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40"/>
  </p:notesMasterIdLst>
  <p:sldIdLst>
    <p:sldId id="312" r:id="rId5"/>
    <p:sldId id="256" r:id="rId6"/>
    <p:sldId id="313" r:id="rId7"/>
    <p:sldId id="314" r:id="rId8"/>
    <p:sldId id="316" r:id="rId9"/>
    <p:sldId id="334" r:id="rId10"/>
    <p:sldId id="335" r:id="rId11"/>
    <p:sldId id="336" r:id="rId12"/>
    <p:sldId id="337" r:id="rId13"/>
    <p:sldId id="315" r:id="rId14"/>
    <p:sldId id="320" r:id="rId15"/>
    <p:sldId id="330" r:id="rId16"/>
    <p:sldId id="331" r:id="rId17"/>
    <p:sldId id="332" r:id="rId18"/>
    <p:sldId id="333" r:id="rId19"/>
    <p:sldId id="319" r:id="rId20"/>
    <p:sldId id="321" r:id="rId21"/>
    <p:sldId id="317" r:id="rId22"/>
    <p:sldId id="259" r:id="rId23"/>
    <p:sldId id="322" r:id="rId24"/>
    <p:sldId id="324" r:id="rId25"/>
    <p:sldId id="326" r:id="rId26"/>
    <p:sldId id="327" r:id="rId27"/>
    <p:sldId id="328" r:id="rId28"/>
    <p:sldId id="329" r:id="rId29"/>
    <p:sldId id="338" r:id="rId30"/>
    <p:sldId id="339" r:id="rId31"/>
    <p:sldId id="340" r:id="rId32"/>
    <p:sldId id="341" r:id="rId33"/>
    <p:sldId id="342" r:id="rId34"/>
    <p:sldId id="343" r:id="rId35"/>
    <p:sldId id="344" r:id="rId36"/>
    <p:sldId id="345" r:id="rId37"/>
    <p:sldId id="346" r:id="rId38"/>
    <p:sldId id="347" r:id="rId39"/>
  </p:sldIdLst>
  <p:sldSz cx="9144000" cy="5143500" type="screen16x9"/>
  <p:notesSz cx="6858000" cy="9144000"/>
  <p:embeddedFontLst>
    <p:embeddedFont>
      <p:font typeface="Bebas Neue" panose="020B0606020202050201" pitchFamily="34" charset="0"/>
      <p:regular r:id="rId41"/>
    </p:embeddedFont>
    <p:embeddedFont>
      <p:font typeface="Cambria Math" panose="02040503050406030204" pitchFamily="18" charset="0"/>
      <p:regular r:id="rId42"/>
    </p:embeddedFont>
    <p:embeddedFont>
      <p:font typeface="Poppins" panose="00000500000000000000" pitchFamily="2" charset="0"/>
      <p:regular r:id="rId43"/>
      <p:bold r:id="rId44"/>
      <p:italic r:id="rId45"/>
      <p:boldItalic r:id="rId46"/>
    </p:embeddedFont>
    <p:embeddedFont>
      <p:font typeface="Poppins Black" panose="00000A00000000000000" pitchFamily="2" charset="0"/>
      <p:bold r:id="rId47"/>
      <p:boldItalic r:id="rId48"/>
    </p:embeddedFont>
    <p:embeddedFont>
      <p:font typeface="Poppins ExtraBold" panose="00000900000000000000" pitchFamily="2" charset="0"/>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CFA"/>
    <a:srgbClr val="000000"/>
    <a:srgbClr val="2A364C"/>
    <a:srgbClr val="2C4957"/>
    <a:srgbClr val="696863"/>
    <a:srgbClr val="71B2D1"/>
    <a:srgbClr val="F8F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B4120-D254-426C-B090-F9738E3F3191}" v="4644" dt="2024-11-13T01:43:54.924"/>
  </p1510:revLst>
</p1510:revInfo>
</file>

<file path=ppt/tableStyles.xml><?xml version="1.0" encoding="utf-8"?>
<a:tblStyleLst xmlns:a="http://schemas.openxmlformats.org/drawingml/2006/main" def="{267EE5A2-F352-4DC1-9451-C807C8E4B7C6}">
  <a:tblStyle styleId="{267EE5A2-F352-4DC1-9451-C807C8E4B7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3645C3-4B2A-4788-A58C-6BE80F60326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82"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6" name="Google Shape;19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1db4dd3de4b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1db4dd3de4b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a:extLst>
            <a:ext uri="{FF2B5EF4-FFF2-40B4-BE49-F238E27FC236}">
              <a16:creationId xmlns:a16="http://schemas.microsoft.com/office/drawing/2014/main" id="{B68C9A94-D58E-69C2-3A7E-23A6A05AB31C}"/>
            </a:ext>
          </a:extLst>
        </p:cNvPr>
        <p:cNvGrpSpPr/>
        <p:nvPr/>
      </p:nvGrpSpPr>
      <p:grpSpPr>
        <a:xfrm>
          <a:off x="0" y="0"/>
          <a:ext cx="0" cy="0"/>
          <a:chOff x="0" y="0"/>
          <a:chExt cx="0" cy="0"/>
        </a:xfrm>
      </p:grpSpPr>
      <p:sp>
        <p:nvSpPr>
          <p:cNvPr id="2217" name="Google Shape;2217;g1db4dd3de4b_0_219:notes">
            <a:extLst>
              <a:ext uri="{FF2B5EF4-FFF2-40B4-BE49-F238E27FC236}">
                <a16:creationId xmlns:a16="http://schemas.microsoft.com/office/drawing/2014/main" id="{674D96D1-3714-833A-96B3-8FDAFF6773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1db4dd3de4b_0_219:notes">
            <a:extLst>
              <a:ext uri="{FF2B5EF4-FFF2-40B4-BE49-F238E27FC236}">
                <a16:creationId xmlns:a16="http://schemas.microsoft.com/office/drawing/2014/main" id="{5EEF5CC8-4600-8D20-C8EE-22343BCD2E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75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12723" y="594106"/>
            <a:ext cx="6450000" cy="350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99450" y="594106"/>
            <a:ext cx="6450000" cy="3505500"/>
          </a:xfrm>
          <a:prstGeom prst="frame">
            <a:avLst>
              <a:gd name="adj1" fmla="val 6202"/>
            </a:avLst>
          </a:prstGeom>
          <a:solidFill>
            <a:schemeClr val="accent4"/>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 name="Google Shape;12;p2"/>
          <p:cNvSpPr/>
          <p:nvPr/>
        </p:nvSpPr>
        <p:spPr>
          <a:xfrm>
            <a:off x="3105340" y="378306"/>
            <a:ext cx="2119800" cy="308700"/>
          </a:xfrm>
          <a:prstGeom prst="trapezoid">
            <a:avLst>
              <a:gd name="adj" fmla="val 25000"/>
            </a:avLst>
          </a:prstGeom>
          <a:solidFill>
            <a:schemeClr val="dk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subTitle" idx="1"/>
          </p:nvPr>
        </p:nvSpPr>
        <p:spPr>
          <a:xfrm>
            <a:off x="1242845" y="3145308"/>
            <a:ext cx="5617500" cy="418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lt2"/>
              </a:buClr>
              <a:buSzPts val="1400"/>
              <a:buNone/>
              <a:defRPr sz="1600">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a:t>Click to edit Master subtitle style</a:t>
            </a:r>
            <a:endParaRPr/>
          </a:p>
        </p:txBody>
      </p:sp>
      <p:sp>
        <p:nvSpPr>
          <p:cNvPr id="14" name="Google Shape;14;p2"/>
          <p:cNvSpPr txBox="1">
            <a:spLocks noGrp="1"/>
          </p:cNvSpPr>
          <p:nvPr>
            <p:ph type="ctrTitle"/>
          </p:nvPr>
        </p:nvSpPr>
        <p:spPr>
          <a:xfrm>
            <a:off x="1242850" y="1062325"/>
            <a:ext cx="5617500" cy="2082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4600"/>
              <a:buNone/>
              <a:defRPr sz="4500">
                <a:solidFill>
                  <a:schemeClr val="accent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en-GB"/>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accent2"/>
        </a:solidFill>
        <a:effectLst/>
      </p:bgPr>
    </p:bg>
    <p:spTree>
      <p:nvGrpSpPr>
        <p:cNvPr id="1" name="Shape 568"/>
        <p:cNvGrpSpPr/>
        <p:nvPr/>
      </p:nvGrpSpPr>
      <p:grpSpPr>
        <a:xfrm>
          <a:off x="0" y="0"/>
          <a:ext cx="0" cy="0"/>
          <a:chOff x="0" y="0"/>
          <a:chExt cx="0" cy="0"/>
        </a:xfrm>
      </p:grpSpPr>
      <p:sp>
        <p:nvSpPr>
          <p:cNvPr id="569" name="Google Shape;569;p24"/>
          <p:cNvSpPr txBox="1">
            <a:spLocks noGrp="1"/>
          </p:cNvSpPr>
          <p:nvPr>
            <p:ph type="subTitle" idx="1"/>
          </p:nvPr>
        </p:nvSpPr>
        <p:spPr>
          <a:xfrm>
            <a:off x="1301713" y="1633350"/>
            <a:ext cx="3190500" cy="187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570" name="Google Shape;570;p24"/>
          <p:cNvSpPr/>
          <p:nvPr/>
        </p:nvSpPr>
        <p:spPr>
          <a:xfrm>
            <a:off x="0" y="-2150"/>
            <a:ext cx="9144000" cy="5143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txBox="1">
            <a:spLocks noGrp="1"/>
          </p:cNvSpPr>
          <p:nvPr>
            <p:ph type="subTitle" idx="2"/>
          </p:nvPr>
        </p:nvSpPr>
        <p:spPr>
          <a:xfrm>
            <a:off x="4651788" y="1633350"/>
            <a:ext cx="3190500" cy="187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572" name="Google Shape;572;p24"/>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573" name="Google Shape;57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GB"/>
              <a:t>Click to edit Master title style</a:t>
            </a:r>
            <a:endParaRPr/>
          </a:p>
        </p:txBody>
      </p:sp>
      <p:sp>
        <p:nvSpPr>
          <p:cNvPr id="574" name="Google Shape;574;p24"/>
          <p:cNvSpPr/>
          <p:nvPr/>
        </p:nvSpPr>
        <p:spPr>
          <a:xfrm>
            <a:off x="3446700" y="-10724"/>
            <a:ext cx="2250600" cy="265800"/>
          </a:xfrm>
          <a:prstGeom prst="trapezoid">
            <a:avLst>
              <a:gd name="adj" fmla="val 25000"/>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24"/>
          <p:cNvGrpSpPr/>
          <p:nvPr/>
        </p:nvGrpSpPr>
        <p:grpSpPr>
          <a:xfrm>
            <a:off x="232056" y="206640"/>
            <a:ext cx="8672122" cy="4675166"/>
            <a:chOff x="232056" y="206640"/>
            <a:chExt cx="8672122" cy="4675166"/>
          </a:xfrm>
        </p:grpSpPr>
        <p:grpSp>
          <p:nvGrpSpPr>
            <p:cNvPr id="576" name="Google Shape;576;p24"/>
            <p:cNvGrpSpPr/>
            <p:nvPr/>
          </p:nvGrpSpPr>
          <p:grpSpPr>
            <a:xfrm flipH="1">
              <a:off x="232056" y="206640"/>
              <a:ext cx="993666" cy="1272255"/>
              <a:chOff x="7825233" y="388347"/>
              <a:chExt cx="1037880" cy="1328865"/>
            </a:xfrm>
          </p:grpSpPr>
          <p:sp>
            <p:nvSpPr>
              <p:cNvPr id="577" name="Google Shape;577;p24"/>
              <p:cNvSpPr/>
              <p:nvPr/>
            </p:nvSpPr>
            <p:spPr>
              <a:xfrm rot="3844445" flipH="1">
                <a:off x="7856299" y="755419"/>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rot="-9899856">
                <a:off x="7852656" y="1374287"/>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4"/>
              <p:cNvGrpSpPr/>
              <p:nvPr/>
            </p:nvGrpSpPr>
            <p:grpSpPr>
              <a:xfrm rot="-1799794">
                <a:off x="8433981" y="1029606"/>
                <a:ext cx="365703" cy="350054"/>
                <a:chOff x="2057567" y="690970"/>
                <a:chExt cx="352891" cy="337790"/>
              </a:xfrm>
            </p:grpSpPr>
            <p:sp>
              <p:nvSpPr>
                <p:cNvPr id="580" name="Google Shape;580;p24"/>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24"/>
              <p:cNvGrpSpPr/>
              <p:nvPr/>
            </p:nvGrpSpPr>
            <p:grpSpPr>
              <a:xfrm>
                <a:off x="8545468" y="388347"/>
                <a:ext cx="317645" cy="350147"/>
                <a:chOff x="1433575" y="238125"/>
                <a:chExt cx="4740975" cy="5226075"/>
              </a:xfrm>
            </p:grpSpPr>
            <p:sp>
              <p:nvSpPr>
                <p:cNvPr id="593" name="Google Shape;593;p24"/>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4" name="Google Shape;604;p24"/>
            <p:cNvGrpSpPr/>
            <p:nvPr/>
          </p:nvGrpSpPr>
          <p:grpSpPr>
            <a:xfrm flipH="1">
              <a:off x="7584599" y="3839878"/>
              <a:ext cx="1319580" cy="1041928"/>
              <a:chOff x="190037" y="3818872"/>
              <a:chExt cx="1346098" cy="1062867"/>
            </a:xfrm>
          </p:grpSpPr>
          <p:grpSp>
            <p:nvGrpSpPr>
              <p:cNvPr id="605" name="Google Shape;605;p24"/>
              <p:cNvGrpSpPr/>
              <p:nvPr/>
            </p:nvGrpSpPr>
            <p:grpSpPr>
              <a:xfrm rot="1802271">
                <a:off x="1120650" y="4476648"/>
                <a:ext cx="354500" cy="339089"/>
                <a:chOff x="1190625" y="346475"/>
                <a:chExt cx="5219200" cy="5002375"/>
              </a:xfrm>
            </p:grpSpPr>
            <p:sp>
              <p:nvSpPr>
                <p:cNvPr id="606" name="Google Shape;606;p24"/>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24"/>
              <p:cNvGrpSpPr/>
              <p:nvPr/>
            </p:nvGrpSpPr>
            <p:grpSpPr>
              <a:xfrm rot="5400000">
                <a:off x="436382" y="4464318"/>
                <a:ext cx="380063" cy="363766"/>
                <a:chOff x="2057567" y="690970"/>
                <a:chExt cx="352891" cy="337790"/>
              </a:xfrm>
            </p:grpSpPr>
            <p:sp>
              <p:nvSpPr>
                <p:cNvPr id="609" name="Google Shape;609;p24"/>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4"/>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4"/>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4"/>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4"/>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24"/>
              <p:cNvGrpSpPr/>
              <p:nvPr/>
            </p:nvGrpSpPr>
            <p:grpSpPr>
              <a:xfrm rot="1801810">
                <a:off x="263984" y="3881350"/>
                <a:ext cx="354302" cy="391007"/>
                <a:chOff x="1433575" y="238125"/>
                <a:chExt cx="4740975" cy="5226075"/>
              </a:xfrm>
            </p:grpSpPr>
            <p:sp>
              <p:nvSpPr>
                <p:cNvPr id="622" name="Google Shape;622;p24"/>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4"/>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4"/>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4"/>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4"/>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4"/>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1"/>
        </a:solidFill>
        <a:effectLst/>
      </p:bgPr>
    </p:bg>
    <p:spTree>
      <p:nvGrpSpPr>
        <p:cNvPr id="1" name="Shape 878"/>
        <p:cNvGrpSpPr/>
        <p:nvPr/>
      </p:nvGrpSpPr>
      <p:grpSpPr>
        <a:xfrm>
          <a:off x="0" y="0"/>
          <a:ext cx="0" cy="0"/>
          <a:chOff x="0" y="0"/>
          <a:chExt cx="0" cy="0"/>
        </a:xfrm>
      </p:grpSpPr>
      <p:sp>
        <p:nvSpPr>
          <p:cNvPr id="879" name="Google Shape;879;p31"/>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80" name="Google Shape;880;p31"/>
          <p:cNvGrpSpPr/>
          <p:nvPr/>
        </p:nvGrpSpPr>
        <p:grpSpPr>
          <a:xfrm>
            <a:off x="155787" y="143828"/>
            <a:ext cx="8771617" cy="4793674"/>
            <a:chOff x="155787" y="143828"/>
            <a:chExt cx="8771617" cy="4793674"/>
          </a:xfrm>
        </p:grpSpPr>
        <p:sp>
          <p:nvSpPr>
            <p:cNvPr id="881" name="Google Shape;881;p31"/>
            <p:cNvSpPr/>
            <p:nvPr/>
          </p:nvSpPr>
          <p:spPr>
            <a:xfrm rot="3844445" flipH="1">
              <a:off x="550906" y="340952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rot="-9899856">
              <a:off x="1702425" y="365859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31"/>
            <p:cNvGrpSpPr/>
            <p:nvPr/>
          </p:nvGrpSpPr>
          <p:grpSpPr>
            <a:xfrm rot="-1799794">
              <a:off x="425251" y="4352039"/>
              <a:ext cx="365703" cy="350054"/>
              <a:chOff x="2057567" y="690970"/>
              <a:chExt cx="352891" cy="337790"/>
            </a:xfrm>
          </p:grpSpPr>
          <p:sp>
            <p:nvSpPr>
              <p:cNvPr id="884" name="Google Shape;884;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31"/>
            <p:cNvGrpSpPr/>
            <p:nvPr/>
          </p:nvGrpSpPr>
          <p:grpSpPr>
            <a:xfrm>
              <a:off x="1105650" y="4001830"/>
              <a:ext cx="317645" cy="350147"/>
              <a:chOff x="1433575" y="238125"/>
              <a:chExt cx="4740975" cy="5226075"/>
            </a:xfrm>
          </p:grpSpPr>
          <p:sp>
            <p:nvSpPr>
              <p:cNvPr id="897" name="Google Shape;897;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31"/>
            <p:cNvGrpSpPr/>
            <p:nvPr/>
          </p:nvGrpSpPr>
          <p:grpSpPr>
            <a:xfrm>
              <a:off x="1244663" y="2820044"/>
              <a:ext cx="354384" cy="339161"/>
              <a:chOff x="1190625" y="346475"/>
              <a:chExt cx="5219200" cy="5002375"/>
            </a:xfrm>
          </p:grpSpPr>
          <p:sp>
            <p:nvSpPr>
              <p:cNvPr id="909" name="Google Shape;909;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31"/>
            <p:cNvGrpSpPr/>
            <p:nvPr/>
          </p:nvGrpSpPr>
          <p:grpSpPr>
            <a:xfrm rot="3599985">
              <a:off x="218284" y="1596706"/>
              <a:ext cx="380060" cy="363768"/>
              <a:chOff x="2057567" y="690970"/>
              <a:chExt cx="352891" cy="337790"/>
            </a:xfrm>
          </p:grpSpPr>
          <p:sp>
            <p:nvSpPr>
              <p:cNvPr id="912" name="Google Shape;912;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1"/>
            <p:cNvGrpSpPr/>
            <p:nvPr/>
          </p:nvGrpSpPr>
          <p:grpSpPr>
            <a:xfrm>
              <a:off x="3002384" y="482988"/>
              <a:ext cx="354151" cy="390910"/>
              <a:chOff x="1433575" y="238125"/>
              <a:chExt cx="4740975" cy="5226075"/>
            </a:xfrm>
          </p:grpSpPr>
          <p:sp>
            <p:nvSpPr>
              <p:cNvPr id="925" name="Google Shape;925;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31"/>
            <p:cNvGrpSpPr/>
            <p:nvPr/>
          </p:nvGrpSpPr>
          <p:grpSpPr>
            <a:xfrm>
              <a:off x="2376650" y="143828"/>
              <a:ext cx="354384" cy="339161"/>
              <a:chOff x="1190625" y="346475"/>
              <a:chExt cx="5219200" cy="5002375"/>
            </a:xfrm>
          </p:grpSpPr>
          <p:sp>
            <p:nvSpPr>
              <p:cNvPr id="937" name="Google Shape;937;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31"/>
            <p:cNvGrpSpPr/>
            <p:nvPr/>
          </p:nvGrpSpPr>
          <p:grpSpPr>
            <a:xfrm rot="3599985">
              <a:off x="1307289" y="295881"/>
              <a:ext cx="380060" cy="363768"/>
              <a:chOff x="2057567" y="690970"/>
              <a:chExt cx="352891" cy="337790"/>
            </a:xfrm>
          </p:grpSpPr>
          <p:sp>
            <p:nvSpPr>
              <p:cNvPr id="940" name="Google Shape;940;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31"/>
            <p:cNvGrpSpPr/>
            <p:nvPr/>
          </p:nvGrpSpPr>
          <p:grpSpPr>
            <a:xfrm>
              <a:off x="306672" y="160363"/>
              <a:ext cx="354151" cy="390910"/>
              <a:chOff x="1433575" y="238125"/>
              <a:chExt cx="4740975" cy="5226075"/>
            </a:xfrm>
          </p:grpSpPr>
          <p:sp>
            <p:nvSpPr>
              <p:cNvPr id="953" name="Google Shape;953;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31"/>
            <p:cNvSpPr/>
            <p:nvPr/>
          </p:nvSpPr>
          <p:spPr>
            <a:xfrm rot="3844445" flipH="1">
              <a:off x="572339" y="1215211"/>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rot="-9899856">
              <a:off x="906096" y="1834079"/>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31"/>
            <p:cNvGrpSpPr/>
            <p:nvPr/>
          </p:nvGrpSpPr>
          <p:grpSpPr>
            <a:xfrm rot="-1799794">
              <a:off x="1604504" y="1489398"/>
              <a:ext cx="365703" cy="350054"/>
              <a:chOff x="2057567" y="690970"/>
              <a:chExt cx="352891" cy="337790"/>
            </a:xfrm>
          </p:grpSpPr>
          <p:sp>
            <p:nvSpPr>
              <p:cNvPr id="967" name="Google Shape;967;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 name="Google Shape;979;p31"/>
            <p:cNvGrpSpPr/>
            <p:nvPr/>
          </p:nvGrpSpPr>
          <p:grpSpPr>
            <a:xfrm>
              <a:off x="1824865" y="848139"/>
              <a:ext cx="317645" cy="350147"/>
              <a:chOff x="1433575" y="238125"/>
              <a:chExt cx="4740975" cy="5226075"/>
            </a:xfrm>
          </p:grpSpPr>
          <p:sp>
            <p:nvSpPr>
              <p:cNvPr id="980" name="Google Shape;980;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31"/>
            <p:cNvGrpSpPr/>
            <p:nvPr/>
          </p:nvGrpSpPr>
          <p:grpSpPr>
            <a:xfrm>
              <a:off x="2795624" y="2569744"/>
              <a:ext cx="354384" cy="339161"/>
              <a:chOff x="1190625" y="346475"/>
              <a:chExt cx="5219200" cy="5002375"/>
            </a:xfrm>
          </p:grpSpPr>
          <p:sp>
            <p:nvSpPr>
              <p:cNvPr id="992" name="Google Shape;992;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31"/>
            <p:cNvGrpSpPr/>
            <p:nvPr/>
          </p:nvGrpSpPr>
          <p:grpSpPr>
            <a:xfrm rot="3599985">
              <a:off x="2121017" y="2721796"/>
              <a:ext cx="380060" cy="363768"/>
              <a:chOff x="2057567" y="690970"/>
              <a:chExt cx="352891" cy="337790"/>
            </a:xfrm>
          </p:grpSpPr>
          <p:sp>
            <p:nvSpPr>
              <p:cNvPr id="995" name="Google Shape;995;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31"/>
            <p:cNvGrpSpPr/>
            <p:nvPr/>
          </p:nvGrpSpPr>
          <p:grpSpPr>
            <a:xfrm>
              <a:off x="431036" y="2586279"/>
              <a:ext cx="354151" cy="390910"/>
              <a:chOff x="1433575" y="238125"/>
              <a:chExt cx="4740975" cy="5226075"/>
            </a:xfrm>
          </p:grpSpPr>
          <p:sp>
            <p:nvSpPr>
              <p:cNvPr id="1008" name="Google Shape;1008;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9" name="Google Shape;1019;p31"/>
            <p:cNvSpPr/>
            <p:nvPr/>
          </p:nvSpPr>
          <p:spPr>
            <a:xfrm rot="10144365" flipH="1">
              <a:off x="3297944" y="1207248"/>
              <a:ext cx="540624" cy="280677"/>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rot="-3599757">
              <a:off x="2514227" y="1207363"/>
              <a:ext cx="519636" cy="280435"/>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31"/>
            <p:cNvGrpSpPr/>
            <p:nvPr/>
          </p:nvGrpSpPr>
          <p:grpSpPr>
            <a:xfrm rot="4500055">
              <a:off x="2996619" y="1739946"/>
              <a:ext cx="365703" cy="350054"/>
              <a:chOff x="2057567" y="690970"/>
              <a:chExt cx="352891" cy="337790"/>
            </a:xfrm>
          </p:grpSpPr>
          <p:sp>
            <p:nvSpPr>
              <p:cNvPr id="1022" name="Google Shape;1022;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31"/>
            <p:cNvGrpSpPr/>
            <p:nvPr/>
          </p:nvGrpSpPr>
          <p:grpSpPr>
            <a:xfrm>
              <a:off x="1912724" y="2130554"/>
              <a:ext cx="354151" cy="390910"/>
              <a:chOff x="1433575" y="238125"/>
              <a:chExt cx="4740975" cy="5226075"/>
            </a:xfrm>
          </p:grpSpPr>
          <p:sp>
            <p:nvSpPr>
              <p:cNvPr id="1035" name="Google Shape;1035;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31"/>
            <p:cNvSpPr/>
            <p:nvPr/>
          </p:nvSpPr>
          <p:spPr>
            <a:xfrm rot="3844445" flipH="1">
              <a:off x="4253481" y="3530502"/>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rot="-9899856">
              <a:off x="5405000" y="3779570"/>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31"/>
            <p:cNvGrpSpPr/>
            <p:nvPr/>
          </p:nvGrpSpPr>
          <p:grpSpPr>
            <a:xfrm rot="-1799794">
              <a:off x="4288576" y="4311464"/>
              <a:ext cx="365703" cy="350054"/>
              <a:chOff x="2057567" y="690970"/>
              <a:chExt cx="352891" cy="337790"/>
            </a:xfrm>
          </p:grpSpPr>
          <p:sp>
            <p:nvSpPr>
              <p:cNvPr id="1049" name="Google Shape;1049;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31"/>
            <p:cNvGrpSpPr/>
            <p:nvPr/>
          </p:nvGrpSpPr>
          <p:grpSpPr>
            <a:xfrm>
              <a:off x="4816650" y="3913530"/>
              <a:ext cx="317645" cy="350147"/>
              <a:chOff x="1433575" y="238125"/>
              <a:chExt cx="4740975" cy="5226075"/>
            </a:xfrm>
          </p:grpSpPr>
          <p:sp>
            <p:nvSpPr>
              <p:cNvPr id="1062" name="Google Shape;1062;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31"/>
            <p:cNvGrpSpPr/>
            <p:nvPr/>
          </p:nvGrpSpPr>
          <p:grpSpPr>
            <a:xfrm>
              <a:off x="4947238" y="2941019"/>
              <a:ext cx="354384" cy="339161"/>
              <a:chOff x="1190625" y="346475"/>
              <a:chExt cx="5219200" cy="5002375"/>
            </a:xfrm>
          </p:grpSpPr>
          <p:sp>
            <p:nvSpPr>
              <p:cNvPr id="1074" name="Google Shape;1074;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31"/>
            <p:cNvGrpSpPr/>
            <p:nvPr/>
          </p:nvGrpSpPr>
          <p:grpSpPr>
            <a:xfrm rot="3599985">
              <a:off x="3920859" y="1717681"/>
              <a:ext cx="380060" cy="363768"/>
              <a:chOff x="2057567" y="690970"/>
              <a:chExt cx="352891" cy="337790"/>
            </a:xfrm>
          </p:grpSpPr>
          <p:sp>
            <p:nvSpPr>
              <p:cNvPr id="1077" name="Google Shape;1077;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1"/>
            <p:cNvGrpSpPr/>
            <p:nvPr/>
          </p:nvGrpSpPr>
          <p:grpSpPr>
            <a:xfrm>
              <a:off x="6079225" y="264803"/>
              <a:ext cx="354384" cy="339161"/>
              <a:chOff x="1190625" y="346475"/>
              <a:chExt cx="5219200" cy="5002375"/>
            </a:xfrm>
          </p:grpSpPr>
          <p:sp>
            <p:nvSpPr>
              <p:cNvPr id="1090" name="Google Shape;1090;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31"/>
            <p:cNvGrpSpPr/>
            <p:nvPr/>
          </p:nvGrpSpPr>
          <p:grpSpPr>
            <a:xfrm rot="3599985">
              <a:off x="5009864" y="416856"/>
              <a:ext cx="380060" cy="363768"/>
              <a:chOff x="2057567" y="690970"/>
              <a:chExt cx="352891" cy="337790"/>
            </a:xfrm>
          </p:grpSpPr>
          <p:sp>
            <p:nvSpPr>
              <p:cNvPr id="1093" name="Google Shape;1093;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31"/>
            <p:cNvGrpSpPr/>
            <p:nvPr/>
          </p:nvGrpSpPr>
          <p:grpSpPr>
            <a:xfrm>
              <a:off x="4009247" y="281338"/>
              <a:ext cx="354151" cy="390910"/>
              <a:chOff x="1433575" y="238125"/>
              <a:chExt cx="4740975" cy="5226075"/>
            </a:xfrm>
          </p:grpSpPr>
          <p:sp>
            <p:nvSpPr>
              <p:cNvPr id="1106" name="Google Shape;1106;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7" name="Google Shape;1117;p31"/>
            <p:cNvSpPr/>
            <p:nvPr/>
          </p:nvSpPr>
          <p:spPr>
            <a:xfrm rot="3844445" flipH="1">
              <a:off x="4171676" y="1003849"/>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899856">
              <a:off x="4608671" y="1955054"/>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31"/>
            <p:cNvGrpSpPr/>
            <p:nvPr/>
          </p:nvGrpSpPr>
          <p:grpSpPr>
            <a:xfrm rot="-1799794">
              <a:off x="5307079" y="1610373"/>
              <a:ext cx="365703" cy="350054"/>
              <a:chOff x="2057567" y="690970"/>
              <a:chExt cx="352891" cy="337790"/>
            </a:xfrm>
          </p:grpSpPr>
          <p:sp>
            <p:nvSpPr>
              <p:cNvPr id="1120" name="Google Shape;1120;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31"/>
            <p:cNvGrpSpPr/>
            <p:nvPr/>
          </p:nvGrpSpPr>
          <p:grpSpPr>
            <a:xfrm>
              <a:off x="5527440" y="969114"/>
              <a:ext cx="317645" cy="350147"/>
              <a:chOff x="1433575" y="238125"/>
              <a:chExt cx="4740975" cy="5226075"/>
            </a:xfrm>
          </p:grpSpPr>
          <p:sp>
            <p:nvSpPr>
              <p:cNvPr id="1133" name="Google Shape;1133;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31"/>
            <p:cNvGrpSpPr/>
            <p:nvPr/>
          </p:nvGrpSpPr>
          <p:grpSpPr>
            <a:xfrm rot="3599985">
              <a:off x="5823592" y="2842771"/>
              <a:ext cx="380060" cy="363768"/>
              <a:chOff x="2057567" y="690970"/>
              <a:chExt cx="352891" cy="337790"/>
            </a:xfrm>
          </p:grpSpPr>
          <p:sp>
            <p:nvSpPr>
              <p:cNvPr id="1145" name="Google Shape;1145;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31"/>
            <p:cNvGrpSpPr/>
            <p:nvPr/>
          </p:nvGrpSpPr>
          <p:grpSpPr>
            <a:xfrm>
              <a:off x="4133611" y="2707254"/>
              <a:ext cx="354151" cy="390910"/>
              <a:chOff x="1433575" y="238125"/>
              <a:chExt cx="4740975" cy="5226075"/>
            </a:xfrm>
          </p:grpSpPr>
          <p:sp>
            <p:nvSpPr>
              <p:cNvPr id="1158" name="Google Shape;1158;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31"/>
            <p:cNvSpPr/>
            <p:nvPr/>
          </p:nvSpPr>
          <p:spPr>
            <a:xfrm rot="-3599757">
              <a:off x="6216802" y="1328338"/>
              <a:ext cx="519636" cy="280435"/>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1"/>
            <p:cNvGrpSpPr/>
            <p:nvPr/>
          </p:nvGrpSpPr>
          <p:grpSpPr>
            <a:xfrm>
              <a:off x="5615299" y="2251529"/>
              <a:ext cx="354151" cy="390910"/>
              <a:chOff x="1433575" y="238125"/>
              <a:chExt cx="4740975" cy="5226075"/>
            </a:xfrm>
          </p:grpSpPr>
          <p:sp>
            <p:nvSpPr>
              <p:cNvPr id="1171" name="Google Shape;1171;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p:nvPr/>
          </p:nvSpPr>
          <p:spPr>
            <a:xfrm rot="-6955555" flipH="1">
              <a:off x="7991671" y="107864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1"/>
            <p:cNvSpPr/>
            <p:nvPr/>
          </p:nvSpPr>
          <p:spPr>
            <a:xfrm rot="900144">
              <a:off x="6861137" y="82980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31"/>
            <p:cNvGrpSpPr/>
            <p:nvPr/>
          </p:nvGrpSpPr>
          <p:grpSpPr>
            <a:xfrm rot="9000206">
              <a:off x="8292236" y="349301"/>
              <a:ext cx="365703" cy="350054"/>
              <a:chOff x="2057567" y="690970"/>
              <a:chExt cx="352891" cy="337790"/>
            </a:xfrm>
          </p:grpSpPr>
          <p:sp>
            <p:nvSpPr>
              <p:cNvPr id="1185" name="Google Shape;1185;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31"/>
            <p:cNvGrpSpPr/>
            <p:nvPr/>
          </p:nvGrpSpPr>
          <p:grpSpPr>
            <a:xfrm rot="10800000">
              <a:off x="7651470" y="626142"/>
              <a:ext cx="317645" cy="350147"/>
              <a:chOff x="1433575" y="238125"/>
              <a:chExt cx="4740975" cy="5226075"/>
            </a:xfrm>
          </p:grpSpPr>
          <p:sp>
            <p:nvSpPr>
              <p:cNvPr id="1198" name="Google Shape;1198;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1"/>
            <p:cNvGrpSpPr/>
            <p:nvPr/>
          </p:nvGrpSpPr>
          <p:grpSpPr>
            <a:xfrm rot="10800000">
              <a:off x="7443655" y="1511333"/>
              <a:ext cx="428697" cy="402205"/>
              <a:chOff x="692481" y="866561"/>
              <a:chExt cx="6313655" cy="5932224"/>
            </a:xfrm>
          </p:grpSpPr>
          <p:sp>
            <p:nvSpPr>
              <p:cNvPr id="1210" name="Google Shape;1210;p31"/>
              <p:cNvSpPr/>
              <p:nvPr/>
            </p:nvSpPr>
            <p:spPr>
              <a:xfrm rot="9386331">
                <a:off x="1190197" y="1761073"/>
                <a:ext cx="5220145" cy="3587274"/>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1"/>
              <p:cNvSpPr/>
              <p:nvPr/>
            </p:nvSpPr>
            <p:spPr>
              <a:xfrm rot="9898712">
                <a:off x="2845436" y="4138759"/>
                <a:ext cx="3945666" cy="2185834"/>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31"/>
            <p:cNvGrpSpPr/>
            <p:nvPr/>
          </p:nvGrpSpPr>
          <p:grpSpPr>
            <a:xfrm rot="-7200015">
              <a:off x="8484846" y="2808370"/>
              <a:ext cx="380060" cy="363768"/>
              <a:chOff x="2057567" y="690970"/>
              <a:chExt cx="352891" cy="337790"/>
            </a:xfrm>
          </p:grpSpPr>
          <p:sp>
            <p:nvSpPr>
              <p:cNvPr id="1213" name="Google Shape;1213;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31"/>
            <p:cNvGrpSpPr/>
            <p:nvPr/>
          </p:nvGrpSpPr>
          <p:grpSpPr>
            <a:xfrm rot="-2700000">
              <a:off x="6352036" y="4285931"/>
              <a:ext cx="354291" cy="338865"/>
              <a:chOff x="1190625" y="346475"/>
              <a:chExt cx="5219200" cy="5002375"/>
            </a:xfrm>
          </p:grpSpPr>
          <p:sp>
            <p:nvSpPr>
              <p:cNvPr id="1226" name="Google Shape;1226;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31"/>
            <p:cNvGrpSpPr/>
            <p:nvPr/>
          </p:nvGrpSpPr>
          <p:grpSpPr>
            <a:xfrm rot="-7200015">
              <a:off x="7395841" y="4109195"/>
              <a:ext cx="380060" cy="363768"/>
              <a:chOff x="2057567" y="690970"/>
              <a:chExt cx="352891" cy="337790"/>
            </a:xfrm>
          </p:grpSpPr>
          <p:sp>
            <p:nvSpPr>
              <p:cNvPr id="1229" name="Google Shape;1229;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31"/>
            <p:cNvGrpSpPr/>
            <p:nvPr/>
          </p:nvGrpSpPr>
          <p:grpSpPr>
            <a:xfrm rot="10800000">
              <a:off x="8422368" y="4217570"/>
              <a:ext cx="354151" cy="390910"/>
              <a:chOff x="1433575" y="238125"/>
              <a:chExt cx="4740975" cy="5226075"/>
            </a:xfrm>
          </p:grpSpPr>
          <p:sp>
            <p:nvSpPr>
              <p:cNvPr id="1242" name="Google Shape;1242;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3" name="Google Shape;1253;p31"/>
            <p:cNvSpPr/>
            <p:nvPr/>
          </p:nvSpPr>
          <p:spPr>
            <a:xfrm rot="-6955555" flipH="1">
              <a:off x="7970238" y="3272962"/>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1"/>
            <p:cNvSpPr/>
            <p:nvPr/>
          </p:nvSpPr>
          <p:spPr>
            <a:xfrm rot="900144">
              <a:off x="7657466" y="2654321"/>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5" name="Google Shape;1255;p31"/>
            <p:cNvGrpSpPr/>
            <p:nvPr/>
          </p:nvGrpSpPr>
          <p:grpSpPr>
            <a:xfrm rot="9000206">
              <a:off x="7112983" y="2929391"/>
              <a:ext cx="365703" cy="350054"/>
              <a:chOff x="2057567" y="690970"/>
              <a:chExt cx="352891" cy="337790"/>
            </a:xfrm>
          </p:grpSpPr>
          <p:sp>
            <p:nvSpPr>
              <p:cNvPr id="1256" name="Google Shape;1256;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31"/>
            <p:cNvGrpSpPr/>
            <p:nvPr/>
          </p:nvGrpSpPr>
          <p:grpSpPr>
            <a:xfrm rot="10800000">
              <a:off x="6940681" y="3570558"/>
              <a:ext cx="317645" cy="350147"/>
              <a:chOff x="1433575" y="238125"/>
              <a:chExt cx="4740975" cy="5226075"/>
            </a:xfrm>
          </p:grpSpPr>
          <p:sp>
            <p:nvSpPr>
              <p:cNvPr id="1269" name="Google Shape;1269;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31"/>
            <p:cNvGrpSpPr/>
            <p:nvPr/>
          </p:nvGrpSpPr>
          <p:grpSpPr>
            <a:xfrm rot="-7200015">
              <a:off x="6582114" y="1683280"/>
              <a:ext cx="380060" cy="363768"/>
              <a:chOff x="2057567" y="690970"/>
              <a:chExt cx="352891" cy="337790"/>
            </a:xfrm>
          </p:grpSpPr>
          <p:sp>
            <p:nvSpPr>
              <p:cNvPr id="1281" name="Google Shape;1281;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31"/>
            <p:cNvGrpSpPr/>
            <p:nvPr/>
          </p:nvGrpSpPr>
          <p:grpSpPr>
            <a:xfrm rot="10800000">
              <a:off x="8298004" y="1791654"/>
              <a:ext cx="354151" cy="390910"/>
              <a:chOff x="1433575" y="238125"/>
              <a:chExt cx="4740975" cy="5226075"/>
            </a:xfrm>
          </p:grpSpPr>
          <p:sp>
            <p:nvSpPr>
              <p:cNvPr id="1294" name="Google Shape;1294;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31"/>
            <p:cNvSpPr/>
            <p:nvPr/>
          </p:nvSpPr>
          <p:spPr>
            <a:xfrm rot="7200243">
              <a:off x="6049328" y="3281046"/>
              <a:ext cx="519636" cy="280435"/>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6" name="Google Shape;1306;p31"/>
            <p:cNvGrpSpPr/>
            <p:nvPr/>
          </p:nvGrpSpPr>
          <p:grpSpPr>
            <a:xfrm rot="10800000">
              <a:off x="6794885" y="2343820"/>
              <a:ext cx="354151" cy="390910"/>
              <a:chOff x="1433575" y="238125"/>
              <a:chExt cx="4740975" cy="5226075"/>
            </a:xfrm>
          </p:grpSpPr>
          <p:sp>
            <p:nvSpPr>
              <p:cNvPr id="1307" name="Google Shape;1307;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31"/>
            <p:cNvGrpSpPr/>
            <p:nvPr/>
          </p:nvGrpSpPr>
          <p:grpSpPr>
            <a:xfrm rot="3599985">
              <a:off x="3451770" y="2468059"/>
              <a:ext cx="380060" cy="363768"/>
              <a:chOff x="2057567" y="690970"/>
              <a:chExt cx="352891" cy="337790"/>
            </a:xfrm>
          </p:grpSpPr>
          <p:sp>
            <p:nvSpPr>
              <p:cNvPr id="1319" name="Google Shape;1319;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1" name="Google Shape;1331;p31"/>
            <p:cNvSpPr/>
            <p:nvPr/>
          </p:nvSpPr>
          <p:spPr>
            <a:xfrm rot="3844445" flipH="1">
              <a:off x="2548432" y="3323340"/>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rot="-9899856">
              <a:off x="2469240" y="4346557"/>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31"/>
            <p:cNvGrpSpPr/>
            <p:nvPr/>
          </p:nvGrpSpPr>
          <p:grpSpPr>
            <a:xfrm rot="-1799794">
              <a:off x="3167648" y="4001876"/>
              <a:ext cx="365703" cy="350054"/>
              <a:chOff x="2057567" y="690970"/>
              <a:chExt cx="352891" cy="337790"/>
            </a:xfrm>
          </p:grpSpPr>
          <p:sp>
            <p:nvSpPr>
              <p:cNvPr id="1334" name="Google Shape;1334;p31"/>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1"/>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1"/>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1"/>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1"/>
            <p:cNvGrpSpPr/>
            <p:nvPr/>
          </p:nvGrpSpPr>
          <p:grpSpPr>
            <a:xfrm>
              <a:off x="3388009" y="3360617"/>
              <a:ext cx="317645" cy="350147"/>
              <a:chOff x="1433575" y="238125"/>
              <a:chExt cx="4740975" cy="5226075"/>
            </a:xfrm>
          </p:grpSpPr>
          <p:sp>
            <p:nvSpPr>
              <p:cNvPr id="1347" name="Google Shape;1347;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31"/>
            <p:cNvGrpSpPr/>
            <p:nvPr/>
          </p:nvGrpSpPr>
          <p:grpSpPr>
            <a:xfrm>
              <a:off x="3497299" y="4546592"/>
              <a:ext cx="354151" cy="390910"/>
              <a:chOff x="1433575" y="238125"/>
              <a:chExt cx="4740975" cy="5226075"/>
            </a:xfrm>
          </p:grpSpPr>
          <p:sp>
            <p:nvSpPr>
              <p:cNvPr id="1359" name="Google Shape;1359;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31"/>
            <p:cNvGrpSpPr/>
            <p:nvPr/>
          </p:nvGrpSpPr>
          <p:grpSpPr>
            <a:xfrm>
              <a:off x="5487736" y="4487517"/>
              <a:ext cx="354151" cy="390910"/>
              <a:chOff x="1433575" y="238125"/>
              <a:chExt cx="4740975" cy="5226075"/>
            </a:xfrm>
          </p:grpSpPr>
          <p:sp>
            <p:nvSpPr>
              <p:cNvPr id="1371" name="Google Shape;1371;p31"/>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1"/>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1"/>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1"/>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31"/>
            <p:cNvGrpSpPr/>
            <p:nvPr/>
          </p:nvGrpSpPr>
          <p:grpSpPr>
            <a:xfrm rot="-2700000">
              <a:off x="1588774" y="4439068"/>
              <a:ext cx="354291" cy="338865"/>
              <a:chOff x="1190625" y="346475"/>
              <a:chExt cx="5219200" cy="5002375"/>
            </a:xfrm>
          </p:grpSpPr>
          <p:sp>
            <p:nvSpPr>
              <p:cNvPr id="1383" name="Google Shape;1383;p31"/>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
    <p:bg>
      <p:bgPr>
        <a:solidFill>
          <a:schemeClr val="accent2"/>
        </a:solidFill>
        <a:effectLst/>
      </p:bgPr>
    </p:bg>
    <p:spTree>
      <p:nvGrpSpPr>
        <p:cNvPr id="1" name="Shape 1385"/>
        <p:cNvGrpSpPr/>
        <p:nvPr/>
      </p:nvGrpSpPr>
      <p:grpSpPr>
        <a:xfrm>
          <a:off x="0" y="0"/>
          <a:ext cx="0" cy="0"/>
          <a:chOff x="0" y="0"/>
          <a:chExt cx="0" cy="0"/>
        </a:xfrm>
      </p:grpSpPr>
      <p:sp>
        <p:nvSpPr>
          <p:cNvPr id="1386" name="Google Shape;1386;p3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387" name="Google Shape;1387;p32"/>
          <p:cNvGrpSpPr/>
          <p:nvPr/>
        </p:nvGrpSpPr>
        <p:grpSpPr>
          <a:xfrm>
            <a:off x="155787" y="143828"/>
            <a:ext cx="8771617" cy="4793674"/>
            <a:chOff x="155787" y="143828"/>
            <a:chExt cx="8771617" cy="4793674"/>
          </a:xfrm>
        </p:grpSpPr>
        <p:sp>
          <p:nvSpPr>
            <p:cNvPr id="1388" name="Google Shape;1388;p32"/>
            <p:cNvSpPr/>
            <p:nvPr/>
          </p:nvSpPr>
          <p:spPr>
            <a:xfrm rot="3844445" flipH="1">
              <a:off x="550906" y="340952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rot="-9899856">
              <a:off x="1702425" y="365859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0" name="Google Shape;1390;p32"/>
            <p:cNvGrpSpPr/>
            <p:nvPr/>
          </p:nvGrpSpPr>
          <p:grpSpPr>
            <a:xfrm rot="-1799794">
              <a:off x="425251" y="4352039"/>
              <a:ext cx="365703" cy="350054"/>
              <a:chOff x="2057567" y="690970"/>
              <a:chExt cx="352891" cy="337790"/>
            </a:xfrm>
          </p:grpSpPr>
          <p:sp>
            <p:nvSpPr>
              <p:cNvPr id="1391" name="Google Shape;1391;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3" name="Google Shape;1403;p32"/>
            <p:cNvGrpSpPr/>
            <p:nvPr/>
          </p:nvGrpSpPr>
          <p:grpSpPr>
            <a:xfrm>
              <a:off x="1105650" y="4001830"/>
              <a:ext cx="317645" cy="350147"/>
              <a:chOff x="1433575" y="238125"/>
              <a:chExt cx="4740975" cy="5226075"/>
            </a:xfrm>
          </p:grpSpPr>
          <p:sp>
            <p:nvSpPr>
              <p:cNvPr id="1404" name="Google Shape;1404;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32"/>
            <p:cNvGrpSpPr/>
            <p:nvPr/>
          </p:nvGrpSpPr>
          <p:grpSpPr>
            <a:xfrm>
              <a:off x="1244663" y="2820044"/>
              <a:ext cx="354384" cy="339161"/>
              <a:chOff x="1190625" y="346475"/>
              <a:chExt cx="5219200" cy="5002375"/>
            </a:xfrm>
          </p:grpSpPr>
          <p:sp>
            <p:nvSpPr>
              <p:cNvPr id="1416" name="Google Shape;1416;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32"/>
            <p:cNvGrpSpPr/>
            <p:nvPr/>
          </p:nvGrpSpPr>
          <p:grpSpPr>
            <a:xfrm rot="3599985">
              <a:off x="218284" y="1596706"/>
              <a:ext cx="380060" cy="363768"/>
              <a:chOff x="2057567" y="690970"/>
              <a:chExt cx="352891" cy="337790"/>
            </a:xfrm>
          </p:grpSpPr>
          <p:sp>
            <p:nvSpPr>
              <p:cNvPr id="1419" name="Google Shape;1419;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32"/>
            <p:cNvGrpSpPr/>
            <p:nvPr/>
          </p:nvGrpSpPr>
          <p:grpSpPr>
            <a:xfrm>
              <a:off x="3002384" y="482988"/>
              <a:ext cx="354151" cy="390910"/>
              <a:chOff x="1433575" y="238125"/>
              <a:chExt cx="4740975" cy="5226075"/>
            </a:xfrm>
          </p:grpSpPr>
          <p:sp>
            <p:nvSpPr>
              <p:cNvPr id="1432" name="Google Shape;1432;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2"/>
            <p:cNvGrpSpPr/>
            <p:nvPr/>
          </p:nvGrpSpPr>
          <p:grpSpPr>
            <a:xfrm>
              <a:off x="2376650" y="143828"/>
              <a:ext cx="354384" cy="339161"/>
              <a:chOff x="1190625" y="346475"/>
              <a:chExt cx="5219200" cy="5002375"/>
            </a:xfrm>
          </p:grpSpPr>
          <p:sp>
            <p:nvSpPr>
              <p:cNvPr id="1444" name="Google Shape;1444;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32"/>
            <p:cNvGrpSpPr/>
            <p:nvPr/>
          </p:nvGrpSpPr>
          <p:grpSpPr>
            <a:xfrm rot="3599985">
              <a:off x="1307289" y="295881"/>
              <a:ext cx="380060" cy="363768"/>
              <a:chOff x="2057567" y="690970"/>
              <a:chExt cx="352891" cy="337790"/>
            </a:xfrm>
          </p:grpSpPr>
          <p:sp>
            <p:nvSpPr>
              <p:cNvPr id="1447" name="Google Shape;1447;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32"/>
            <p:cNvGrpSpPr/>
            <p:nvPr/>
          </p:nvGrpSpPr>
          <p:grpSpPr>
            <a:xfrm>
              <a:off x="306672" y="160363"/>
              <a:ext cx="354151" cy="390910"/>
              <a:chOff x="1433575" y="238125"/>
              <a:chExt cx="4740975" cy="5226075"/>
            </a:xfrm>
          </p:grpSpPr>
          <p:sp>
            <p:nvSpPr>
              <p:cNvPr id="1460" name="Google Shape;1460;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32"/>
            <p:cNvSpPr/>
            <p:nvPr/>
          </p:nvSpPr>
          <p:spPr>
            <a:xfrm rot="3844445" flipH="1">
              <a:off x="572339" y="1215211"/>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rot="-9899856">
              <a:off x="906096" y="1834079"/>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32"/>
            <p:cNvGrpSpPr/>
            <p:nvPr/>
          </p:nvGrpSpPr>
          <p:grpSpPr>
            <a:xfrm rot="-1799794">
              <a:off x="1604504" y="1489398"/>
              <a:ext cx="365703" cy="350054"/>
              <a:chOff x="2057567" y="690970"/>
              <a:chExt cx="352891" cy="337790"/>
            </a:xfrm>
          </p:grpSpPr>
          <p:sp>
            <p:nvSpPr>
              <p:cNvPr id="1474" name="Google Shape;1474;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32"/>
            <p:cNvGrpSpPr/>
            <p:nvPr/>
          </p:nvGrpSpPr>
          <p:grpSpPr>
            <a:xfrm>
              <a:off x="1824865" y="848139"/>
              <a:ext cx="317645" cy="350147"/>
              <a:chOff x="1433575" y="238125"/>
              <a:chExt cx="4740975" cy="5226075"/>
            </a:xfrm>
          </p:grpSpPr>
          <p:sp>
            <p:nvSpPr>
              <p:cNvPr id="1487" name="Google Shape;1487;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32"/>
            <p:cNvGrpSpPr/>
            <p:nvPr/>
          </p:nvGrpSpPr>
          <p:grpSpPr>
            <a:xfrm>
              <a:off x="2795624" y="2569744"/>
              <a:ext cx="354384" cy="339161"/>
              <a:chOff x="1190625" y="346475"/>
              <a:chExt cx="5219200" cy="5002375"/>
            </a:xfrm>
          </p:grpSpPr>
          <p:sp>
            <p:nvSpPr>
              <p:cNvPr id="1499" name="Google Shape;1499;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2"/>
            <p:cNvGrpSpPr/>
            <p:nvPr/>
          </p:nvGrpSpPr>
          <p:grpSpPr>
            <a:xfrm rot="3599985">
              <a:off x="2121017" y="2721796"/>
              <a:ext cx="380060" cy="363768"/>
              <a:chOff x="2057567" y="690970"/>
              <a:chExt cx="352891" cy="337790"/>
            </a:xfrm>
          </p:grpSpPr>
          <p:sp>
            <p:nvSpPr>
              <p:cNvPr id="1502" name="Google Shape;1502;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 name="Google Shape;1514;p32"/>
            <p:cNvGrpSpPr/>
            <p:nvPr/>
          </p:nvGrpSpPr>
          <p:grpSpPr>
            <a:xfrm>
              <a:off x="431036" y="2586279"/>
              <a:ext cx="354151" cy="390910"/>
              <a:chOff x="1433575" y="238125"/>
              <a:chExt cx="4740975" cy="5226075"/>
            </a:xfrm>
          </p:grpSpPr>
          <p:sp>
            <p:nvSpPr>
              <p:cNvPr id="1515" name="Google Shape;1515;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2"/>
            <p:cNvSpPr/>
            <p:nvPr/>
          </p:nvSpPr>
          <p:spPr>
            <a:xfrm rot="10144365" flipH="1">
              <a:off x="3297944" y="1207248"/>
              <a:ext cx="540624" cy="280677"/>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rot="-3599757">
              <a:off x="2514227" y="1207363"/>
              <a:ext cx="519636" cy="280435"/>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32"/>
            <p:cNvGrpSpPr/>
            <p:nvPr/>
          </p:nvGrpSpPr>
          <p:grpSpPr>
            <a:xfrm rot="4500055">
              <a:off x="2996619" y="1739946"/>
              <a:ext cx="365703" cy="350054"/>
              <a:chOff x="2057567" y="690970"/>
              <a:chExt cx="352891" cy="337790"/>
            </a:xfrm>
          </p:grpSpPr>
          <p:sp>
            <p:nvSpPr>
              <p:cNvPr id="1529" name="Google Shape;1529;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32"/>
            <p:cNvGrpSpPr/>
            <p:nvPr/>
          </p:nvGrpSpPr>
          <p:grpSpPr>
            <a:xfrm>
              <a:off x="1912724" y="2130554"/>
              <a:ext cx="354151" cy="390910"/>
              <a:chOff x="1433575" y="238125"/>
              <a:chExt cx="4740975" cy="5226075"/>
            </a:xfrm>
          </p:grpSpPr>
          <p:sp>
            <p:nvSpPr>
              <p:cNvPr id="1542" name="Google Shape;1542;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32"/>
            <p:cNvSpPr/>
            <p:nvPr/>
          </p:nvSpPr>
          <p:spPr>
            <a:xfrm rot="3844445" flipH="1">
              <a:off x="4253481" y="3530502"/>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rot="-9899856">
              <a:off x="5405000" y="3779570"/>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32"/>
            <p:cNvGrpSpPr/>
            <p:nvPr/>
          </p:nvGrpSpPr>
          <p:grpSpPr>
            <a:xfrm rot="-1799794">
              <a:off x="4288576" y="4311464"/>
              <a:ext cx="365703" cy="350054"/>
              <a:chOff x="2057567" y="690970"/>
              <a:chExt cx="352891" cy="337790"/>
            </a:xfrm>
          </p:grpSpPr>
          <p:sp>
            <p:nvSpPr>
              <p:cNvPr id="1556" name="Google Shape;1556;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2"/>
            <p:cNvGrpSpPr/>
            <p:nvPr/>
          </p:nvGrpSpPr>
          <p:grpSpPr>
            <a:xfrm>
              <a:off x="4816650" y="3913530"/>
              <a:ext cx="317645" cy="350147"/>
              <a:chOff x="1433575" y="238125"/>
              <a:chExt cx="4740975" cy="5226075"/>
            </a:xfrm>
          </p:grpSpPr>
          <p:sp>
            <p:nvSpPr>
              <p:cNvPr id="1569" name="Google Shape;1569;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2"/>
            <p:cNvGrpSpPr/>
            <p:nvPr/>
          </p:nvGrpSpPr>
          <p:grpSpPr>
            <a:xfrm>
              <a:off x="4947238" y="2941019"/>
              <a:ext cx="354384" cy="339161"/>
              <a:chOff x="1190625" y="346475"/>
              <a:chExt cx="5219200" cy="5002375"/>
            </a:xfrm>
          </p:grpSpPr>
          <p:sp>
            <p:nvSpPr>
              <p:cNvPr id="1581" name="Google Shape;1581;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32"/>
            <p:cNvGrpSpPr/>
            <p:nvPr/>
          </p:nvGrpSpPr>
          <p:grpSpPr>
            <a:xfrm rot="3599985">
              <a:off x="3920859" y="1717681"/>
              <a:ext cx="380060" cy="363768"/>
              <a:chOff x="2057567" y="690970"/>
              <a:chExt cx="352891" cy="337790"/>
            </a:xfrm>
          </p:grpSpPr>
          <p:sp>
            <p:nvSpPr>
              <p:cNvPr id="1584" name="Google Shape;1584;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32"/>
            <p:cNvGrpSpPr/>
            <p:nvPr/>
          </p:nvGrpSpPr>
          <p:grpSpPr>
            <a:xfrm>
              <a:off x="6079225" y="264803"/>
              <a:ext cx="354384" cy="339161"/>
              <a:chOff x="1190625" y="346475"/>
              <a:chExt cx="5219200" cy="5002375"/>
            </a:xfrm>
          </p:grpSpPr>
          <p:sp>
            <p:nvSpPr>
              <p:cNvPr id="1597" name="Google Shape;1597;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2"/>
            <p:cNvGrpSpPr/>
            <p:nvPr/>
          </p:nvGrpSpPr>
          <p:grpSpPr>
            <a:xfrm rot="3599985">
              <a:off x="5009864" y="416856"/>
              <a:ext cx="380060" cy="363768"/>
              <a:chOff x="2057567" y="690970"/>
              <a:chExt cx="352891" cy="337790"/>
            </a:xfrm>
          </p:grpSpPr>
          <p:sp>
            <p:nvSpPr>
              <p:cNvPr id="1600" name="Google Shape;1600;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2" name="Google Shape;1612;p32"/>
            <p:cNvGrpSpPr/>
            <p:nvPr/>
          </p:nvGrpSpPr>
          <p:grpSpPr>
            <a:xfrm>
              <a:off x="4009247" y="281338"/>
              <a:ext cx="354151" cy="390910"/>
              <a:chOff x="1433575" y="238125"/>
              <a:chExt cx="4740975" cy="5226075"/>
            </a:xfrm>
          </p:grpSpPr>
          <p:sp>
            <p:nvSpPr>
              <p:cNvPr id="1613" name="Google Shape;1613;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4" name="Google Shape;1624;p32"/>
            <p:cNvSpPr/>
            <p:nvPr/>
          </p:nvSpPr>
          <p:spPr>
            <a:xfrm rot="3844445" flipH="1">
              <a:off x="4171676" y="1003849"/>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rot="-9899856">
              <a:off x="4608671" y="1955054"/>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6" name="Google Shape;1626;p32"/>
            <p:cNvGrpSpPr/>
            <p:nvPr/>
          </p:nvGrpSpPr>
          <p:grpSpPr>
            <a:xfrm rot="-1799794">
              <a:off x="5307079" y="1610373"/>
              <a:ext cx="365703" cy="350054"/>
              <a:chOff x="2057567" y="690970"/>
              <a:chExt cx="352891" cy="337790"/>
            </a:xfrm>
          </p:grpSpPr>
          <p:sp>
            <p:nvSpPr>
              <p:cNvPr id="1627" name="Google Shape;1627;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32"/>
            <p:cNvGrpSpPr/>
            <p:nvPr/>
          </p:nvGrpSpPr>
          <p:grpSpPr>
            <a:xfrm>
              <a:off x="5527440" y="969114"/>
              <a:ext cx="317645" cy="350147"/>
              <a:chOff x="1433575" y="238125"/>
              <a:chExt cx="4740975" cy="5226075"/>
            </a:xfrm>
          </p:grpSpPr>
          <p:sp>
            <p:nvSpPr>
              <p:cNvPr id="1640" name="Google Shape;1640;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32"/>
            <p:cNvGrpSpPr/>
            <p:nvPr/>
          </p:nvGrpSpPr>
          <p:grpSpPr>
            <a:xfrm rot="3599985">
              <a:off x="5823592" y="2842771"/>
              <a:ext cx="380060" cy="363768"/>
              <a:chOff x="2057567" y="690970"/>
              <a:chExt cx="352891" cy="337790"/>
            </a:xfrm>
          </p:grpSpPr>
          <p:sp>
            <p:nvSpPr>
              <p:cNvPr id="1652" name="Google Shape;1652;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2"/>
            <p:cNvGrpSpPr/>
            <p:nvPr/>
          </p:nvGrpSpPr>
          <p:grpSpPr>
            <a:xfrm>
              <a:off x="4133611" y="2707254"/>
              <a:ext cx="354151" cy="390910"/>
              <a:chOff x="1433575" y="238125"/>
              <a:chExt cx="4740975" cy="5226075"/>
            </a:xfrm>
          </p:grpSpPr>
          <p:sp>
            <p:nvSpPr>
              <p:cNvPr id="1665" name="Google Shape;1665;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6" name="Google Shape;1676;p32"/>
            <p:cNvSpPr/>
            <p:nvPr/>
          </p:nvSpPr>
          <p:spPr>
            <a:xfrm rot="-3599757">
              <a:off x="6216802" y="1328338"/>
              <a:ext cx="519636" cy="280435"/>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7" name="Google Shape;1677;p32"/>
            <p:cNvGrpSpPr/>
            <p:nvPr/>
          </p:nvGrpSpPr>
          <p:grpSpPr>
            <a:xfrm>
              <a:off x="5615299" y="2251529"/>
              <a:ext cx="354151" cy="390910"/>
              <a:chOff x="1433575" y="238125"/>
              <a:chExt cx="4740975" cy="5226075"/>
            </a:xfrm>
          </p:grpSpPr>
          <p:sp>
            <p:nvSpPr>
              <p:cNvPr id="1678" name="Google Shape;1678;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2"/>
            <p:cNvSpPr/>
            <p:nvPr/>
          </p:nvSpPr>
          <p:spPr>
            <a:xfrm rot="-6955555" flipH="1">
              <a:off x="7991671" y="107864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rot="900144">
              <a:off x="6861137" y="82980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1" name="Google Shape;1691;p32"/>
            <p:cNvGrpSpPr/>
            <p:nvPr/>
          </p:nvGrpSpPr>
          <p:grpSpPr>
            <a:xfrm rot="9000206">
              <a:off x="8292236" y="349301"/>
              <a:ext cx="365703" cy="350054"/>
              <a:chOff x="2057567" y="690970"/>
              <a:chExt cx="352891" cy="337790"/>
            </a:xfrm>
          </p:grpSpPr>
          <p:sp>
            <p:nvSpPr>
              <p:cNvPr id="1692" name="Google Shape;1692;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4" name="Google Shape;1704;p32"/>
            <p:cNvGrpSpPr/>
            <p:nvPr/>
          </p:nvGrpSpPr>
          <p:grpSpPr>
            <a:xfrm rot="10800000">
              <a:off x="7651470" y="626142"/>
              <a:ext cx="317645" cy="350147"/>
              <a:chOff x="1433575" y="238125"/>
              <a:chExt cx="4740975" cy="5226075"/>
            </a:xfrm>
          </p:grpSpPr>
          <p:sp>
            <p:nvSpPr>
              <p:cNvPr id="1705" name="Google Shape;1705;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2"/>
            <p:cNvGrpSpPr/>
            <p:nvPr/>
          </p:nvGrpSpPr>
          <p:grpSpPr>
            <a:xfrm rot="10800000">
              <a:off x="7443655" y="1511333"/>
              <a:ext cx="428697" cy="402205"/>
              <a:chOff x="692481" y="866561"/>
              <a:chExt cx="6313655" cy="5932224"/>
            </a:xfrm>
          </p:grpSpPr>
          <p:sp>
            <p:nvSpPr>
              <p:cNvPr id="1717" name="Google Shape;1717;p32"/>
              <p:cNvSpPr/>
              <p:nvPr/>
            </p:nvSpPr>
            <p:spPr>
              <a:xfrm rot="9386331">
                <a:off x="1190197" y="1761073"/>
                <a:ext cx="5220145" cy="3587274"/>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rot="9898712">
                <a:off x="2845436" y="4138759"/>
                <a:ext cx="3945666" cy="2185834"/>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32"/>
            <p:cNvGrpSpPr/>
            <p:nvPr/>
          </p:nvGrpSpPr>
          <p:grpSpPr>
            <a:xfrm rot="-7200015">
              <a:off x="8484846" y="2808370"/>
              <a:ext cx="380060" cy="363768"/>
              <a:chOff x="2057567" y="690970"/>
              <a:chExt cx="352891" cy="337790"/>
            </a:xfrm>
          </p:grpSpPr>
          <p:sp>
            <p:nvSpPr>
              <p:cNvPr id="1720" name="Google Shape;1720;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32"/>
            <p:cNvGrpSpPr/>
            <p:nvPr/>
          </p:nvGrpSpPr>
          <p:grpSpPr>
            <a:xfrm rot="-2700000">
              <a:off x="6352036" y="4285931"/>
              <a:ext cx="354291" cy="338865"/>
              <a:chOff x="1190625" y="346475"/>
              <a:chExt cx="5219200" cy="5002375"/>
            </a:xfrm>
          </p:grpSpPr>
          <p:sp>
            <p:nvSpPr>
              <p:cNvPr id="1733" name="Google Shape;1733;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32"/>
            <p:cNvGrpSpPr/>
            <p:nvPr/>
          </p:nvGrpSpPr>
          <p:grpSpPr>
            <a:xfrm rot="-7200015">
              <a:off x="7395841" y="4109195"/>
              <a:ext cx="380060" cy="363768"/>
              <a:chOff x="2057567" y="690970"/>
              <a:chExt cx="352891" cy="337790"/>
            </a:xfrm>
          </p:grpSpPr>
          <p:sp>
            <p:nvSpPr>
              <p:cNvPr id="1736" name="Google Shape;1736;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32"/>
            <p:cNvGrpSpPr/>
            <p:nvPr/>
          </p:nvGrpSpPr>
          <p:grpSpPr>
            <a:xfrm rot="10800000">
              <a:off x="8422368" y="4217570"/>
              <a:ext cx="354151" cy="390910"/>
              <a:chOff x="1433575" y="238125"/>
              <a:chExt cx="4740975" cy="5226075"/>
            </a:xfrm>
          </p:grpSpPr>
          <p:sp>
            <p:nvSpPr>
              <p:cNvPr id="1749" name="Google Shape;1749;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32"/>
            <p:cNvSpPr/>
            <p:nvPr/>
          </p:nvSpPr>
          <p:spPr>
            <a:xfrm rot="-6955555" flipH="1">
              <a:off x="7970238" y="3272962"/>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rot="900144">
              <a:off x="7657466" y="2654321"/>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2" name="Google Shape;1762;p32"/>
            <p:cNvGrpSpPr/>
            <p:nvPr/>
          </p:nvGrpSpPr>
          <p:grpSpPr>
            <a:xfrm rot="9000206">
              <a:off x="7112983" y="2929391"/>
              <a:ext cx="365703" cy="350054"/>
              <a:chOff x="2057567" y="690970"/>
              <a:chExt cx="352891" cy="337790"/>
            </a:xfrm>
          </p:grpSpPr>
          <p:sp>
            <p:nvSpPr>
              <p:cNvPr id="1763" name="Google Shape;1763;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2"/>
            <p:cNvGrpSpPr/>
            <p:nvPr/>
          </p:nvGrpSpPr>
          <p:grpSpPr>
            <a:xfrm rot="10800000">
              <a:off x="6940681" y="3570558"/>
              <a:ext cx="317645" cy="350147"/>
              <a:chOff x="1433575" y="238125"/>
              <a:chExt cx="4740975" cy="5226075"/>
            </a:xfrm>
          </p:grpSpPr>
          <p:sp>
            <p:nvSpPr>
              <p:cNvPr id="1776" name="Google Shape;1776;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32"/>
            <p:cNvGrpSpPr/>
            <p:nvPr/>
          </p:nvGrpSpPr>
          <p:grpSpPr>
            <a:xfrm rot="-7200015">
              <a:off x="6582114" y="1683280"/>
              <a:ext cx="380060" cy="363768"/>
              <a:chOff x="2057567" y="690970"/>
              <a:chExt cx="352891" cy="337790"/>
            </a:xfrm>
          </p:grpSpPr>
          <p:sp>
            <p:nvSpPr>
              <p:cNvPr id="1788" name="Google Shape;1788;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32"/>
            <p:cNvGrpSpPr/>
            <p:nvPr/>
          </p:nvGrpSpPr>
          <p:grpSpPr>
            <a:xfrm rot="10800000">
              <a:off x="8298004" y="1791654"/>
              <a:ext cx="354151" cy="390910"/>
              <a:chOff x="1433575" y="238125"/>
              <a:chExt cx="4740975" cy="5226075"/>
            </a:xfrm>
          </p:grpSpPr>
          <p:sp>
            <p:nvSpPr>
              <p:cNvPr id="1801" name="Google Shape;1801;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 name="Google Shape;1812;p32"/>
            <p:cNvSpPr/>
            <p:nvPr/>
          </p:nvSpPr>
          <p:spPr>
            <a:xfrm rot="7200243">
              <a:off x="6049328" y="3281046"/>
              <a:ext cx="519636" cy="280435"/>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3" name="Google Shape;1813;p32"/>
            <p:cNvGrpSpPr/>
            <p:nvPr/>
          </p:nvGrpSpPr>
          <p:grpSpPr>
            <a:xfrm rot="10800000">
              <a:off x="6794885" y="2343820"/>
              <a:ext cx="354151" cy="390910"/>
              <a:chOff x="1433575" y="238125"/>
              <a:chExt cx="4740975" cy="5226075"/>
            </a:xfrm>
          </p:grpSpPr>
          <p:sp>
            <p:nvSpPr>
              <p:cNvPr id="1814" name="Google Shape;1814;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32"/>
            <p:cNvGrpSpPr/>
            <p:nvPr/>
          </p:nvGrpSpPr>
          <p:grpSpPr>
            <a:xfrm rot="3599985">
              <a:off x="3451770" y="2468059"/>
              <a:ext cx="380060" cy="363768"/>
              <a:chOff x="2057567" y="690970"/>
              <a:chExt cx="352891" cy="337790"/>
            </a:xfrm>
          </p:grpSpPr>
          <p:sp>
            <p:nvSpPr>
              <p:cNvPr id="1826" name="Google Shape;1826;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8" name="Google Shape;1838;p32"/>
            <p:cNvSpPr/>
            <p:nvPr/>
          </p:nvSpPr>
          <p:spPr>
            <a:xfrm rot="3844445" flipH="1">
              <a:off x="2548432" y="3323340"/>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2"/>
            <p:cNvSpPr/>
            <p:nvPr/>
          </p:nvSpPr>
          <p:spPr>
            <a:xfrm rot="-9899856">
              <a:off x="2469240" y="4346557"/>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32"/>
            <p:cNvGrpSpPr/>
            <p:nvPr/>
          </p:nvGrpSpPr>
          <p:grpSpPr>
            <a:xfrm rot="-1799794">
              <a:off x="3167648" y="4001876"/>
              <a:ext cx="365703" cy="350054"/>
              <a:chOff x="2057567" y="690970"/>
              <a:chExt cx="352891" cy="337790"/>
            </a:xfrm>
          </p:grpSpPr>
          <p:sp>
            <p:nvSpPr>
              <p:cNvPr id="1841" name="Google Shape;1841;p32"/>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2"/>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2"/>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2"/>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2"/>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2"/>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2"/>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2"/>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2"/>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2"/>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2"/>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2"/>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2"/>
            <p:cNvGrpSpPr/>
            <p:nvPr/>
          </p:nvGrpSpPr>
          <p:grpSpPr>
            <a:xfrm>
              <a:off x="3388009" y="3360617"/>
              <a:ext cx="317645" cy="350147"/>
              <a:chOff x="1433575" y="238125"/>
              <a:chExt cx="4740975" cy="5226075"/>
            </a:xfrm>
          </p:grpSpPr>
          <p:sp>
            <p:nvSpPr>
              <p:cNvPr id="1854" name="Google Shape;1854;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32"/>
            <p:cNvGrpSpPr/>
            <p:nvPr/>
          </p:nvGrpSpPr>
          <p:grpSpPr>
            <a:xfrm>
              <a:off x="3497299" y="4546592"/>
              <a:ext cx="354151" cy="390910"/>
              <a:chOff x="1433575" y="238125"/>
              <a:chExt cx="4740975" cy="5226075"/>
            </a:xfrm>
          </p:grpSpPr>
          <p:sp>
            <p:nvSpPr>
              <p:cNvPr id="1866" name="Google Shape;1866;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 name="Google Shape;1877;p32"/>
            <p:cNvGrpSpPr/>
            <p:nvPr/>
          </p:nvGrpSpPr>
          <p:grpSpPr>
            <a:xfrm>
              <a:off x="5487736" y="4487517"/>
              <a:ext cx="354151" cy="390910"/>
              <a:chOff x="1433575" y="238125"/>
              <a:chExt cx="4740975" cy="5226075"/>
            </a:xfrm>
          </p:grpSpPr>
          <p:sp>
            <p:nvSpPr>
              <p:cNvPr id="1878" name="Google Shape;1878;p32"/>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2"/>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2"/>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2"/>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2"/>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2"/>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2"/>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2"/>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2"/>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2"/>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2"/>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9" name="Google Shape;1889;p32"/>
            <p:cNvGrpSpPr/>
            <p:nvPr/>
          </p:nvGrpSpPr>
          <p:grpSpPr>
            <a:xfrm rot="-2700000">
              <a:off x="1588774" y="4439068"/>
              <a:ext cx="354291" cy="338865"/>
              <a:chOff x="1190625" y="346475"/>
              <a:chExt cx="5219200" cy="5002375"/>
            </a:xfrm>
          </p:grpSpPr>
          <p:sp>
            <p:nvSpPr>
              <p:cNvPr id="1890" name="Google Shape;1890;p32"/>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2"/>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1"/>
        </a:solidFill>
        <a:effectLst/>
      </p:bgPr>
    </p:bg>
    <p:spTree>
      <p:nvGrpSpPr>
        <p:cNvPr id="1" name="Shape 31"/>
        <p:cNvGrpSpPr/>
        <p:nvPr/>
      </p:nvGrpSpPr>
      <p:grpSpPr>
        <a:xfrm>
          <a:off x="0" y="0"/>
          <a:ext cx="0" cy="0"/>
          <a:chOff x="0" y="0"/>
          <a:chExt cx="0" cy="0"/>
        </a:xfrm>
      </p:grpSpPr>
      <p:grpSp>
        <p:nvGrpSpPr>
          <p:cNvPr id="32" name="Google Shape;32;p5"/>
          <p:cNvGrpSpPr/>
          <p:nvPr/>
        </p:nvGrpSpPr>
        <p:grpSpPr>
          <a:xfrm flipH="1">
            <a:off x="232056" y="206640"/>
            <a:ext cx="8672122" cy="4675166"/>
            <a:chOff x="232056" y="206640"/>
            <a:chExt cx="8672122" cy="4675166"/>
          </a:xfrm>
        </p:grpSpPr>
        <p:grpSp>
          <p:nvGrpSpPr>
            <p:cNvPr id="33" name="Google Shape;33;p5"/>
            <p:cNvGrpSpPr/>
            <p:nvPr/>
          </p:nvGrpSpPr>
          <p:grpSpPr>
            <a:xfrm>
              <a:off x="7910512" y="206640"/>
              <a:ext cx="993666" cy="1272255"/>
              <a:chOff x="7825233" y="388347"/>
              <a:chExt cx="1037880" cy="1328865"/>
            </a:xfrm>
          </p:grpSpPr>
          <p:sp>
            <p:nvSpPr>
              <p:cNvPr id="34" name="Google Shape;34;p5"/>
              <p:cNvSpPr/>
              <p:nvPr/>
            </p:nvSpPr>
            <p:spPr>
              <a:xfrm rot="3844445" flipH="1">
                <a:off x="7856299" y="755419"/>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9899856">
                <a:off x="7852656" y="1374287"/>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5"/>
              <p:cNvGrpSpPr/>
              <p:nvPr/>
            </p:nvGrpSpPr>
            <p:grpSpPr>
              <a:xfrm rot="-1799794">
                <a:off x="8433981" y="1029606"/>
                <a:ext cx="365703" cy="350054"/>
                <a:chOff x="2057567" y="690970"/>
                <a:chExt cx="352891" cy="337790"/>
              </a:xfrm>
            </p:grpSpPr>
            <p:sp>
              <p:nvSpPr>
                <p:cNvPr id="37" name="Google Shape;37;p5"/>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5"/>
              <p:cNvGrpSpPr/>
              <p:nvPr/>
            </p:nvGrpSpPr>
            <p:grpSpPr>
              <a:xfrm>
                <a:off x="8545468" y="388347"/>
                <a:ext cx="317645" cy="350147"/>
                <a:chOff x="1433575" y="238125"/>
                <a:chExt cx="4740975" cy="5226075"/>
              </a:xfrm>
            </p:grpSpPr>
            <p:sp>
              <p:nvSpPr>
                <p:cNvPr id="50" name="Google Shape;50;p5"/>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 name="Google Shape;61;p5"/>
            <p:cNvGrpSpPr/>
            <p:nvPr/>
          </p:nvGrpSpPr>
          <p:grpSpPr>
            <a:xfrm>
              <a:off x="232056" y="3839878"/>
              <a:ext cx="1319580" cy="1041928"/>
              <a:chOff x="190037" y="3818872"/>
              <a:chExt cx="1346098" cy="1062867"/>
            </a:xfrm>
          </p:grpSpPr>
          <p:grpSp>
            <p:nvGrpSpPr>
              <p:cNvPr id="62" name="Google Shape;62;p5"/>
              <p:cNvGrpSpPr/>
              <p:nvPr/>
            </p:nvGrpSpPr>
            <p:grpSpPr>
              <a:xfrm rot="1802271">
                <a:off x="1120650" y="4476648"/>
                <a:ext cx="354500" cy="339089"/>
                <a:chOff x="1190625" y="346475"/>
                <a:chExt cx="5219200" cy="5002375"/>
              </a:xfrm>
            </p:grpSpPr>
            <p:sp>
              <p:nvSpPr>
                <p:cNvPr id="63" name="Google Shape;63;p5"/>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5"/>
              <p:cNvGrpSpPr/>
              <p:nvPr/>
            </p:nvGrpSpPr>
            <p:grpSpPr>
              <a:xfrm rot="5400000">
                <a:off x="436382" y="4464318"/>
                <a:ext cx="380063" cy="363766"/>
                <a:chOff x="2057567" y="690970"/>
                <a:chExt cx="352891" cy="337790"/>
              </a:xfrm>
            </p:grpSpPr>
            <p:sp>
              <p:nvSpPr>
                <p:cNvPr id="66" name="Google Shape;66;p5"/>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5"/>
              <p:cNvGrpSpPr/>
              <p:nvPr/>
            </p:nvGrpSpPr>
            <p:grpSpPr>
              <a:xfrm rot="1801810">
                <a:off x="263984" y="3881350"/>
                <a:ext cx="354302" cy="391007"/>
                <a:chOff x="1433575" y="238125"/>
                <a:chExt cx="4740975" cy="5226075"/>
              </a:xfrm>
            </p:grpSpPr>
            <p:sp>
              <p:nvSpPr>
                <p:cNvPr id="79" name="Google Shape;79;p5"/>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0" name="Google Shape;90;p5"/>
          <p:cNvSpPr txBox="1">
            <a:spLocks noGrp="1"/>
          </p:cNvSpPr>
          <p:nvPr>
            <p:ph type="subTitle" idx="1"/>
          </p:nvPr>
        </p:nvSpPr>
        <p:spPr>
          <a:xfrm>
            <a:off x="1382075" y="31413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2400"/>
              <a:buNone/>
              <a:defRPr sz="2400">
                <a:solidFill>
                  <a:schemeClr val="accent4"/>
                </a:solidFill>
                <a:latin typeface="Poppins ExtraBold"/>
                <a:ea typeface="Poppins ExtraBold"/>
                <a:cs typeface="Poppins ExtraBold"/>
                <a:sym typeface="Poppins ExtraBold"/>
              </a:defRPr>
            </a:lvl1pPr>
            <a:lvl2pPr lvl="1" algn="ctr">
              <a:lnSpc>
                <a:spcPct val="100000"/>
              </a:lnSpc>
              <a:spcBef>
                <a:spcPts val="0"/>
              </a:spcBef>
              <a:spcAft>
                <a:spcPts val="0"/>
              </a:spcAft>
              <a:buClr>
                <a:schemeClr val="accent4"/>
              </a:buClr>
              <a:buSzPts val="2400"/>
              <a:buNone/>
              <a:defRPr sz="2400" b="1">
                <a:solidFill>
                  <a:schemeClr val="accent4"/>
                </a:solidFill>
              </a:defRPr>
            </a:lvl2pPr>
            <a:lvl3pPr lvl="2" algn="ctr">
              <a:lnSpc>
                <a:spcPct val="100000"/>
              </a:lnSpc>
              <a:spcBef>
                <a:spcPts val="0"/>
              </a:spcBef>
              <a:spcAft>
                <a:spcPts val="0"/>
              </a:spcAft>
              <a:buClr>
                <a:schemeClr val="accent4"/>
              </a:buClr>
              <a:buSzPts val="2400"/>
              <a:buNone/>
              <a:defRPr sz="2400" b="1">
                <a:solidFill>
                  <a:schemeClr val="accent4"/>
                </a:solidFill>
              </a:defRPr>
            </a:lvl3pPr>
            <a:lvl4pPr lvl="3" algn="ctr">
              <a:lnSpc>
                <a:spcPct val="100000"/>
              </a:lnSpc>
              <a:spcBef>
                <a:spcPts val="0"/>
              </a:spcBef>
              <a:spcAft>
                <a:spcPts val="0"/>
              </a:spcAft>
              <a:buClr>
                <a:schemeClr val="accent4"/>
              </a:buClr>
              <a:buSzPts val="2400"/>
              <a:buNone/>
              <a:defRPr sz="2400" b="1">
                <a:solidFill>
                  <a:schemeClr val="accent4"/>
                </a:solidFill>
              </a:defRPr>
            </a:lvl4pPr>
            <a:lvl5pPr lvl="4" algn="ctr">
              <a:lnSpc>
                <a:spcPct val="100000"/>
              </a:lnSpc>
              <a:spcBef>
                <a:spcPts val="0"/>
              </a:spcBef>
              <a:spcAft>
                <a:spcPts val="0"/>
              </a:spcAft>
              <a:buClr>
                <a:schemeClr val="accent4"/>
              </a:buClr>
              <a:buSzPts val="2400"/>
              <a:buNone/>
              <a:defRPr sz="2400" b="1">
                <a:solidFill>
                  <a:schemeClr val="accent4"/>
                </a:solidFill>
              </a:defRPr>
            </a:lvl5pPr>
            <a:lvl6pPr lvl="5" algn="ctr">
              <a:lnSpc>
                <a:spcPct val="100000"/>
              </a:lnSpc>
              <a:spcBef>
                <a:spcPts val="0"/>
              </a:spcBef>
              <a:spcAft>
                <a:spcPts val="0"/>
              </a:spcAft>
              <a:buClr>
                <a:schemeClr val="accent4"/>
              </a:buClr>
              <a:buSzPts val="2400"/>
              <a:buNone/>
              <a:defRPr sz="2400" b="1">
                <a:solidFill>
                  <a:schemeClr val="accent4"/>
                </a:solidFill>
              </a:defRPr>
            </a:lvl6pPr>
            <a:lvl7pPr lvl="6" algn="ctr">
              <a:lnSpc>
                <a:spcPct val="100000"/>
              </a:lnSpc>
              <a:spcBef>
                <a:spcPts val="0"/>
              </a:spcBef>
              <a:spcAft>
                <a:spcPts val="0"/>
              </a:spcAft>
              <a:buClr>
                <a:schemeClr val="accent4"/>
              </a:buClr>
              <a:buSzPts val="2400"/>
              <a:buNone/>
              <a:defRPr sz="2400" b="1">
                <a:solidFill>
                  <a:schemeClr val="accent4"/>
                </a:solidFill>
              </a:defRPr>
            </a:lvl7pPr>
            <a:lvl8pPr lvl="7" algn="ctr">
              <a:lnSpc>
                <a:spcPct val="100000"/>
              </a:lnSpc>
              <a:spcBef>
                <a:spcPts val="0"/>
              </a:spcBef>
              <a:spcAft>
                <a:spcPts val="0"/>
              </a:spcAft>
              <a:buClr>
                <a:schemeClr val="accent4"/>
              </a:buClr>
              <a:buSzPts val="2400"/>
              <a:buNone/>
              <a:defRPr sz="2400" b="1">
                <a:solidFill>
                  <a:schemeClr val="accent4"/>
                </a:solidFill>
              </a:defRPr>
            </a:lvl8pPr>
            <a:lvl9pPr lvl="8" algn="ctr">
              <a:lnSpc>
                <a:spcPct val="100000"/>
              </a:lnSpc>
              <a:spcBef>
                <a:spcPts val="0"/>
              </a:spcBef>
              <a:spcAft>
                <a:spcPts val="0"/>
              </a:spcAft>
              <a:buClr>
                <a:schemeClr val="accent4"/>
              </a:buClr>
              <a:buSzPts val="2400"/>
              <a:buNone/>
              <a:defRPr sz="2400" b="1">
                <a:solidFill>
                  <a:schemeClr val="accent4"/>
                </a:solidFill>
              </a:defRPr>
            </a:lvl9pPr>
          </a:lstStyle>
          <a:p>
            <a:r>
              <a:rPr lang="en-GB"/>
              <a:t>Click to edit Master subtitle style</a:t>
            </a:r>
            <a:endParaRPr/>
          </a:p>
        </p:txBody>
      </p:sp>
      <p:sp>
        <p:nvSpPr>
          <p:cNvPr id="91" name="Google Shape;91;p5"/>
          <p:cNvSpPr txBox="1">
            <a:spLocks noGrp="1"/>
          </p:cNvSpPr>
          <p:nvPr>
            <p:ph type="subTitle" idx="2"/>
          </p:nvPr>
        </p:nvSpPr>
        <p:spPr>
          <a:xfrm>
            <a:off x="4854300" y="31413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None/>
              <a:defRPr sz="2400">
                <a:solidFill>
                  <a:schemeClr val="accent4"/>
                </a:solidFill>
                <a:latin typeface="Poppins ExtraBold"/>
                <a:ea typeface="Poppins ExtraBold"/>
                <a:cs typeface="Poppins ExtraBold"/>
                <a:sym typeface="Poppins ExtraBold"/>
              </a:defRPr>
            </a:lvl1pPr>
            <a:lvl2pPr lvl="1" algn="ctr" rtl="0">
              <a:lnSpc>
                <a:spcPct val="100000"/>
              </a:lnSpc>
              <a:spcBef>
                <a:spcPts val="0"/>
              </a:spcBef>
              <a:spcAft>
                <a:spcPts val="0"/>
              </a:spcAft>
              <a:buClr>
                <a:schemeClr val="accent4"/>
              </a:buClr>
              <a:buSzPts val="2400"/>
              <a:buNone/>
              <a:defRPr sz="2400" b="1">
                <a:solidFill>
                  <a:schemeClr val="accent4"/>
                </a:solidFill>
              </a:defRPr>
            </a:lvl2pPr>
            <a:lvl3pPr lvl="2" algn="ctr" rtl="0">
              <a:lnSpc>
                <a:spcPct val="100000"/>
              </a:lnSpc>
              <a:spcBef>
                <a:spcPts val="0"/>
              </a:spcBef>
              <a:spcAft>
                <a:spcPts val="0"/>
              </a:spcAft>
              <a:buClr>
                <a:schemeClr val="accent4"/>
              </a:buClr>
              <a:buSzPts val="2400"/>
              <a:buNone/>
              <a:defRPr sz="2400" b="1">
                <a:solidFill>
                  <a:schemeClr val="accent4"/>
                </a:solidFill>
              </a:defRPr>
            </a:lvl3pPr>
            <a:lvl4pPr lvl="3" algn="ctr" rtl="0">
              <a:lnSpc>
                <a:spcPct val="100000"/>
              </a:lnSpc>
              <a:spcBef>
                <a:spcPts val="0"/>
              </a:spcBef>
              <a:spcAft>
                <a:spcPts val="0"/>
              </a:spcAft>
              <a:buClr>
                <a:schemeClr val="accent4"/>
              </a:buClr>
              <a:buSzPts val="2400"/>
              <a:buNone/>
              <a:defRPr sz="2400" b="1">
                <a:solidFill>
                  <a:schemeClr val="accent4"/>
                </a:solidFill>
              </a:defRPr>
            </a:lvl4pPr>
            <a:lvl5pPr lvl="4" algn="ctr" rtl="0">
              <a:lnSpc>
                <a:spcPct val="100000"/>
              </a:lnSpc>
              <a:spcBef>
                <a:spcPts val="0"/>
              </a:spcBef>
              <a:spcAft>
                <a:spcPts val="0"/>
              </a:spcAft>
              <a:buClr>
                <a:schemeClr val="accent4"/>
              </a:buClr>
              <a:buSzPts val="2400"/>
              <a:buNone/>
              <a:defRPr sz="2400" b="1">
                <a:solidFill>
                  <a:schemeClr val="accent4"/>
                </a:solidFill>
              </a:defRPr>
            </a:lvl5pPr>
            <a:lvl6pPr lvl="5" algn="ctr" rtl="0">
              <a:lnSpc>
                <a:spcPct val="100000"/>
              </a:lnSpc>
              <a:spcBef>
                <a:spcPts val="0"/>
              </a:spcBef>
              <a:spcAft>
                <a:spcPts val="0"/>
              </a:spcAft>
              <a:buClr>
                <a:schemeClr val="accent4"/>
              </a:buClr>
              <a:buSzPts val="2400"/>
              <a:buNone/>
              <a:defRPr sz="2400" b="1">
                <a:solidFill>
                  <a:schemeClr val="accent4"/>
                </a:solidFill>
              </a:defRPr>
            </a:lvl6pPr>
            <a:lvl7pPr lvl="6" algn="ctr" rtl="0">
              <a:lnSpc>
                <a:spcPct val="100000"/>
              </a:lnSpc>
              <a:spcBef>
                <a:spcPts val="0"/>
              </a:spcBef>
              <a:spcAft>
                <a:spcPts val="0"/>
              </a:spcAft>
              <a:buClr>
                <a:schemeClr val="accent4"/>
              </a:buClr>
              <a:buSzPts val="2400"/>
              <a:buNone/>
              <a:defRPr sz="2400" b="1">
                <a:solidFill>
                  <a:schemeClr val="accent4"/>
                </a:solidFill>
              </a:defRPr>
            </a:lvl7pPr>
            <a:lvl8pPr lvl="7" algn="ctr" rtl="0">
              <a:lnSpc>
                <a:spcPct val="100000"/>
              </a:lnSpc>
              <a:spcBef>
                <a:spcPts val="0"/>
              </a:spcBef>
              <a:spcAft>
                <a:spcPts val="0"/>
              </a:spcAft>
              <a:buClr>
                <a:schemeClr val="accent4"/>
              </a:buClr>
              <a:buSzPts val="2400"/>
              <a:buNone/>
              <a:defRPr sz="2400" b="1">
                <a:solidFill>
                  <a:schemeClr val="accent4"/>
                </a:solidFill>
              </a:defRPr>
            </a:lvl8pPr>
            <a:lvl9pPr lvl="8" algn="ctr" rtl="0">
              <a:lnSpc>
                <a:spcPct val="100000"/>
              </a:lnSpc>
              <a:spcBef>
                <a:spcPts val="0"/>
              </a:spcBef>
              <a:spcAft>
                <a:spcPts val="0"/>
              </a:spcAft>
              <a:buClr>
                <a:schemeClr val="accent4"/>
              </a:buClr>
              <a:buSzPts val="2400"/>
              <a:buNone/>
              <a:defRPr sz="2400" b="1">
                <a:solidFill>
                  <a:schemeClr val="accent4"/>
                </a:solidFill>
              </a:defRPr>
            </a:lvl9pPr>
          </a:lstStyle>
          <a:p>
            <a:r>
              <a:rPr lang="en-GB"/>
              <a:t>Click to edit Master subtitle style</a:t>
            </a:r>
            <a:endParaRPr/>
          </a:p>
        </p:txBody>
      </p:sp>
      <p:sp>
        <p:nvSpPr>
          <p:cNvPr id="92" name="Google Shape;92;p5"/>
          <p:cNvSpPr txBox="1">
            <a:spLocks noGrp="1"/>
          </p:cNvSpPr>
          <p:nvPr>
            <p:ph type="subTitle" idx="3"/>
          </p:nvPr>
        </p:nvSpPr>
        <p:spPr>
          <a:xfrm>
            <a:off x="1382075" y="37553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93" name="Google Shape;93;p5"/>
          <p:cNvSpPr txBox="1">
            <a:spLocks noGrp="1"/>
          </p:cNvSpPr>
          <p:nvPr>
            <p:ph type="subTitle" idx="4"/>
          </p:nvPr>
        </p:nvSpPr>
        <p:spPr>
          <a:xfrm>
            <a:off x="4854300" y="37553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94" name="Google Shape;94;p5"/>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GB"/>
              <a:t>Click to edit Master title style</a:t>
            </a:r>
            <a:endParaRPr/>
          </a:p>
        </p:txBody>
      </p:sp>
      <p:sp>
        <p:nvSpPr>
          <p:cNvPr id="96" name="Google Shape;96;p5"/>
          <p:cNvSpPr/>
          <p:nvPr/>
        </p:nvSpPr>
        <p:spPr>
          <a:xfrm>
            <a:off x="0" y="-2150"/>
            <a:ext cx="9144000" cy="5143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3446700" y="-10724"/>
            <a:ext cx="2250600" cy="265800"/>
          </a:xfrm>
          <a:prstGeom prst="trapezoid">
            <a:avLst>
              <a:gd name="adj" fmla="val 25000"/>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GB"/>
              <a:t>Click to edit Master title style</a:t>
            </a:r>
            <a:endParaRPr/>
          </a:p>
        </p:txBody>
      </p:sp>
      <p:sp>
        <p:nvSpPr>
          <p:cNvPr id="106" name="Google Shape;106;p7"/>
          <p:cNvSpPr txBox="1">
            <a:spLocks noGrp="1"/>
          </p:cNvSpPr>
          <p:nvPr>
            <p:ph type="body" idx="1"/>
          </p:nvPr>
        </p:nvSpPr>
        <p:spPr>
          <a:xfrm>
            <a:off x="1114950" y="1412100"/>
            <a:ext cx="4372200" cy="2319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GB"/>
              <a:t>Click to edit Master text styles</a:t>
            </a:r>
          </a:p>
        </p:txBody>
      </p:sp>
      <p:sp>
        <p:nvSpPr>
          <p:cNvPr id="107" name="Google Shape;107;p7"/>
          <p:cNvSpPr/>
          <p:nvPr/>
        </p:nvSpPr>
        <p:spPr>
          <a:xfrm>
            <a:off x="0" y="-2150"/>
            <a:ext cx="9144000" cy="5143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3446700" y="-10724"/>
            <a:ext cx="2250600" cy="265800"/>
          </a:xfrm>
          <a:prstGeom prst="trapezoid">
            <a:avLst>
              <a:gd name="adj" fmla="val 25000"/>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7"/>
          <p:cNvGrpSpPr/>
          <p:nvPr/>
        </p:nvGrpSpPr>
        <p:grpSpPr>
          <a:xfrm flipH="1">
            <a:off x="232056" y="206640"/>
            <a:ext cx="8672122" cy="4675166"/>
            <a:chOff x="232056" y="206640"/>
            <a:chExt cx="8672122" cy="4675166"/>
          </a:xfrm>
        </p:grpSpPr>
        <p:grpSp>
          <p:nvGrpSpPr>
            <p:cNvPr id="110" name="Google Shape;110;p7"/>
            <p:cNvGrpSpPr/>
            <p:nvPr/>
          </p:nvGrpSpPr>
          <p:grpSpPr>
            <a:xfrm flipH="1">
              <a:off x="232056" y="206640"/>
              <a:ext cx="993666" cy="1272255"/>
              <a:chOff x="7825233" y="388347"/>
              <a:chExt cx="1037880" cy="1328865"/>
            </a:xfrm>
          </p:grpSpPr>
          <p:sp>
            <p:nvSpPr>
              <p:cNvPr id="111" name="Google Shape;111;p7"/>
              <p:cNvSpPr/>
              <p:nvPr/>
            </p:nvSpPr>
            <p:spPr>
              <a:xfrm rot="3844445" flipH="1">
                <a:off x="7856299" y="755419"/>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9899856">
                <a:off x="7852656" y="1374287"/>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rot="-1799794">
                <a:off x="8433981" y="1029606"/>
                <a:ext cx="365703" cy="350054"/>
                <a:chOff x="2057567" y="690970"/>
                <a:chExt cx="352891" cy="337790"/>
              </a:xfrm>
            </p:grpSpPr>
            <p:sp>
              <p:nvSpPr>
                <p:cNvPr id="114" name="Google Shape;114;p7"/>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7"/>
              <p:cNvGrpSpPr/>
              <p:nvPr/>
            </p:nvGrpSpPr>
            <p:grpSpPr>
              <a:xfrm>
                <a:off x="8545468" y="388347"/>
                <a:ext cx="317645" cy="350147"/>
                <a:chOff x="1433575" y="238125"/>
                <a:chExt cx="4740975" cy="5226075"/>
              </a:xfrm>
            </p:grpSpPr>
            <p:sp>
              <p:nvSpPr>
                <p:cNvPr id="127" name="Google Shape;127;p7"/>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 name="Google Shape;138;p7"/>
            <p:cNvGrpSpPr/>
            <p:nvPr/>
          </p:nvGrpSpPr>
          <p:grpSpPr>
            <a:xfrm flipH="1">
              <a:off x="7584599" y="3839878"/>
              <a:ext cx="1319580" cy="1041928"/>
              <a:chOff x="190037" y="3818872"/>
              <a:chExt cx="1346098" cy="1062867"/>
            </a:xfrm>
          </p:grpSpPr>
          <p:grpSp>
            <p:nvGrpSpPr>
              <p:cNvPr id="139" name="Google Shape;139;p7"/>
              <p:cNvGrpSpPr/>
              <p:nvPr/>
            </p:nvGrpSpPr>
            <p:grpSpPr>
              <a:xfrm rot="1802271">
                <a:off x="1120650" y="4476648"/>
                <a:ext cx="354500" cy="339089"/>
                <a:chOff x="1190625" y="346475"/>
                <a:chExt cx="5219200" cy="5002375"/>
              </a:xfrm>
            </p:grpSpPr>
            <p:sp>
              <p:nvSpPr>
                <p:cNvPr id="140" name="Google Shape;140;p7"/>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7"/>
              <p:cNvGrpSpPr/>
              <p:nvPr/>
            </p:nvGrpSpPr>
            <p:grpSpPr>
              <a:xfrm rot="5400000">
                <a:off x="436382" y="4464318"/>
                <a:ext cx="380063" cy="363766"/>
                <a:chOff x="2057567" y="690970"/>
                <a:chExt cx="352891" cy="337790"/>
              </a:xfrm>
            </p:grpSpPr>
            <p:sp>
              <p:nvSpPr>
                <p:cNvPr id="143" name="Google Shape;143;p7"/>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7"/>
              <p:cNvGrpSpPr/>
              <p:nvPr/>
            </p:nvGrpSpPr>
            <p:grpSpPr>
              <a:xfrm rot="1801810">
                <a:off x="263984" y="3881350"/>
                <a:ext cx="354302" cy="391007"/>
                <a:chOff x="1433575" y="238125"/>
                <a:chExt cx="4740975" cy="5226075"/>
              </a:xfrm>
            </p:grpSpPr>
            <p:sp>
              <p:nvSpPr>
                <p:cNvPr id="156" name="Google Shape;156;p7"/>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74"/>
        <p:cNvGrpSpPr/>
        <p:nvPr/>
      </p:nvGrpSpPr>
      <p:grpSpPr>
        <a:xfrm>
          <a:off x="0" y="0"/>
          <a:ext cx="0" cy="0"/>
          <a:chOff x="0" y="0"/>
          <a:chExt cx="0" cy="0"/>
        </a:xfrm>
      </p:grpSpPr>
      <p:grpSp>
        <p:nvGrpSpPr>
          <p:cNvPr id="175" name="Google Shape;175;p9"/>
          <p:cNvGrpSpPr/>
          <p:nvPr/>
        </p:nvGrpSpPr>
        <p:grpSpPr>
          <a:xfrm>
            <a:off x="747001" y="336699"/>
            <a:ext cx="7650005" cy="4271796"/>
            <a:chOff x="729209" y="310012"/>
            <a:chExt cx="7650005" cy="4271796"/>
          </a:xfrm>
        </p:grpSpPr>
        <p:sp>
          <p:nvSpPr>
            <p:cNvPr id="176" name="Google Shape;176;p9"/>
            <p:cNvSpPr/>
            <p:nvPr/>
          </p:nvSpPr>
          <p:spPr>
            <a:xfrm>
              <a:off x="729209" y="562109"/>
              <a:ext cx="7650000" cy="401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29214" y="562109"/>
              <a:ext cx="7650000" cy="4019700"/>
            </a:xfrm>
            <a:prstGeom prst="frame">
              <a:avLst>
                <a:gd name="adj1" fmla="val 6202"/>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8" name="Google Shape;178;p9"/>
            <p:cNvSpPr/>
            <p:nvPr/>
          </p:nvSpPr>
          <p:spPr>
            <a:xfrm>
              <a:off x="3446315" y="310012"/>
              <a:ext cx="2215800" cy="396600"/>
            </a:xfrm>
            <a:prstGeom prst="trapezoid">
              <a:avLst>
                <a:gd name="adj" fmla="val 25000"/>
              </a:avLst>
            </a:prstGeom>
            <a:solidFill>
              <a:schemeClr val="accent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9"/>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9"/>
          <p:cNvSpPr txBox="1">
            <a:spLocks noGrp="1"/>
          </p:cNvSpPr>
          <p:nvPr>
            <p:ph type="sldNum" idx="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9"/>
          <p:cNvSpPr txBox="1">
            <a:spLocks noGrp="1"/>
          </p:cNvSpPr>
          <p:nvPr>
            <p:ph type="title"/>
          </p:nvPr>
        </p:nvSpPr>
        <p:spPr>
          <a:xfrm>
            <a:off x="1890488" y="1350888"/>
            <a:ext cx="5363100" cy="19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12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a:t>Click to edit Master title style</a:t>
            </a:r>
            <a:endParaRPr/>
          </a:p>
        </p:txBody>
      </p:sp>
      <p:sp>
        <p:nvSpPr>
          <p:cNvPr id="182" name="Google Shape;182;p9"/>
          <p:cNvSpPr txBox="1">
            <a:spLocks noGrp="1"/>
          </p:cNvSpPr>
          <p:nvPr>
            <p:ph type="subTitle" idx="1"/>
          </p:nvPr>
        </p:nvSpPr>
        <p:spPr>
          <a:xfrm>
            <a:off x="1890413" y="3138613"/>
            <a:ext cx="5363100" cy="65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GB"/>
              <a:t>Click to edit Master subtitle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2290050" y="3011700"/>
            <a:ext cx="45639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a:t>Click to edit Master title style</a:t>
            </a:r>
            <a:endParaRPr/>
          </a:p>
        </p:txBody>
      </p:sp>
      <p:sp>
        <p:nvSpPr>
          <p:cNvPr id="222" name="Google Shape;222;p14"/>
          <p:cNvSpPr txBox="1">
            <a:spLocks noGrp="1"/>
          </p:cNvSpPr>
          <p:nvPr>
            <p:ph type="subTitle" idx="1"/>
          </p:nvPr>
        </p:nvSpPr>
        <p:spPr>
          <a:xfrm>
            <a:off x="1458150" y="1402400"/>
            <a:ext cx="6227700" cy="147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r>
              <a:rPr lang="en-GB"/>
              <a:t>Click to edit Master subtitle style</a:t>
            </a:r>
            <a:endParaRPr/>
          </a:p>
        </p:txBody>
      </p:sp>
      <p:sp>
        <p:nvSpPr>
          <p:cNvPr id="223" name="Google Shape;223;p14"/>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p14"/>
          <p:cNvSpPr/>
          <p:nvPr/>
        </p:nvSpPr>
        <p:spPr>
          <a:xfrm>
            <a:off x="-9625" y="-19275"/>
            <a:ext cx="9144000" cy="5162700"/>
          </a:xfrm>
          <a:prstGeom prst="frame">
            <a:avLst>
              <a:gd name="adj1" fmla="val 8209"/>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3446700" y="-10724"/>
            <a:ext cx="2250600" cy="265800"/>
          </a:xfrm>
          <a:prstGeom prst="trapezoid">
            <a:avLst>
              <a:gd name="adj" fmla="val 25000"/>
            </a:avLst>
          </a:prstGeom>
          <a:solidFill>
            <a:schemeClr val="dk2"/>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CUSTOM_3">
    <p:bg>
      <p:bgPr>
        <a:solidFill>
          <a:schemeClr val="accent2"/>
        </a:solidFill>
        <a:effectLst/>
      </p:bgPr>
    </p:bg>
    <p:spTree>
      <p:nvGrpSpPr>
        <p:cNvPr id="1" name="Shape 226"/>
        <p:cNvGrpSpPr/>
        <p:nvPr/>
      </p:nvGrpSpPr>
      <p:grpSpPr>
        <a:xfrm>
          <a:off x="0" y="0"/>
          <a:ext cx="0" cy="0"/>
          <a:chOff x="0" y="0"/>
          <a:chExt cx="0" cy="0"/>
        </a:xfrm>
      </p:grpSpPr>
      <p:sp>
        <p:nvSpPr>
          <p:cNvPr id="227" name="Google Shape;227;p15"/>
          <p:cNvSpPr/>
          <p:nvPr/>
        </p:nvSpPr>
        <p:spPr>
          <a:xfrm>
            <a:off x="0" y="-2150"/>
            <a:ext cx="9144000" cy="5143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GB"/>
              <a:t>Click to edit Master title style</a:t>
            </a:r>
            <a:endParaRPr/>
          </a:p>
        </p:txBody>
      </p:sp>
      <p:sp>
        <p:nvSpPr>
          <p:cNvPr id="229" name="Google Shape;229;p15"/>
          <p:cNvSpPr txBox="1">
            <a:spLocks noGrp="1"/>
          </p:cNvSpPr>
          <p:nvPr>
            <p:ph type="body" idx="1"/>
          </p:nvPr>
        </p:nvSpPr>
        <p:spPr>
          <a:xfrm>
            <a:off x="720000" y="1071267"/>
            <a:ext cx="7704000" cy="35373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Char char="●"/>
              <a:defRPr sz="12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pPr lvl="0"/>
            <a:r>
              <a:rPr lang="en-GB"/>
              <a:t>Click to edit Master text styles</a:t>
            </a:r>
          </a:p>
        </p:txBody>
      </p:sp>
      <p:sp>
        <p:nvSpPr>
          <p:cNvPr id="230" name="Google Shape;230;p15"/>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231" name="Google Shape;231;p15"/>
          <p:cNvSpPr/>
          <p:nvPr/>
        </p:nvSpPr>
        <p:spPr>
          <a:xfrm>
            <a:off x="3446700" y="-10724"/>
            <a:ext cx="2250600" cy="265800"/>
          </a:xfrm>
          <a:prstGeom prst="trapezoid">
            <a:avLst>
              <a:gd name="adj" fmla="val 25000"/>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
    <p:bg>
      <p:bgPr>
        <a:solidFill>
          <a:schemeClr val="accent1"/>
        </a:solidFill>
        <a:effectLst/>
      </p:bgPr>
    </p:bg>
    <p:spTree>
      <p:nvGrpSpPr>
        <p:cNvPr id="1" name="Shape 423"/>
        <p:cNvGrpSpPr/>
        <p:nvPr/>
      </p:nvGrpSpPr>
      <p:grpSpPr>
        <a:xfrm>
          <a:off x="0" y="0"/>
          <a:ext cx="0" cy="0"/>
          <a:chOff x="0" y="0"/>
          <a:chExt cx="0" cy="0"/>
        </a:xfrm>
      </p:grpSpPr>
      <p:sp>
        <p:nvSpPr>
          <p:cNvPr id="424" name="Google Shape;424;p19"/>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5" name="Google Shape;425;p19"/>
          <p:cNvSpPr/>
          <p:nvPr/>
        </p:nvSpPr>
        <p:spPr>
          <a:xfrm>
            <a:off x="0" y="-2150"/>
            <a:ext cx="9144000" cy="5143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3446700" y="-10724"/>
            <a:ext cx="2250600" cy="265800"/>
          </a:xfrm>
          <a:prstGeom prst="trapezoid">
            <a:avLst>
              <a:gd name="adj" fmla="val 25000"/>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txBox="1">
            <a:spLocks noGrp="1"/>
          </p:cNvSpPr>
          <p:nvPr>
            <p:ph type="title"/>
          </p:nvPr>
        </p:nvSpPr>
        <p:spPr>
          <a:xfrm>
            <a:off x="720000" y="451871"/>
            <a:ext cx="7704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700"/>
              <a:buNone/>
              <a:defRPr b="0"/>
            </a:lvl1pPr>
            <a:lvl2pPr lvl="1" rtl="0">
              <a:spcBef>
                <a:spcPts val="80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GB"/>
              <a:t>Click to edit Master title style</a:t>
            </a:r>
            <a:endParaRPr/>
          </a:p>
        </p:txBody>
      </p:sp>
      <p:grpSp>
        <p:nvGrpSpPr>
          <p:cNvPr id="428" name="Google Shape;428;p19"/>
          <p:cNvGrpSpPr/>
          <p:nvPr/>
        </p:nvGrpSpPr>
        <p:grpSpPr>
          <a:xfrm flipH="1">
            <a:off x="232056" y="206640"/>
            <a:ext cx="8672122" cy="4675166"/>
            <a:chOff x="232056" y="206640"/>
            <a:chExt cx="8672122" cy="4675166"/>
          </a:xfrm>
        </p:grpSpPr>
        <p:grpSp>
          <p:nvGrpSpPr>
            <p:cNvPr id="429" name="Google Shape;429;p19"/>
            <p:cNvGrpSpPr/>
            <p:nvPr/>
          </p:nvGrpSpPr>
          <p:grpSpPr>
            <a:xfrm flipH="1">
              <a:off x="232056" y="206640"/>
              <a:ext cx="993666" cy="1272255"/>
              <a:chOff x="7825233" y="388347"/>
              <a:chExt cx="1037880" cy="1328865"/>
            </a:xfrm>
          </p:grpSpPr>
          <p:sp>
            <p:nvSpPr>
              <p:cNvPr id="430" name="Google Shape;430;p19"/>
              <p:cNvSpPr/>
              <p:nvPr/>
            </p:nvSpPr>
            <p:spPr>
              <a:xfrm rot="3844445" flipH="1">
                <a:off x="7856299" y="755419"/>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rot="-9899856">
                <a:off x="7852656" y="1374287"/>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19"/>
              <p:cNvGrpSpPr/>
              <p:nvPr/>
            </p:nvGrpSpPr>
            <p:grpSpPr>
              <a:xfrm rot="-1799794">
                <a:off x="8433981" y="1029606"/>
                <a:ext cx="365703" cy="350054"/>
                <a:chOff x="2057567" y="690970"/>
                <a:chExt cx="352891" cy="337790"/>
              </a:xfrm>
            </p:grpSpPr>
            <p:sp>
              <p:nvSpPr>
                <p:cNvPr id="433" name="Google Shape;433;p19"/>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9"/>
              <p:cNvGrpSpPr/>
              <p:nvPr/>
            </p:nvGrpSpPr>
            <p:grpSpPr>
              <a:xfrm>
                <a:off x="8545468" y="388347"/>
                <a:ext cx="317645" cy="350147"/>
                <a:chOff x="1433575" y="238125"/>
                <a:chExt cx="4740975" cy="5226075"/>
              </a:xfrm>
            </p:grpSpPr>
            <p:sp>
              <p:nvSpPr>
                <p:cNvPr id="446" name="Google Shape;446;p19"/>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flipH="1">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7" name="Google Shape;457;p19"/>
            <p:cNvGrpSpPr/>
            <p:nvPr/>
          </p:nvGrpSpPr>
          <p:grpSpPr>
            <a:xfrm flipH="1">
              <a:off x="7584599" y="3839878"/>
              <a:ext cx="1319580" cy="1041928"/>
              <a:chOff x="190037" y="3818872"/>
              <a:chExt cx="1346098" cy="1062867"/>
            </a:xfrm>
          </p:grpSpPr>
          <p:grpSp>
            <p:nvGrpSpPr>
              <p:cNvPr id="458" name="Google Shape;458;p19"/>
              <p:cNvGrpSpPr/>
              <p:nvPr/>
            </p:nvGrpSpPr>
            <p:grpSpPr>
              <a:xfrm rot="1802271">
                <a:off x="1120650" y="4476648"/>
                <a:ext cx="354500" cy="339089"/>
                <a:chOff x="1190625" y="346475"/>
                <a:chExt cx="5219200" cy="5002375"/>
              </a:xfrm>
            </p:grpSpPr>
            <p:sp>
              <p:nvSpPr>
                <p:cNvPr id="459" name="Google Shape;459;p19"/>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9"/>
              <p:cNvGrpSpPr/>
              <p:nvPr/>
            </p:nvGrpSpPr>
            <p:grpSpPr>
              <a:xfrm rot="5400000">
                <a:off x="436382" y="4464318"/>
                <a:ext cx="380063" cy="363766"/>
                <a:chOff x="2057567" y="690970"/>
                <a:chExt cx="352891" cy="337790"/>
              </a:xfrm>
            </p:grpSpPr>
            <p:sp>
              <p:nvSpPr>
                <p:cNvPr id="462" name="Google Shape;462;p19"/>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9"/>
              <p:cNvGrpSpPr/>
              <p:nvPr/>
            </p:nvGrpSpPr>
            <p:grpSpPr>
              <a:xfrm rot="1801810">
                <a:off x="263984" y="3881350"/>
                <a:ext cx="354302" cy="391007"/>
                <a:chOff x="1433575" y="238125"/>
                <a:chExt cx="4740975" cy="5226075"/>
              </a:xfrm>
            </p:grpSpPr>
            <p:sp>
              <p:nvSpPr>
                <p:cNvPr id="475" name="Google Shape;475;p19"/>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2"/>
        </a:solidFill>
        <a:effectLst/>
      </p:bgPr>
    </p:bg>
    <p:spTree>
      <p:nvGrpSpPr>
        <p:cNvPr id="1" name="Shape 501"/>
        <p:cNvGrpSpPr/>
        <p:nvPr/>
      </p:nvGrpSpPr>
      <p:grpSpPr>
        <a:xfrm>
          <a:off x="0" y="0"/>
          <a:ext cx="0" cy="0"/>
          <a:chOff x="0" y="0"/>
          <a:chExt cx="0" cy="0"/>
        </a:xfrm>
      </p:grpSpPr>
      <p:sp>
        <p:nvSpPr>
          <p:cNvPr id="502" name="Google Shape;502;p23"/>
          <p:cNvSpPr/>
          <p:nvPr/>
        </p:nvSpPr>
        <p:spPr>
          <a:xfrm>
            <a:off x="0" y="-2150"/>
            <a:ext cx="9144000" cy="51435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23"/>
          <p:cNvGrpSpPr/>
          <p:nvPr/>
        </p:nvGrpSpPr>
        <p:grpSpPr>
          <a:xfrm flipH="1">
            <a:off x="7584599" y="3839878"/>
            <a:ext cx="1319580" cy="1041928"/>
            <a:chOff x="190037" y="3818872"/>
            <a:chExt cx="1346098" cy="1062867"/>
          </a:xfrm>
        </p:grpSpPr>
        <p:grpSp>
          <p:nvGrpSpPr>
            <p:cNvPr id="504" name="Google Shape;504;p23"/>
            <p:cNvGrpSpPr/>
            <p:nvPr/>
          </p:nvGrpSpPr>
          <p:grpSpPr>
            <a:xfrm rot="1802271">
              <a:off x="1120650" y="4476648"/>
              <a:ext cx="354500" cy="339089"/>
              <a:chOff x="1190625" y="346475"/>
              <a:chExt cx="5219200" cy="5002375"/>
            </a:xfrm>
          </p:grpSpPr>
          <p:sp>
            <p:nvSpPr>
              <p:cNvPr id="505" name="Google Shape;505;p23"/>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3"/>
            <p:cNvGrpSpPr/>
            <p:nvPr/>
          </p:nvGrpSpPr>
          <p:grpSpPr>
            <a:xfrm rot="5400000">
              <a:off x="436382" y="4464318"/>
              <a:ext cx="380063" cy="363766"/>
              <a:chOff x="2057567" y="690970"/>
              <a:chExt cx="352891" cy="337790"/>
            </a:xfrm>
          </p:grpSpPr>
          <p:sp>
            <p:nvSpPr>
              <p:cNvPr id="508" name="Google Shape;508;p23"/>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rot="1801810">
              <a:off x="263984" y="3881350"/>
              <a:ext cx="354302" cy="391007"/>
              <a:chOff x="1433575" y="238125"/>
              <a:chExt cx="4740975" cy="5226075"/>
            </a:xfrm>
          </p:grpSpPr>
          <p:sp>
            <p:nvSpPr>
              <p:cNvPr id="521" name="Google Shape;521;p23"/>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 name="Google Shape;532;p23"/>
          <p:cNvSpPr txBox="1">
            <a:spLocks noGrp="1"/>
          </p:cNvSpPr>
          <p:nvPr>
            <p:ph type="subTitle" idx="1"/>
          </p:nvPr>
        </p:nvSpPr>
        <p:spPr>
          <a:xfrm>
            <a:off x="1233613" y="1529425"/>
            <a:ext cx="30219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accent4"/>
                </a:solidFill>
                <a:latin typeface="Poppins ExtraBold"/>
                <a:ea typeface="Poppins ExtraBold"/>
                <a:cs typeface="Poppins ExtraBold"/>
                <a:sym typeface="Poppins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GB"/>
              <a:t>Click to edit Master subtitle style</a:t>
            </a:r>
            <a:endParaRPr/>
          </a:p>
        </p:txBody>
      </p:sp>
      <p:sp>
        <p:nvSpPr>
          <p:cNvPr id="533" name="Google Shape;533;p23"/>
          <p:cNvSpPr txBox="1">
            <a:spLocks noGrp="1"/>
          </p:cNvSpPr>
          <p:nvPr>
            <p:ph type="subTitle" idx="2"/>
          </p:nvPr>
        </p:nvSpPr>
        <p:spPr>
          <a:xfrm>
            <a:off x="4888488" y="1529425"/>
            <a:ext cx="30219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accent4"/>
                </a:solidFill>
                <a:latin typeface="Poppins ExtraBold"/>
                <a:ea typeface="Poppins ExtraBold"/>
                <a:cs typeface="Poppins ExtraBold"/>
                <a:sym typeface="Poppins Extra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r>
              <a:rPr lang="en-GB"/>
              <a:t>Click to edit Master subtitle style</a:t>
            </a:r>
            <a:endParaRPr/>
          </a:p>
        </p:txBody>
      </p:sp>
      <p:sp>
        <p:nvSpPr>
          <p:cNvPr id="534" name="Google Shape;534;p23"/>
          <p:cNvSpPr txBox="1">
            <a:spLocks noGrp="1"/>
          </p:cNvSpPr>
          <p:nvPr>
            <p:ph type="subTitle" idx="3"/>
          </p:nvPr>
        </p:nvSpPr>
        <p:spPr>
          <a:xfrm>
            <a:off x="1233613" y="2078950"/>
            <a:ext cx="3021900" cy="11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535" name="Google Shape;535;p23"/>
          <p:cNvSpPr txBox="1">
            <a:spLocks noGrp="1"/>
          </p:cNvSpPr>
          <p:nvPr>
            <p:ph type="subTitle" idx="4"/>
          </p:nvPr>
        </p:nvSpPr>
        <p:spPr>
          <a:xfrm>
            <a:off x="4888488" y="2078950"/>
            <a:ext cx="3021900" cy="110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536" name="Google Shape;536;p23"/>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GB"/>
              <a:t>Click to edit Master title style</a:t>
            </a:r>
            <a:endParaRPr/>
          </a:p>
        </p:txBody>
      </p:sp>
      <p:sp>
        <p:nvSpPr>
          <p:cNvPr id="538" name="Google Shape;538;p23"/>
          <p:cNvSpPr/>
          <p:nvPr/>
        </p:nvSpPr>
        <p:spPr>
          <a:xfrm>
            <a:off x="3446700" y="-10724"/>
            <a:ext cx="2250600" cy="265800"/>
          </a:xfrm>
          <a:prstGeom prst="trapezoid">
            <a:avLst>
              <a:gd name="adj" fmla="val 25000"/>
            </a:avLst>
          </a:prstGeom>
          <a:solidFill>
            <a:schemeClr val="dk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3"/>
          <p:cNvGrpSpPr/>
          <p:nvPr/>
        </p:nvGrpSpPr>
        <p:grpSpPr>
          <a:xfrm>
            <a:off x="202699" y="3839878"/>
            <a:ext cx="1319580" cy="1041928"/>
            <a:chOff x="190037" y="3818872"/>
            <a:chExt cx="1346098" cy="1062867"/>
          </a:xfrm>
        </p:grpSpPr>
        <p:grpSp>
          <p:nvGrpSpPr>
            <p:cNvPr id="540" name="Google Shape;540;p23"/>
            <p:cNvGrpSpPr/>
            <p:nvPr/>
          </p:nvGrpSpPr>
          <p:grpSpPr>
            <a:xfrm rot="1802271">
              <a:off x="1120650" y="4476648"/>
              <a:ext cx="354500" cy="339089"/>
              <a:chOff x="1190625" y="346475"/>
              <a:chExt cx="5219200" cy="5002375"/>
            </a:xfrm>
          </p:grpSpPr>
          <p:sp>
            <p:nvSpPr>
              <p:cNvPr id="541" name="Google Shape;541;p23"/>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rot="5400000">
              <a:off x="436382" y="4464318"/>
              <a:ext cx="380063" cy="363766"/>
              <a:chOff x="2057567" y="690970"/>
              <a:chExt cx="352891" cy="337790"/>
            </a:xfrm>
          </p:grpSpPr>
          <p:sp>
            <p:nvSpPr>
              <p:cNvPr id="544" name="Google Shape;544;p23"/>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23"/>
            <p:cNvGrpSpPr/>
            <p:nvPr/>
          </p:nvGrpSpPr>
          <p:grpSpPr>
            <a:xfrm rot="1801810">
              <a:off x="263984" y="3881350"/>
              <a:ext cx="354302" cy="391007"/>
              <a:chOff x="1433575" y="238125"/>
              <a:chExt cx="4740975" cy="5226075"/>
            </a:xfrm>
          </p:grpSpPr>
          <p:sp>
            <p:nvSpPr>
              <p:cNvPr id="557" name="Google Shape;557;p23"/>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2700"/>
              <a:buFont typeface="Poppins Black"/>
              <a:buNone/>
              <a:defRPr sz="2700">
                <a:solidFill>
                  <a:schemeClr val="accent4"/>
                </a:solidFill>
                <a:latin typeface="Poppins Black"/>
                <a:ea typeface="Poppins Black"/>
                <a:cs typeface="Poppins Black"/>
                <a:sym typeface="Poppins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15000"/>
              </a:lnSpc>
              <a:spcBef>
                <a:spcPts val="160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15000"/>
              </a:lnSpc>
              <a:spcBef>
                <a:spcPts val="1600"/>
              </a:spcBef>
              <a:spcAft>
                <a:spcPts val="160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lt2"/>
                </a:solidFill>
                <a:latin typeface="Poppins"/>
                <a:ea typeface="Poppins"/>
                <a:cs typeface="Poppins"/>
                <a:sym typeface="Poppins"/>
              </a:defRPr>
            </a:lvl1pPr>
            <a:lvl2pPr lvl="1" algn="r" rtl="0">
              <a:buNone/>
              <a:defRPr sz="1300">
                <a:solidFill>
                  <a:schemeClr val="lt2"/>
                </a:solidFill>
                <a:latin typeface="Poppins"/>
                <a:ea typeface="Poppins"/>
                <a:cs typeface="Poppins"/>
                <a:sym typeface="Poppins"/>
              </a:defRPr>
            </a:lvl2pPr>
            <a:lvl3pPr lvl="2" algn="r" rtl="0">
              <a:buNone/>
              <a:defRPr sz="1300">
                <a:solidFill>
                  <a:schemeClr val="lt2"/>
                </a:solidFill>
                <a:latin typeface="Poppins"/>
                <a:ea typeface="Poppins"/>
                <a:cs typeface="Poppins"/>
                <a:sym typeface="Poppins"/>
              </a:defRPr>
            </a:lvl3pPr>
            <a:lvl4pPr lvl="3" algn="r" rtl="0">
              <a:buNone/>
              <a:defRPr sz="1300">
                <a:solidFill>
                  <a:schemeClr val="lt2"/>
                </a:solidFill>
                <a:latin typeface="Poppins"/>
                <a:ea typeface="Poppins"/>
                <a:cs typeface="Poppins"/>
                <a:sym typeface="Poppins"/>
              </a:defRPr>
            </a:lvl4pPr>
            <a:lvl5pPr lvl="4" algn="r" rtl="0">
              <a:buNone/>
              <a:defRPr sz="1300">
                <a:solidFill>
                  <a:schemeClr val="lt2"/>
                </a:solidFill>
                <a:latin typeface="Poppins"/>
                <a:ea typeface="Poppins"/>
                <a:cs typeface="Poppins"/>
                <a:sym typeface="Poppins"/>
              </a:defRPr>
            </a:lvl5pPr>
            <a:lvl6pPr lvl="5" algn="r" rtl="0">
              <a:buNone/>
              <a:defRPr sz="1300">
                <a:solidFill>
                  <a:schemeClr val="lt2"/>
                </a:solidFill>
                <a:latin typeface="Poppins"/>
                <a:ea typeface="Poppins"/>
                <a:cs typeface="Poppins"/>
                <a:sym typeface="Poppins"/>
              </a:defRPr>
            </a:lvl6pPr>
            <a:lvl7pPr lvl="6" algn="r" rtl="0">
              <a:buNone/>
              <a:defRPr sz="1300">
                <a:solidFill>
                  <a:schemeClr val="lt2"/>
                </a:solidFill>
                <a:latin typeface="Poppins"/>
                <a:ea typeface="Poppins"/>
                <a:cs typeface="Poppins"/>
                <a:sym typeface="Poppins"/>
              </a:defRPr>
            </a:lvl7pPr>
            <a:lvl8pPr lvl="7" algn="r" rtl="0">
              <a:buNone/>
              <a:defRPr sz="1300">
                <a:solidFill>
                  <a:schemeClr val="lt2"/>
                </a:solidFill>
                <a:latin typeface="Poppins"/>
                <a:ea typeface="Poppins"/>
                <a:cs typeface="Poppins"/>
                <a:sym typeface="Poppins"/>
              </a:defRPr>
            </a:lvl8pPr>
            <a:lvl9pPr lvl="8" algn="r" rtl="0">
              <a:buNone/>
              <a:defRPr sz="1300">
                <a:solidFill>
                  <a:schemeClr val="lt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60" r:id="rId6"/>
    <p:sldLayoutId id="2147483661" r:id="rId7"/>
    <p:sldLayoutId id="2147483665" r:id="rId8"/>
    <p:sldLayoutId id="2147483669" r:id="rId9"/>
    <p:sldLayoutId id="2147483670"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10.xml"/><Relationship Id="rId5" Type="http://schemas.openxmlformats.org/officeDocument/2006/relationships/image" Target="../media/image180.png"/><Relationship Id="rId4" Type="http://schemas.openxmlformats.org/officeDocument/2006/relationships/image" Target="../media/image170.png"/></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8.xml"/><Relationship Id="rId5" Type="http://schemas.openxmlformats.org/officeDocument/2006/relationships/image" Target="../media/image220.png"/><Relationship Id="rId4" Type="http://schemas.openxmlformats.org/officeDocument/2006/relationships/image" Target="../media/image210.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9.xml"/><Relationship Id="rId4" Type="http://schemas.openxmlformats.org/officeDocument/2006/relationships/image" Target="../media/image250.png"/></Relationships>
</file>

<file path=ppt/slides/_rels/slide2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8.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3AA2-0BC3-CDC9-DC33-9AEB677D0BB1}"/>
              </a:ext>
            </a:extLst>
          </p:cNvPr>
          <p:cNvSpPr>
            <a:spLocks noGrp="1"/>
          </p:cNvSpPr>
          <p:nvPr>
            <p:ph type="title"/>
          </p:nvPr>
        </p:nvSpPr>
        <p:spPr>
          <a:xfrm>
            <a:off x="1567849" y="557258"/>
            <a:ext cx="6008302" cy="531900"/>
          </a:xfrm>
        </p:spPr>
        <p:txBody>
          <a:bodyPr/>
          <a:lstStyle/>
          <a:p>
            <a:r>
              <a:rPr lang="en-CA" sz="3200" dirty="0"/>
              <a:t>We will be starting shortly</a:t>
            </a:r>
          </a:p>
        </p:txBody>
      </p:sp>
      <p:sp>
        <p:nvSpPr>
          <p:cNvPr id="3" name="Subtitle 2">
            <a:extLst>
              <a:ext uri="{FF2B5EF4-FFF2-40B4-BE49-F238E27FC236}">
                <a16:creationId xmlns:a16="http://schemas.microsoft.com/office/drawing/2014/main" id="{FFC17CFA-9DE5-F39A-C1A1-7A4E437C7086}"/>
              </a:ext>
            </a:extLst>
          </p:cNvPr>
          <p:cNvSpPr>
            <a:spLocks noGrp="1"/>
          </p:cNvSpPr>
          <p:nvPr>
            <p:ph type="subTitle" idx="1"/>
          </p:nvPr>
        </p:nvSpPr>
        <p:spPr>
          <a:xfrm>
            <a:off x="4571999" y="1402400"/>
            <a:ext cx="3832385" cy="3183842"/>
          </a:xfrm>
        </p:spPr>
        <p:txBody>
          <a:bodyPr/>
          <a:lstStyle/>
          <a:p>
            <a:pPr marL="0"/>
            <a:r>
              <a:rPr lang="en-CA" dirty="0"/>
              <a:t>Join the discord to stay up to date on all our events!</a:t>
            </a:r>
          </a:p>
        </p:txBody>
      </p:sp>
      <p:sp>
        <p:nvSpPr>
          <p:cNvPr id="4" name="Slide Number Placeholder 3">
            <a:extLst>
              <a:ext uri="{FF2B5EF4-FFF2-40B4-BE49-F238E27FC236}">
                <a16:creationId xmlns:a16="http://schemas.microsoft.com/office/drawing/2014/main" id="{28197CBD-8F2F-5CBA-44C2-94E3CB0DF1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1026" name="Picture 2">
            <a:extLst>
              <a:ext uri="{FF2B5EF4-FFF2-40B4-BE49-F238E27FC236}">
                <a16:creationId xmlns:a16="http://schemas.microsoft.com/office/drawing/2014/main" id="{CAF27C07-D02E-E0E3-B8E7-30B675AC3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299" y="1656667"/>
            <a:ext cx="2675308" cy="26753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blue lines and green lines&#10;&#10;Description automatically generated with medium confidence">
            <a:extLst>
              <a:ext uri="{FF2B5EF4-FFF2-40B4-BE49-F238E27FC236}">
                <a16:creationId xmlns:a16="http://schemas.microsoft.com/office/drawing/2014/main" id="{913AF3F9-6090-8D01-9178-84FDBFD27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911" y="4075495"/>
            <a:ext cx="786651" cy="551049"/>
          </a:xfrm>
          <a:prstGeom prst="rect">
            <a:avLst/>
          </a:prstGeom>
        </p:spPr>
      </p:pic>
      <p:pic>
        <p:nvPicPr>
          <p:cNvPr id="6" name="MathSoc Logo" descr="A logo of a tie&#10;&#10;Description automatically generated">
            <a:extLst>
              <a:ext uri="{FF2B5EF4-FFF2-40B4-BE49-F238E27FC236}">
                <a16:creationId xmlns:a16="http://schemas.microsoft.com/office/drawing/2014/main" id="{B1FCC9D4-9A05-D776-9EEA-5E4FE75594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55453" y="4041423"/>
            <a:ext cx="699268" cy="632228"/>
          </a:xfrm>
          <a:prstGeom prst="rect">
            <a:avLst/>
          </a:prstGeom>
          <a:effectLst/>
        </p:spPr>
      </p:pic>
    </p:spTree>
    <p:extLst>
      <p:ext uri="{BB962C8B-B14F-4D97-AF65-F5344CB8AC3E}">
        <p14:creationId xmlns:p14="http://schemas.microsoft.com/office/powerpoint/2010/main" val="132057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C770-B5D7-E5E2-1F6C-4083BB382E29}"/>
              </a:ext>
            </a:extLst>
          </p:cNvPr>
          <p:cNvSpPr>
            <a:spLocks noGrp="1"/>
          </p:cNvSpPr>
          <p:nvPr>
            <p:ph type="title"/>
          </p:nvPr>
        </p:nvSpPr>
        <p:spPr/>
        <p:txBody>
          <a:bodyPr/>
          <a:lstStyle/>
          <a:p>
            <a:r>
              <a:rPr lang="en-CA" dirty="0"/>
              <a:t>Expected Value Function</a:t>
            </a:r>
          </a:p>
        </p:txBody>
      </p:sp>
      <p:sp>
        <p:nvSpPr>
          <p:cNvPr id="4" name="Slide Number Placeholder 3">
            <a:extLst>
              <a:ext uri="{FF2B5EF4-FFF2-40B4-BE49-F238E27FC236}">
                <a16:creationId xmlns:a16="http://schemas.microsoft.com/office/drawing/2014/main" id="{73F39E52-826C-FE32-4E8F-9C2A6FEC91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pSp>
        <p:nvGrpSpPr>
          <p:cNvPr id="5" name="Google Shape;2125;p39">
            <a:extLst>
              <a:ext uri="{FF2B5EF4-FFF2-40B4-BE49-F238E27FC236}">
                <a16:creationId xmlns:a16="http://schemas.microsoft.com/office/drawing/2014/main" id="{5CAD61C9-3043-CC95-7317-6095EC73D4CA}"/>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DDF68CC5-8C88-5188-1EED-FB9015943D2B}"/>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585AFC80-C150-4DC6-021F-8961ADED2761}"/>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CABE85F1-ACDD-0153-1EAA-CFFEFCE7CF83}"/>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3B0109C8-95A3-9A4E-83A5-2F45E3A70C63}"/>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56175010-1EB0-DC90-D00A-270AB09A06D2}"/>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EFB10707-E835-016D-681A-541035636FF4}"/>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B27F5C29-8B3A-62F2-C55D-7D0034488227}"/>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FBB5FA00-002E-80FD-DC76-5D6D5FA64196}"/>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BA11CEE3-714F-524C-CD25-E505595C86E3}"/>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B9ABF643-F4AB-F25A-EA65-01FBB3E49EBE}"/>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632F12F1-7ECA-94C2-2203-41CB89B68B73}"/>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9F435E1F-7084-E208-412E-C35536C0B889}"/>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FB6AB6AC-5AD2-BDC7-7E62-AF952FDCB6C5}"/>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CD6B7CA2-1360-2E31-06E6-4EB7E71D3BA4}"/>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D116C104-1F38-C71E-E9CB-C896B73954BF}"/>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C4C064D0-5E3D-58EB-FCC6-53423E129DD1}"/>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80CE64CB-5C22-2FDB-A263-51C569C88788}"/>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45248917-5A62-0A1D-E2C7-342C0CF5134B}"/>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A3235F38-2392-5720-6D02-E8B35FDDDD90}"/>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45082C1B-3DC3-EB96-73CD-064EF2D9F441}"/>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02790C11-86C4-836E-5E87-087CA221D3B1}"/>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DBBFFF82-BCE7-ECC6-E849-5EB7038D314C}"/>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E4EB72EC-B553-5D82-4FBD-28974E83F5CD}"/>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FE4FF97C-EAAF-7CFE-BEEF-06C6B97D0A36}"/>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7AC0F20A-2FBD-F164-25BA-64951AFE5BE4}"/>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4070281D-8228-61C5-BCD3-AC199832583F}"/>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5AACFE7C-96F8-BC8F-89F4-3C592B71C375}"/>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3E1AF5BA-CD7F-6443-0668-A3CF8E403A56}"/>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79E2BE7C-1CB4-6289-E79B-0DD4EF415818}"/>
              </a:ext>
            </a:extLst>
          </p:cNvPr>
          <p:cNvGrpSpPr/>
          <p:nvPr/>
        </p:nvGrpSpPr>
        <p:grpSpPr>
          <a:xfrm rot="18636715">
            <a:off x="7765024" y="348198"/>
            <a:ext cx="1037880" cy="1328865"/>
            <a:chOff x="7490016" y="535005"/>
            <a:chExt cx="1037880" cy="1328865"/>
          </a:xfrm>
          <a:noFill/>
        </p:grpSpPr>
        <p:sp>
          <p:nvSpPr>
            <p:cNvPr id="35" name="Google Shape;2155;p39">
              <a:extLst>
                <a:ext uri="{FF2B5EF4-FFF2-40B4-BE49-F238E27FC236}">
                  <a16:creationId xmlns:a16="http://schemas.microsoft.com/office/drawing/2014/main" id="{2DA9337D-B16B-E5C5-2720-4A1391F09B52}"/>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3FDD29F4-7D73-E926-15B6-CDC99B6DC3D0}"/>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F21868A4-C057-CEC9-2E01-458EC822434C}"/>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70BFC1B8-D761-BDED-8A22-112DE42734C2}"/>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50CD4106-2301-4809-614F-E128EE8A4FE9}"/>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7944D16B-449E-83BC-D25D-ADAF99BDF162}"/>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08792F1D-BBE2-7070-4E53-F927A35C659D}"/>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A8C37DFD-BC53-9D99-2A14-AE63F156962A}"/>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32B9ABA9-6D87-49B7-176E-CC6B3F743981}"/>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D419FF32-A31C-DE4D-B42B-B82B6C7AADFD}"/>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863D6650-9842-914C-B47E-CB5CC47BFDE9}"/>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59F6D8E5-BC77-B89B-3C0D-E304647A7C0C}"/>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F73B6899-345B-A8EF-AE47-34E79A9B46F7}"/>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DC9F9519-D110-013A-EEBD-778BDF83815B}"/>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1468F4EA-1D97-24EC-D758-6CD7AF267939}"/>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287B876C-E33B-0648-53FE-2005653BBEB5}"/>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D31A076B-EDF5-77DB-975A-5F6190FAD9B3}"/>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E4902478-1990-E5A4-1744-5958BA29FBC5}"/>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CC545957-3F01-21B8-3A5B-A8C54A3DE6C2}"/>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B44D64C3-1D3D-70A9-6579-ECB60D01B51F}"/>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891C1769-3779-F965-FAA2-E14E4176D8C2}"/>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ED8DC81E-46F5-A7E3-7C44-1601DB747D9E}"/>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9093CE34-8A4F-3744-83E5-BECEE513CB6A}"/>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F3043C4C-1864-D8C1-8C8A-DBD79F867603}"/>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3139D6BB-9FC6-2D9B-D43B-EE1254628410}"/>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5B91E126-8779-333C-6427-CADEBA6959A9}"/>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00310491-8757-6F95-FA0C-43A94E05691E}"/>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62" name="Rectangle: Rounded Corners 61">
                <a:extLst>
                  <a:ext uri="{FF2B5EF4-FFF2-40B4-BE49-F238E27FC236}">
                    <a16:creationId xmlns:a16="http://schemas.microsoft.com/office/drawing/2014/main" id="{A3BAD6B6-C5DF-BA2D-1BFE-205ED0FA7C9E}"/>
                  </a:ext>
                </a:extLst>
              </p:cNvPr>
              <p:cNvSpPr/>
              <p:nvPr/>
            </p:nvSpPr>
            <p:spPr>
              <a:xfrm>
                <a:off x="939411" y="2410518"/>
                <a:ext cx="7266733" cy="1885614"/>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dirty="0">
                    <a:solidFill>
                      <a:schemeClr val="bg2">
                        <a:lumMod val="20000"/>
                        <a:lumOff val="80000"/>
                      </a:schemeClr>
                    </a:solidFill>
                    <a:latin typeface="Poppins" panose="00000500000000000000" pitchFamily="2" charset="0"/>
                    <a:cs typeface="Poppins" panose="00000500000000000000" pitchFamily="2" charset="0"/>
                  </a:rPr>
                  <a:t>A discrete random variable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such with a range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𝐴</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and a probability mass function of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𝑓</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given by</a:t>
                </a:r>
              </a:p>
              <a:p>
                <a:pPr algn="ctr"/>
                <a14:m>
                  <m:oMathPara xmlns:m="http://schemas.openxmlformats.org/officeDocument/2006/math">
                    <m:oMathParaPr>
                      <m:jc m:val="centerGroup"/>
                    </m:oMathParaPr>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nary>
                        <m:naryPr>
                          <m:chr m:val="∑"/>
                          <m:supHide m:val="on"/>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naryPr>
                        <m:sub>
                          <m:r>
                            <m:rPr>
                              <m:brk m:alnAt="7"/>
                            </m:rP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𝑎</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𝑙𝑙</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 </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sub>
                        <m:sup/>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𝑥𝑓</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nary>
                            <m:naryPr>
                              <m:chr m:val="∑"/>
                              <m:supHide m:val="on"/>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naryPr>
                            <m:sub>
                              <m:r>
                                <m:rPr>
                                  <m:brk m:alnAt="7"/>
                                </m:rP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𝐴</m:t>
                              </m:r>
                            </m:sub>
                            <m:sup/>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𝑥𝑓</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e>
                          </m:nary>
                        </m:e>
                      </m:nary>
                    </m:oMath>
                  </m:oMathPara>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p:sp>
            <p:nvSpPr>
              <p:cNvPr id="62" name="Rectangle: Rounded Corners 61">
                <a:extLst>
                  <a:ext uri="{FF2B5EF4-FFF2-40B4-BE49-F238E27FC236}">
                    <a16:creationId xmlns:a16="http://schemas.microsoft.com/office/drawing/2014/main" id="{A3BAD6B6-C5DF-BA2D-1BFE-205ED0FA7C9E}"/>
                  </a:ext>
                </a:extLst>
              </p:cNvPr>
              <p:cNvSpPr>
                <a:spLocks noRot="1" noChangeAspect="1" noMove="1" noResize="1" noEditPoints="1" noAdjustHandles="1" noChangeArrowheads="1" noChangeShapeType="1" noTextEdit="1"/>
              </p:cNvSpPr>
              <p:nvPr/>
            </p:nvSpPr>
            <p:spPr>
              <a:xfrm>
                <a:off x="939411" y="2410518"/>
                <a:ext cx="7266733" cy="1885614"/>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5" name="Rectangle: Rounded Corners 64">
                <a:extLst>
                  <a:ext uri="{FF2B5EF4-FFF2-40B4-BE49-F238E27FC236}">
                    <a16:creationId xmlns:a16="http://schemas.microsoft.com/office/drawing/2014/main" id="{2FA65E62-8847-288C-0AF7-26B3786A127E}"/>
                  </a:ext>
                </a:extLst>
              </p:cNvPr>
              <p:cNvSpPr/>
              <p:nvPr/>
            </p:nvSpPr>
            <p:spPr>
              <a:xfrm>
                <a:off x="947829" y="1342581"/>
                <a:ext cx="7248342" cy="674183"/>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b="1" dirty="0">
                    <a:solidFill>
                      <a:schemeClr val="bg2">
                        <a:lumMod val="20000"/>
                        <a:lumOff val="80000"/>
                      </a:schemeClr>
                    </a:solidFill>
                    <a:latin typeface="Poppins" panose="00000500000000000000" pitchFamily="2" charset="0"/>
                    <a:cs typeface="Poppins" panose="00000500000000000000" pitchFamily="2" charset="0"/>
                  </a:rPr>
                  <a:t>Expected Value Function </a:t>
                </a:r>
                <a:r>
                  <a:rPr lang="en-CA" dirty="0">
                    <a:solidFill>
                      <a:schemeClr val="bg2">
                        <a:lumMod val="20000"/>
                        <a:lumOff val="80000"/>
                      </a:schemeClr>
                    </a:solidFill>
                    <a:latin typeface="Poppins" panose="00000500000000000000" pitchFamily="2" charset="0"/>
                    <a:cs typeface="Poppins" panose="00000500000000000000" pitchFamily="2" charset="0"/>
                  </a:rPr>
                  <a:t>– Represents the weighted average or the expectation of a discrete random variable </a:t>
                </a:r>
                <a14:m>
                  <m:oMath xmlns:m="http://schemas.openxmlformats.org/officeDocument/2006/math">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oMath>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p:sp>
            <p:nvSpPr>
              <p:cNvPr id="65" name="Rectangle: Rounded Corners 64">
                <a:extLst>
                  <a:ext uri="{FF2B5EF4-FFF2-40B4-BE49-F238E27FC236}">
                    <a16:creationId xmlns:a16="http://schemas.microsoft.com/office/drawing/2014/main" id="{2FA65E62-8847-288C-0AF7-26B3786A127E}"/>
                  </a:ext>
                </a:extLst>
              </p:cNvPr>
              <p:cNvSpPr>
                <a:spLocks noRot="1" noChangeAspect="1" noMove="1" noResize="1" noEditPoints="1" noAdjustHandles="1" noChangeArrowheads="1" noChangeShapeType="1" noTextEdit="1"/>
              </p:cNvSpPr>
              <p:nvPr/>
            </p:nvSpPr>
            <p:spPr>
              <a:xfrm>
                <a:off x="947829" y="1342581"/>
                <a:ext cx="7248342" cy="674183"/>
              </a:xfrm>
              <a:prstGeom prst="roundRect">
                <a:avLst/>
              </a:prstGeom>
              <a:blipFill>
                <a:blip r:embed="rId3"/>
                <a:stretch>
                  <a:fillRect/>
                </a:stretch>
              </a:blipFill>
            </p:spPr>
            <p:txBody>
              <a:bodyPr/>
              <a:lstStyle/>
              <a:p>
                <a:r>
                  <a:rPr lang="en-CA">
                    <a:noFill/>
                  </a:rPr>
                  <a:t> </a:t>
                </a:r>
              </a:p>
            </p:txBody>
          </p:sp>
        </mc:Fallback>
      </mc:AlternateContent>
      <p:cxnSp>
        <p:nvCxnSpPr>
          <p:cNvPr id="74" name="Connector: Elbow 73">
            <a:extLst>
              <a:ext uri="{FF2B5EF4-FFF2-40B4-BE49-F238E27FC236}">
                <a16:creationId xmlns:a16="http://schemas.microsoft.com/office/drawing/2014/main" id="{31266C59-F31C-809E-5E73-F314B4DEB773}"/>
              </a:ext>
            </a:extLst>
          </p:cNvPr>
          <p:cNvCxnSpPr>
            <a:cxnSpLocks/>
            <a:stCxn id="65" idx="2"/>
            <a:endCxn id="62" idx="0"/>
          </p:cNvCxnSpPr>
          <p:nvPr/>
        </p:nvCxnSpPr>
        <p:spPr>
          <a:xfrm rot="16200000" flipH="1">
            <a:off x="4375512" y="2213252"/>
            <a:ext cx="393754" cy="778"/>
          </a:xfrm>
          <a:prstGeom prst="bentConnector3">
            <a:avLst/>
          </a:prstGeom>
          <a:ln w="28575">
            <a:solidFill>
              <a:srgbClr val="2A36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5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C8A86E2-95F4-0E6F-C3D6-ECAC07980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942CB-92D7-D04D-F30B-F710211845EA}"/>
              </a:ext>
            </a:extLst>
          </p:cNvPr>
          <p:cNvSpPr>
            <a:spLocks noGrp="1"/>
          </p:cNvSpPr>
          <p:nvPr>
            <p:ph type="title"/>
          </p:nvPr>
        </p:nvSpPr>
        <p:spPr/>
        <p:txBody>
          <a:bodyPr/>
          <a:lstStyle/>
          <a:p>
            <a:r>
              <a:rPr lang="en-CA" dirty="0"/>
              <a:t>Expected Value Function - Theorems</a:t>
            </a:r>
          </a:p>
        </p:txBody>
      </p:sp>
      <p:sp>
        <p:nvSpPr>
          <p:cNvPr id="4" name="Slide Number Placeholder 3">
            <a:extLst>
              <a:ext uri="{FF2B5EF4-FFF2-40B4-BE49-F238E27FC236}">
                <a16:creationId xmlns:a16="http://schemas.microsoft.com/office/drawing/2014/main" id="{9349A81E-12CD-6905-7E7A-F15AC2C0F8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5" name="Google Shape;2125;p39">
            <a:extLst>
              <a:ext uri="{FF2B5EF4-FFF2-40B4-BE49-F238E27FC236}">
                <a16:creationId xmlns:a16="http://schemas.microsoft.com/office/drawing/2014/main" id="{DC93D460-D406-E981-0B45-08CED6FEA62E}"/>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941F07D1-BD75-52EB-86AF-69F9014E437B}"/>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F14F6A4D-AFF6-5E0E-056E-E6E35A138B7B}"/>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934DF57E-A23E-9EBE-7C0C-F9F634EEF50D}"/>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846955EB-731C-2D7E-ABB7-75D1EA8CA10E}"/>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4938B77C-6315-CC31-2926-D9FDAE39F488}"/>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D64958A3-1796-DE60-523D-8C1B4B826265}"/>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C42AEDD3-908E-9A10-A382-76796F1927E1}"/>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9F2A2D3C-EB35-0996-183E-E56B8369B033}"/>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8DD56205-2546-2C0B-9CF2-26B0C5772C32}"/>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5B9D32FF-A9CE-1879-EE63-FAADDF6698D4}"/>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30E04288-AC84-046A-8F7E-A86350953D7E}"/>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E4CAE49F-BB05-6EB9-C865-98EE22191647}"/>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F45E0A8F-CDE1-6C6F-2E4B-312BEA172697}"/>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BB8E69A8-2EC8-DAB0-1750-246A4CAAE1EA}"/>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F809747D-AB6A-9749-2967-641E4D464269}"/>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9556514C-AE50-3ED7-972A-D443B9C1D53B}"/>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9D844F5C-A89A-C5A8-EDFB-9EB619AD5787}"/>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F4617EEB-4313-CEF5-B590-0673912AD7E2}"/>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D3990B60-E49C-702F-6C0A-33F0BD0FAC55}"/>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2168A3AE-CD99-2B2D-7228-99E08E3B5FD2}"/>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AACC5D1E-2175-04D1-6B83-F9A0EB237609}"/>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0C4C0FA1-5147-85A6-3789-5E72D84FE22B}"/>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002D3F1C-8617-F04B-453D-1D09EE53CB14}"/>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D1569AE5-8966-DEDA-FCE0-01CF47F687F1}"/>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AD6F5F1C-3FCD-3CD7-FF9D-3368C9ED1800}"/>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19EE20B2-4D97-8416-3A14-BF0CC1244597}"/>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CF1D71FD-2EBB-8D3C-8677-D1A934FF4C5D}"/>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BE7EE887-BC38-C6FC-67F9-5A7744DE8CD9}"/>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B2788ACD-CB7C-144A-AE32-127D83AD653B}"/>
              </a:ext>
            </a:extLst>
          </p:cNvPr>
          <p:cNvGrpSpPr/>
          <p:nvPr/>
        </p:nvGrpSpPr>
        <p:grpSpPr>
          <a:xfrm rot="18636715">
            <a:off x="7998779" y="238263"/>
            <a:ext cx="1037880" cy="1328865"/>
            <a:chOff x="7490016" y="535005"/>
            <a:chExt cx="1037880" cy="1328865"/>
          </a:xfrm>
          <a:noFill/>
        </p:grpSpPr>
        <p:sp>
          <p:nvSpPr>
            <p:cNvPr id="35" name="Google Shape;2155;p39">
              <a:extLst>
                <a:ext uri="{FF2B5EF4-FFF2-40B4-BE49-F238E27FC236}">
                  <a16:creationId xmlns:a16="http://schemas.microsoft.com/office/drawing/2014/main" id="{FADCC0FB-7E43-1D45-1B61-23BCF72BB77A}"/>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03996C82-B411-388E-E6B9-B2E4ABFFC893}"/>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88A83378-0E18-DB71-3A20-3AF8B290DF14}"/>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067228E8-EDC8-E0AF-4C3B-2A07B0DA0217}"/>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FCA3B927-DEAE-27BC-BCF2-8B49204D820C}"/>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569FA613-6621-708C-8F32-B3ADEAAEDFEC}"/>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2A1C466B-8716-46C4-F9DC-93B35275ED05}"/>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BA618C05-17B1-2539-159D-5E677B2DAF7A}"/>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03577803-309D-B915-C6B8-21A56ED2205B}"/>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752B86DD-04C9-101A-6AE9-7E1CC0829046}"/>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BE2C8848-F309-D747-845A-94ABDD4FC3AA}"/>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4FDC24A9-DFAD-851F-7B28-614F179A4BDB}"/>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537154A5-FE2B-5CE5-2417-D75A43B08AEA}"/>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D66ADF2C-1750-6D11-E578-E7AD242A70E2}"/>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F8EBA681-EBB2-42F5-E53D-ACD826B09DC3}"/>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6D17986D-0F94-9BC3-E241-1B7BC0EBF8C2}"/>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3D881AF9-F717-FEA0-3F5B-2CA2F3A32C28}"/>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C811B5CC-3C4D-82AF-8580-4A99E8C3EA29}"/>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35507529-2995-33C8-9C5E-09B269E782D8}"/>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ED26700D-FB07-6ED5-F8F4-FFF7AA592780}"/>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1E03AD6A-361A-5835-5C58-394166EC7221}"/>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7F6B1830-6DDD-2A3F-3D96-D0C39E86FE43}"/>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4925B608-BEBF-D1EB-9C68-5FE4A13211A3}"/>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01278F4E-E379-9843-35CB-8CC27AE7DA9B}"/>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5D752220-8CA2-00A3-19DE-C03FE2D0B90F}"/>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279B5BC0-621E-BA14-79D3-329BCC84AB22}"/>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3A763F59-78EA-51CA-40F2-A702A9DD3A16}"/>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xmlns:a14="http://schemas.microsoft.com/office/drawing/2010/main">
        <mc:Choice Requires="a14">
          <p:sp>
            <p:nvSpPr>
              <p:cNvPr id="62" name="Rectangle: Rounded Corners 61">
                <a:extLst>
                  <a:ext uri="{FF2B5EF4-FFF2-40B4-BE49-F238E27FC236}">
                    <a16:creationId xmlns:a16="http://schemas.microsoft.com/office/drawing/2014/main" id="{75845BD9-1630-26E7-6606-7780AF55C3A2}"/>
                  </a:ext>
                </a:extLst>
              </p:cNvPr>
              <p:cNvSpPr/>
              <p:nvPr/>
            </p:nvSpPr>
            <p:spPr>
              <a:xfrm>
                <a:off x="712813" y="1486198"/>
                <a:ext cx="3459166" cy="2659289"/>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dirty="0">
                    <a:solidFill>
                      <a:schemeClr val="bg2">
                        <a:lumMod val="20000"/>
                        <a:lumOff val="80000"/>
                      </a:schemeClr>
                    </a:solidFill>
                    <a:latin typeface="Poppins" panose="00000500000000000000" pitchFamily="2" charset="0"/>
                    <a:cs typeface="Poppins" panose="00000500000000000000" pitchFamily="2" charset="0"/>
                  </a:rPr>
                  <a:t>A discrete random variable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such with a range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𝐴</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and a </a:t>
                </a:r>
                <a:r>
                  <a:rPr lang="en-CA" sz="1600" dirty="0" err="1">
                    <a:solidFill>
                      <a:schemeClr val="bg2">
                        <a:lumMod val="20000"/>
                        <a:lumOff val="80000"/>
                      </a:schemeClr>
                    </a:solidFill>
                    <a:latin typeface="Poppins" panose="00000500000000000000" pitchFamily="2" charset="0"/>
                    <a:cs typeface="Poppins" panose="00000500000000000000" pitchFamily="2" charset="0"/>
                  </a:rPr>
                  <a:t>pmf</a:t>
                </a:r>
                <a:r>
                  <a:rPr lang="en-CA" sz="1600" dirty="0">
                    <a:solidFill>
                      <a:schemeClr val="bg2">
                        <a:lumMod val="20000"/>
                        <a:lumOff val="80000"/>
                      </a:schemeClr>
                    </a:solidFill>
                    <a:latin typeface="Poppins" panose="00000500000000000000" pitchFamily="2" charset="0"/>
                    <a:cs typeface="Poppins" panose="00000500000000000000" pitchFamily="2" charset="0"/>
                  </a:rPr>
                  <a:t> of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𝑓</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0"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Given a real valued function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of random variable </a:t>
                </a:r>
                <a14:m>
                  <m:oMath xmlns:m="http://schemas.openxmlformats.org/officeDocument/2006/math">
                    <m:r>
                      <a:rPr lang="en-CA" sz="1600" i="1">
                        <a:solidFill>
                          <a:schemeClr val="bg2">
                            <a:lumMod val="20000"/>
                            <a:lumOff val="80000"/>
                          </a:schemeClr>
                        </a:solidFill>
                        <a:latin typeface="Cambria Math" panose="02040503050406030204" pitchFamily="18" charset="0"/>
                        <a:cs typeface="Poppins" panose="00000500000000000000" pitchFamily="2" charset="0"/>
                      </a:rPr>
                      <m:t>𝑋</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a:t>
                </a:r>
              </a:p>
              <a:p>
                <a:pPr algn="ctr"/>
                <a14:m>
                  <m:oMathPara xmlns:m="http://schemas.openxmlformats.org/officeDocument/2006/math">
                    <m:oMathParaPr>
                      <m:jc m:val="centerGroup"/>
                    </m:oMathParaPr>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nary>
                        <m:naryPr>
                          <m:chr m:val="∑"/>
                          <m:supHide m:val="on"/>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naryPr>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𝐴</m:t>
                          </m:r>
                        </m:sub>
                        <m:sup/>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𝑓</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e>
                      </m:nary>
                    </m:oMath>
                  </m:oMathPara>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62" name="Rectangle: Rounded Corners 61">
                <a:extLst>
                  <a:ext uri="{FF2B5EF4-FFF2-40B4-BE49-F238E27FC236}">
                    <a16:creationId xmlns:a16="http://schemas.microsoft.com/office/drawing/2014/main" id="{75845BD9-1630-26E7-6606-7780AF55C3A2}"/>
                  </a:ext>
                </a:extLst>
              </p:cNvPr>
              <p:cNvSpPr>
                <a:spLocks noRot="1" noChangeAspect="1" noMove="1" noResize="1" noEditPoints="1" noAdjustHandles="1" noChangeArrowheads="1" noChangeShapeType="1" noTextEdit="1"/>
              </p:cNvSpPr>
              <p:nvPr/>
            </p:nvSpPr>
            <p:spPr>
              <a:xfrm>
                <a:off x="712813" y="1486198"/>
                <a:ext cx="3459166" cy="2659289"/>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621228C-7345-030F-185B-315FC99281C8}"/>
                  </a:ext>
                </a:extLst>
              </p:cNvPr>
              <p:cNvSpPr/>
              <p:nvPr/>
            </p:nvSpPr>
            <p:spPr>
              <a:xfrm>
                <a:off x="4972023" y="1486198"/>
                <a:ext cx="3459166" cy="2659289"/>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dirty="0">
                    <a:solidFill>
                      <a:schemeClr val="bg2">
                        <a:lumMod val="20000"/>
                        <a:lumOff val="80000"/>
                      </a:schemeClr>
                    </a:solidFill>
                    <a:latin typeface="Poppins" panose="00000500000000000000" pitchFamily="2" charset="0"/>
                    <a:cs typeface="Poppins" panose="00000500000000000000" pitchFamily="2" charset="0"/>
                  </a:rPr>
                  <a:t>For real constants </a:t>
                </a:r>
                <a14:m>
                  <m:oMath xmlns:m="http://schemas.openxmlformats.org/officeDocument/2006/math">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𝑐</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1</m:t>
                        </m:r>
                      </m:sub>
                    </m:s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𝑐</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2</m:t>
                        </m:r>
                      </m:sub>
                    </m:s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𝑐</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𝑛</m:t>
                        </m:r>
                      </m:sub>
                    </m:sSub>
                  </m:oMath>
                </a14:m>
                <a:r>
                  <a:rPr lang="en-CA" sz="1600" dirty="0">
                    <a:solidFill>
                      <a:schemeClr val="bg2">
                        <a:lumMod val="20000"/>
                        <a:lumOff val="80000"/>
                      </a:schemeClr>
                    </a:solidFill>
                    <a:latin typeface="Poppins" panose="00000500000000000000" pitchFamily="2" charset="0"/>
                    <a:cs typeface="Poppins" panose="00000500000000000000" pitchFamily="2" charset="0"/>
                  </a:rPr>
                  <a:t> and real valued functions </a:t>
                </a:r>
                <a14:m>
                  <m:oMath xmlns:m="http://schemas.openxmlformats.org/officeDocument/2006/math">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1</m:t>
                        </m:r>
                      </m:sub>
                    </m:s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2</m:t>
                        </m:r>
                      </m:sub>
                    </m:s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𝑛</m:t>
                        </m:r>
                      </m:sub>
                    </m:sSub>
                  </m:oMath>
                </a14:m>
                <a:r>
                  <a:rPr lang="en-CA" sz="1600" dirty="0">
                    <a:solidFill>
                      <a:schemeClr val="bg2">
                        <a:lumMod val="20000"/>
                        <a:lumOff val="80000"/>
                      </a:schemeClr>
                    </a:solidFill>
                    <a:latin typeface="Poppins" panose="00000500000000000000" pitchFamily="2" charset="0"/>
                    <a:cs typeface="Poppins" panose="00000500000000000000" pitchFamily="2" charset="0"/>
                  </a:rPr>
                  <a:t>:</a:t>
                </a:r>
              </a:p>
              <a:p>
                <a:pPr algn="ctr"/>
                <a14:m>
                  <m:oMathPara xmlns:m="http://schemas.openxmlformats.org/officeDocument/2006/math">
                    <m:oMathParaPr>
                      <m:jc m:val="centerGroup"/>
                    </m:oMathParaPr>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nary>
                            <m:naryPr>
                              <m:chr m:val="∑"/>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naryPr>
                            <m:sub>
                              <m:r>
                                <m:rPr>
                                  <m:brk m:alnAt="23"/>
                                </m:rP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𝑖</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=1</m:t>
                              </m:r>
                            </m:sub>
                            <m:sup>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𝑛</m:t>
                              </m:r>
                            </m:sup>
                            <m:e>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𝑐</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𝑖</m:t>
                                  </m:r>
                                </m:sub>
                              </m:sSub>
                              <m:sSub>
                                <m:sSub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𝑔</m:t>
                                  </m:r>
                                </m:e>
                                <m: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𝑖</m:t>
                                  </m:r>
                                </m:sub>
                              </m:s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e>
                          </m:nary>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nary>
                        <m:naryPr>
                          <m:chr m:val="∑"/>
                          <m:ctrlPr>
                            <a:rPr lang="en-CA" sz="1600" i="1">
                              <a:solidFill>
                                <a:schemeClr val="bg2">
                                  <a:lumMod val="20000"/>
                                  <a:lumOff val="80000"/>
                                </a:schemeClr>
                              </a:solidFill>
                              <a:latin typeface="Cambria Math" panose="02040503050406030204" pitchFamily="18" charset="0"/>
                              <a:cs typeface="Poppins" panose="00000500000000000000" pitchFamily="2" charset="0"/>
                            </a:rPr>
                          </m:ctrlPr>
                        </m:naryPr>
                        <m:sub>
                          <m:r>
                            <m:rPr>
                              <m:brk m:alnAt="23"/>
                            </m:rPr>
                            <a:rPr lang="en-CA" sz="1600" i="1">
                              <a:solidFill>
                                <a:schemeClr val="bg2">
                                  <a:lumMod val="20000"/>
                                  <a:lumOff val="80000"/>
                                </a:schemeClr>
                              </a:solidFill>
                              <a:latin typeface="Cambria Math" panose="02040503050406030204" pitchFamily="18" charset="0"/>
                              <a:cs typeface="Poppins" panose="00000500000000000000" pitchFamily="2" charset="0"/>
                            </a:rPr>
                            <m:t>𝑖</m:t>
                          </m:r>
                          <m:r>
                            <a:rPr lang="en-CA" sz="1600" i="1">
                              <a:solidFill>
                                <a:schemeClr val="bg2">
                                  <a:lumMod val="20000"/>
                                  <a:lumOff val="80000"/>
                                </a:schemeClr>
                              </a:solidFill>
                              <a:latin typeface="Cambria Math" panose="02040503050406030204" pitchFamily="18" charset="0"/>
                              <a:cs typeface="Poppins" panose="00000500000000000000" pitchFamily="2" charset="0"/>
                            </a:rPr>
                            <m:t>=1</m:t>
                          </m:r>
                        </m:sub>
                        <m:sup>
                          <m:r>
                            <a:rPr lang="en-CA" sz="1600" i="1">
                              <a:solidFill>
                                <a:schemeClr val="bg2">
                                  <a:lumMod val="20000"/>
                                  <a:lumOff val="80000"/>
                                </a:schemeClr>
                              </a:solidFill>
                              <a:latin typeface="Cambria Math" panose="02040503050406030204" pitchFamily="18" charset="0"/>
                              <a:cs typeface="Poppins" panose="00000500000000000000" pitchFamily="2" charset="0"/>
                            </a:rPr>
                            <m:t>𝑛</m:t>
                          </m:r>
                        </m:sup>
                        <m:e>
                          <m:sSub>
                            <m:sSub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i="1">
                                  <a:solidFill>
                                    <a:schemeClr val="bg2">
                                      <a:lumMod val="20000"/>
                                      <a:lumOff val="80000"/>
                                    </a:schemeClr>
                                  </a:solidFill>
                                  <a:latin typeface="Cambria Math" panose="02040503050406030204" pitchFamily="18" charset="0"/>
                                  <a:cs typeface="Poppins" panose="00000500000000000000" pitchFamily="2" charset="0"/>
                                </a:rPr>
                                <m:t>𝑐</m:t>
                              </m:r>
                            </m:e>
                            <m:sub>
                              <m:r>
                                <a:rPr lang="en-CA" sz="1600" i="1">
                                  <a:solidFill>
                                    <a:schemeClr val="bg2">
                                      <a:lumMod val="20000"/>
                                      <a:lumOff val="80000"/>
                                    </a:schemeClr>
                                  </a:solidFill>
                                  <a:latin typeface="Cambria Math" panose="02040503050406030204" pitchFamily="18" charset="0"/>
                                  <a:cs typeface="Poppins" panose="00000500000000000000" pitchFamily="2" charset="0"/>
                                </a:rPr>
                                <m:t>𝑖</m:t>
                              </m:r>
                            </m:sub>
                          </m:sSub>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𝐸</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b>
                            <m:sSub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sSubPr>
                            <m:e>
                              <m:r>
                                <a:rPr lang="en-CA" sz="1600" i="1">
                                  <a:solidFill>
                                    <a:schemeClr val="bg2">
                                      <a:lumMod val="20000"/>
                                      <a:lumOff val="80000"/>
                                    </a:schemeClr>
                                  </a:solidFill>
                                  <a:latin typeface="Cambria Math" panose="02040503050406030204" pitchFamily="18" charset="0"/>
                                  <a:cs typeface="Poppins" panose="00000500000000000000" pitchFamily="2" charset="0"/>
                                </a:rPr>
                                <m:t>𝑔</m:t>
                              </m:r>
                            </m:e>
                            <m:sub>
                              <m:r>
                                <a:rPr lang="en-CA" sz="1600" i="1">
                                  <a:solidFill>
                                    <a:schemeClr val="bg2">
                                      <a:lumMod val="20000"/>
                                      <a:lumOff val="80000"/>
                                    </a:schemeClr>
                                  </a:solidFill>
                                  <a:latin typeface="Cambria Math" panose="02040503050406030204" pitchFamily="18" charset="0"/>
                                  <a:cs typeface="Poppins" panose="00000500000000000000" pitchFamily="2" charset="0"/>
                                </a:rPr>
                                <m:t>𝑖</m:t>
                              </m:r>
                            </m:sub>
                          </m:sSub>
                          <m:r>
                            <a:rPr lang="en-CA" sz="1600" i="1">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i="1">
                              <a:solidFill>
                                <a:schemeClr val="bg2">
                                  <a:lumMod val="20000"/>
                                  <a:lumOff val="80000"/>
                                </a:schemeClr>
                              </a:solidFill>
                              <a:latin typeface="Cambria Math" panose="02040503050406030204" pitchFamily="18" charset="0"/>
                              <a:cs typeface="Poppins" panose="00000500000000000000" pitchFamily="2" charset="0"/>
                            </a:rPr>
                            <m:t>)</m:t>
                          </m:r>
                        </m:e>
                      </m:nary>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oMath>
                  </m:oMathPara>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a:p>
                <a:pPr algn="ctr"/>
                <a:r>
                  <a:rPr lang="en-CA" sz="1600" dirty="0">
                    <a:solidFill>
                      <a:schemeClr val="bg2">
                        <a:lumMod val="20000"/>
                        <a:lumOff val="80000"/>
                      </a:schemeClr>
                    </a:solidFill>
                    <a:latin typeface="Poppins" panose="00000500000000000000" pitchFamily="2" charset="0"/>
                    <a:cs typeface="Poppins" panose="00000500000000000000" pitchFamily="2" charset="0"/>
                  </a:rPr>
                  <a:t>So</a:t>
                </a:r>
              </a:p>
              <a:p>
                <a:pPr algn="ctr"/>
                <a14:m>
                  <m:oMathPara xmlns:m="http://schemas.openxmlformats.org/officeDocument/2006/math">
                    <m:oMathParaPr>
                      <m:jc m:val="centerGroup"/>
                    </m:oMathParaPr>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𝑎𝑋</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𝑏</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𝑎𝐸</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𝑏</m:t>
                      </m:r>
                    </m:oMath>
                  </m:oMathPara>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3" name="Rectangle: Rounded Corners 2">
                <a:extLst>
                  <a:ext uri="{FF2B5EF4-FFF2-40B4-BE49-F238E27FC236}">
                    <a16:creationId xmlns:a16="http://schemas.microsoft.com/office/drawing/2014/main" id="{9621228C-7345-030F-185B-315FC99281C8}"/>
                  </a:ext>
                </a:extLst>
              </p:cNvPr>
              <p:cNvSpPr>
                <a:spLocks noRot="1" noChangeAspect="1" noMove="1" noResize="1" noEditPoints="1" noAdjustHandles="1" noChangeArrowheads="1" noChangeShapeType="1" noTextEdit="1"/>
              </p:cNvSpPr>
              <p:nvPr/>
            </p:nvSpPr>
            <p:spPr>
              <a:xfrm>
                <a:off x="4972023" y="1486198"/>
                <a:ext cx="3459166" cy="2659289"/>
              </a:xfrm>
              <a:prstGeom prst="round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66690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315126-4B00-0BDE-087F-EAABF2878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223AF-5635-3BE2-A510-E2E965E2FE08}"/>
              </a:ext>
            </a:extLst>
          </p:cNvPr>
          <p:cNvSpPr>
            <a:spLocks noGrp="1"/>
          </p:cNvSpPr>
          <p:nvPr>
            <p:ph type="title"/>
          </p:nvPr>
        </p:nvSpPr>
        <p:spPr/>
        <p:txBody>
          <a:bodyPr/>
          <a:lstStyle/>
          <a:p>
            <a:r>
              <a:rPr lang="en-CA" dirty="0"/>
              <a:t>Expected Value Function - Example</a:t>
            </a:r>
          </a:p>
        </p:txBody>
      </p:sp>
      <p:sp>
        <p:nvSpPr>
          <p:cNvPr id="63" name="Text Placeholder 62">
            <a:extLst>
              <a:ext uri="{FF2B5EF4-FFF2-40B4-BE49-F238E27FC236}">
                <a16:creationId xmlns:a16="http://schemas.microsoft.com/office/drawing/2014/main" id="{7553AF3E-4AB9-BE74-EC7D-4616432BEE0C}"/>
              </a:ext>
            </a:extLst>
          </p:cNvPr>
          <p:cNvSpPr>
            <a:spLocks noGrp="1"/>
          </p:cNvSpPr>
          <p:nvPr>
            <p:ph type="body" idx="1"/>
          </p:nvPr>
        </p:nvSpPr>
        <p:spPr/>
        <p:txBody>
          <a:bodyPr/>
          <a:lstStyle/>
          <a:p>
            <a:pPr marL="152400" indent="0">
              <a:buNone/>
            </a:pPr>
            <a:r>
              <a:rPr lang="en-US" sz="1600" dirty="0"/>
              <a:t>A lottery has printed 3,000,000 tickets. These tickets are sold for $4. Of these, the following prizes were given out at and the following frequency.</a:t>
            </a:r>
          </a:p>
          <a:p>
            <a:pPr marL="152400" indent="0">
              <a:buNone/>
            </a:pPr>
            <a:endParaRPr lang="en-US" sz="1600" dirty="0"/>
          </a:p>
          <a:p>
            <a:pPr marL="152400" indent="0">
              <a:buNone/>
            </a:pPr>
            <a:endParaRPr lang="en-US" sz="1600" dirty="0"/>
          </a:p>
          <a:p>
            <a:pPr marL="152400" indent="0">
              <a:buNone/>
            </a:pPr>
            <a:endParaRPr lang="en-US" sz="1600" dirty="0"/>
          </a:p>
          <a:p>
            <a:pPr marL="152400" indent="0">
              <a:buNone/>
            </a:pPr>
            <a:endParaRPr lang="en-US" sz="1600" dirty="0"/>
          </a:p>
          <a:p>
            <a:pPr marL="152400" indent="0">
              <a:buNone/>
            </a:pPr>
            <a:endParaRPr lang="en-US" sz="1600" dirty="0"/>
          </a:p>
          <a:p>
            <a:pPr marL="495300" indent="-342900">
              <a:buClr>
                <a:schemeClr val="tx2"/>
              </a:buClr>
              <a:buSzPct val="100000"/>
              <a:buFont typeface="+mj-lt"/>
              <a:buAutoNum type="alphaUcPeriod"/>
            </a:pPr>
            <a:r>
              <a:rPr lang="en-US" sz="1600" dirty="0"/>
              <a:t>Find the net winnings of the lottery ticket</a:t>
            </a:r>
          </a:p>
          <a:p>
            <a:pPr marL="495300" indent="-342900">
              <a:buClr>
                <a:schemeClr val="tx2"/>
              </a:buClr>
              <a:buSzPct val="100000"/>
              <a:buFont typeface="+mj-lt"/>
              <a:buAutoNum type="alphaUcPeriod"/>
            </a:pPr>
            <a:r>
              <a:rPr lang="en-US" sz="1600" dirty="0"/>
              <a:t>Find the net winnings of the lottery that is not a part of the largest 10 prize winners</a:t>
            </a:r>
          </a:p>
          <a:p>
            <a:pPr marL="495300" indent="-342900">
              <a:buClr>
                <a:schemeClr val="tx2"/>
              </a:buClr>
              <a:buSzPct val="100000"/>
              <a:buFont typeface="+mj-lt"/>
              <a:buAutoNum type="alphaUcPeriod"/>
            </a:pPr>
            <a:r>
              <a:rPr lang="en-US" sz="1600" dirty="0"/>
              <a:t>Find the net winnings of the lottery of a winning ticket</a:t>
            </a:r>
          </a:p>
          <a:p>
            <a:pPr marL="152400" indent="0">
              <a:buNone/>
            </a:pPr>
            <a:endParaRPr lang="en-CA" sz="1600" dirty="0"/>
          </a:p>
        </p:txBody>
      </p:sp>
      <p:sp>
        <p:nvSpPr>
          <p:cNvPr id="4" name="Slide Number Placeholder 3">
            <a:extLst>
              <a:ext uri="{FF2B5EF4-FFF2-40B4-BE49-F238E27FC236}">
                <a16:creationId xmlns:a16="http://schemas.microsoft.com/office/drawing/2014/main" id="{6E7310CD-A4D5-68F8-2D9A-EFEE4DA19F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5" name="Google Shape;2125;p39">
            <a:extLst>
              <a:ext uri="{FF2B5EF4-FFF2-40B4-BE49-F238E27FC236}">
                <a16:creationId xmlns:a16="http://schemas.microsoft.com/office/drawing/2014/main" id="{836ED59F-767E-BC5D-A7AB-C93A959920E3}"/>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6E5EED6A-6994-2B2F-EE14-ECF33E4AF114}"/>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0F3810CD-100A-80C4-AB2E-E02FE4325BBB}"/>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657BA689-4EC9-1782-273A-0BBF812000C0}"/>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30C79463-E47F-3BDF-843A-E70BAC0F1967}"/>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12F5E617-B754-FA6C-8F33-1030468CB781}"/>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946C0FD0-61FF-D200-B11D-95D907353C68}"/>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31F46778-CDA1-AE87-5696-9D139BC7CF74}"/>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8ECD238F-038E-46EB-A914-2DDE8D3D958E}"/>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176DC4F4-B418-9895-C9AD-897F16C5E4CE}"/>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915307F5-AFAB-CDBB-48CA-7187761AA109}"/>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56C351C5-56AB-D974-0C92-476FE9DAD35B}"/>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4BB64F45-D307-FEE1-CF6A-D8968ECC49F4}"/>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2FAF446E-508E-29E5-4B9F-1FBF0F5D0BA5}"/>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AEBD61FD-EA25-B775-687C-686A69DF869A}"/>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D8F4D309-730E-E493-D5BA-68C32DBAB999}"/>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21AB96A1-4810-7131-1E6F-5125D8ED086F}"/>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9E66D352-FDFF-22D6-E445-D69378F2325E}"/>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39CF2BB5-8E6F-3681-7E84-AD7AAC807E45}"/>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CC1E40ED-D2EE-D893-DF35-910912AEB955}"/>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D675F7AF-1DD2-B7CA-DECA-8655DEFF44C2}"/>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2151297E-62B8-4E4B-2267-4DF389C111A4}"/>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B6068235-1508-B943-B81E-8CC3AAA114F1}"/>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A269B84C-C071-DA04-72F9-E884FC46555B}"/>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14B028DE-361B-10CA-FE78-C38F2666F207}"/>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F62B6B28-A618-8073-7496-2A4D46787C04}"/>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27205597-4972-5E48-9643-B8E705F4A897}"/>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3F26AFE0-C2F3-93F1-86F2-548F1E7799D1}"/>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30CD392E-6AE7-8D68-0DBD-0B215898AB6C}"/>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92AC341C-026D-51C5-4510-E71202CBBDAE}"/>
              </a:ext>
            </a:extLst>
          </p:cNvPr>
          <p:cNvGrpSpPr/>
          <p:nvPr/>
        </p:nvGrpSpPr>
        <p:grpSpPr>
          <a:xfrm rot="18636715">
            <a:off x="7998779" y="238263"/>
            <a:ext cx="1037880" cy="1328865"/>
            <a:chOff x="7490016" y="535005"/>
            <a:chExt cx="1037880" cy="1328865"/>
          </a:xfrm>
          <a:noFill/>
        </p:grpSpPr>
        <p:sp>
          <p:nvSpPr>
            <p:cNvPr id="35" name="Google Shape;2155;p39">
              <a:extLst>
                <a:ext uri="{FF2B5EF4-FFF2-40B4-BE49-F238E27FC236}">
                  <a16:creationId xmlns:a16="http://schemas.microsoft.com/office/drawing/2014/main" id="{31421047-3CB3-64F0-8EC4-C5EABBA5F1F8}"/>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CE8EFB86-ED7F-156E-B91B-ACF53FB4A8D2}"/>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BFBBB653-9A95-6C4C-3680-BDC4388B1EC8}"/>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2F0FF7B5-7958-4B54-A2E9-214DD71A5B5C}"/>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D5DF0232-D4C1-2A75-5922-2FBE8B8D9B7F}"/>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2274575A-947B-32C8-0F61-62249FA9D912}"/>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DB29BDA6-A362-40FD-2D56-BD5CC32553AA}"/>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721F31C4-3027-7224-00CB-73E1598EC6C3}"/>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556C4304-E007-69DC-5D63-3D6190B240DE}"/>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D9485235-49E9-DB3C-A8CB-504B13F63981}"/>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4D4145DA-1470-E74A-1E85-60E06C920771}"/>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4F3E0701-6FA2-2F87-0183-A396ED5B4A48}"/>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2E19DD19-FDA5-392B-97D2-F836583D8778}"/>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E11BD012-2283-32D2-E711-774EEDDDE63A}"/>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F10C1184-BE7B-E175-1DC5-1B34CF5F2422}"/>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1DD256D1-7867-51CE-D852-BA4C1D45C6F6}"/>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93BB4721-AB63-99F5-A842-F3B8CB4F6C47}"/>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E495C01D-DC7C-430D-C766-9E33DDC43D92}"/>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248F7390-6621-F928-02F4-5F910C87EAC1}"/>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A9C42329-8D02-EAFB-0B7C-AFC0314EE105}"/>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1CFB7284-3963-DB92-0B2C-3F036DFE14DA}"/>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57BD18CB-F39E-3FA0-07DF-E38B8BE2EB49}"/>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796E7DEB-83AF-E995-59C4-452DD74B8D46}"/>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C1B7F195-1E78-DBF0-C80C-5FC2E7A73C92}"/>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4BE0B660-1089-38AB-543B-615273777CBA}"/>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4CA4EFAF-AE2E-27FF-4DBE-13BB9C2488EC}"/>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CEFD78AE-9AED-715E-36E4-F149BE8FA3AC}"/>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4" name="Table 63">
            <a:extLst>
              <a:ext uri="{FF2B5EF4-FFF2-40B4-BE49-F238E27FC236}">
                <a16:creationId xmlns:a16="http://schemas.microsoft.com/office/drawing/2014/main" id="{42FBE184-F548-3F5B-3F8A-4395BE203C23}"/>
              </a:ext>
            </a:extLst>
          </p:cNvPr>
          <p:cNvGraphicFramePr>
            <a:graphicFrameLocks noGrp="1"/>
          </p:cNvGraphicFramePr>
          <p:nvPr>
            <p:extLst>
              <p:ext uri="{D42A27DB-BD31-4B8C-83A1-F6EECF244321}">
                <p14:modId xmlns:p14="http://schemas.microsoft.com/office/powerpoint/2010/main" val="1395861558"/>
              </p:ext>
            </p:extLst>
          </p:nvPr>
        </p:nvGraphicFramePr>
        <p:xfrm>
          <a:off x="719806" y="2007373"/>
          <a:ext cx="7704000" cy="741680"/>
        </p:xfrm>
        <a:graphic>
          <a:graphicData uri="http://schemas.openxmlformats.org/drawingml/2006/table">
            <a:tbl>
              <a:tblPr firstRow="1" bandRow="1">
                <a:tableStyleId>{1E171933-4619-4E11-9A3F-F7608DF75F80}</a:tableStyleId>
              </a:tblPr>
              <a:tblGrid>
                <a:gridCol w="1155757">
                  <a:extLst>
                    <a:ext uri="{9D8B030D-6E8A-4147-A177-3AD203B41FA5}">
                      <a16:colId xmlns:a16="http://schemas.microsoft.com/office/drawing/2014/main" val="3104489800"/>
                    </a:ext>
                  </a:extLst>
                </a:gridCol>
                <a:gridCol w="838772">
                  <a:extLst>
                    <a:ext uri="{9D8B030D-6E8A-4147-A177-3AD203B41FA5}">
                      <a16:colId xmlns:a16="http://schemas.microsoft.com/office/drawing/2014/main" val="3686048111"/>
                    </a:ext>
                  </a:extLst>
                </a:gridCol>
                <a:gridCol w="756271">
                  <a:extLst>
                    <a:ext uri="{9D8B030D-6E8A-4147-A177-3AD203B41FA5}">
                      <a16:colId xmlns:a16="http://schemas.microsoft.com/office/drawing/2014/main" val="1287542541"/>
                    </a:ext>
                  </a:extLst>
                </a:gridCol>
                <a:gridCol w="770021">
                  <a:extLst>
                    <a:ext uri="{9D8B030D-6E8A-4147-A177-3AD203B41FA5}">
                      <a16:colId xmlns:a16="http://schemas.microsoft.com/office/drawing/2014/main" val="3182318163"/>
                    </a:ext>
                  </a:extLst>
                </a:gridCol>
                <a:gridCol w="759179">
                  <a:extLst>
                    <a:ext uri="{9D8B030D-6E8A-4147-A177-3AD203B41FA5}">
                      <a16:colId xmlns:a16="http://schemas.microsoft.com/office/drawing/2014/main" val="2850477398"/>
                    </a:ext>
                  </a:extLst>
                </a:gridCol>
                <a:gridCol w="856000">
                  <a:extLst>
                    <a:ext uri="{9D8B030D-6E8A-4147-A177-3AD203B41FA5}">
                      <a16:colId xmlns:a16="http://schemas.microsoft.com/office/drawing/2014/main" val="2142316167"/>
                    </a:ext>
                  </a:extLst>
                </a:gridCol>
                <a:gridCol w="856000">
                  <a:extLst>
                    <a:ext uri="{9D8B030D-6E8A-4147-A177-3AD203B41FA5}">
                      <a16:colId xmlns:a16="http://schemas.microsoft.com/office/drawing/2014/main" val="1149387722"/>
                    </a:ext>
                  </a:extLst>
                </a:gridCol>
                <a:gridCol w="856000">
                  <a:extLst>
                    <a:ext uri="{9D8B030D-6E8A-4147-A177-3AD203B41FA5}">
                      <a16:colId xmlns:a16="http://schemas.microsoft.com/office/drawing/2014/main" val="1220712180"/>
                    </a:ext>
                  </a:extLst>
                </a:gridCol>
                <a:gridCol w="856000">
                  <a:extLst>
                    <a:ext uri="{9D8B030D-6E8A-4147-A177-3AD203B41FA5}">
                      <a16:colId xmlns:a16="http://schemas.microsoft.com/office/drawing/2014/main" val="2392227815"/>
                    </a:ext>
                  </a:extLst>
                </a:gridCol>
              </a:tblGrid>
              <a:tr h="370840">
                <a:tc>
                  <a:txBody>
                    <a:bodyPr/>
                    <a:lstStyle/>
                    <a:p>
                      <a:pPr algn="ctr"/>
                      <a:r>
                        <a:rPr lang="en-US" dirty="0">
                          <a:latin typeface="Poppins" panose="00000500000000000000" pitchFamily="2" charset="0"/>
                          <a:cs typeface="Poppins" panose="00000500000000000000" pitchFamily="2" charset="0"/>
                        </a:rPr>
                        <a:t>Prize($)</a:t>
                      </a:r>
                      <a:endParaRPr lang="en-CA" dirty="0">
                        <a:latin typeface="Poppins" panose="00000500000000000000" pitchFamily="2" charset="0"/>
                        <a:cs typeface="Poppins" panose="00000500000000000000" pitchFamily="2"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35,000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8</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4</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extLst>
                  <a:ext uri="{0D108BD9-81ED-4DB2-BD59-A6C34878D82A}">
                    <a16:rowId xmlns:a16="http://schemas.microsoft.com/office/drawing/2014/main" val="2479493772"/>
                  </a:ext>
                </a:extLst>
              </a:tr>
              <a:tr h="370840">
                <a:tc>
                  <a:txBody>
                    <a:bodyPr/>
                    <a:lstStyle/>
                    <a:p>
                      <a:pPr algn="ctr"/>
                      <a:r>
                        <a:rPr lang="en-US" sz="1400" b="1" dirty="0">
                          <a:solidFill>
                            <a:schemeClr val="bg1"/>
                          </a:solidFill>
                          <a:latin typeface="Poppins" panose="00000500000000000000" pitchFamily="2" charset="0"/>
                          <a:cs typeface="Poppins" panose="00000500000000000000" pitchFamily="2" charset="0"/>
                        </a:rPr>
                        <a:t>Frequency</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dirty="0">
                          <a:solidFill>
                            <a:schemeClr val="tx2"/>
                          </a:solidFill>
                          <a:latin typeface="Poppins" panose="00000500000000000000" pitchFamily="2" charset="0"/>
                          <a:cs typeface="Poppins" panose="00000500000000000000" pitchFamily="2" charset="0"/>
                        </a:rPr>
                        <a:t>4</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6</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150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22,000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16,000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80,000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a:solidFill>
                            <a:schemeClr val="tx2"/>
                          </a:solidFill>
                          <a:latin typeface="Poppins" panose="00000500000000000000" pitchFamily="2" charset="0"/>
                          <a:cs typeface="Poppins" panose="00000500000000000000" pitchFamily="2" charset="0"/>
                        </a:rPr>
                        <a:t>160,000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a:solidFill>
                            <a:schemeClr val="tx2"/>
                          </a:solidFill>
                          <a:latin typeface="Poppins" panose="00000500000000000000" pitchFamily="2" charset="0"/>
                          <a:cs typeface="Poppins" panose="00000500000000000000" pitchFamily="2" charset="0"/>
                        </a:rPr>
                        <a:t>300,000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p:spTree>
    <p:extLst>
      <p:ext uri="{BB962C8B-B14F-4D97-AF65-F5344CB8AC3E}">
        <p14:creationId xmlns:p14="http://schemas.microsoft.com/office/powerpoint/2010/main" val="410748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5C004F3-7821-6224-0B9E-DDD963FE677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0621574B-8869-3DCA-FC02-397A1173ACC1}"/>
                  </a:ext>
                </a:extLst>
              </p:cNvPr>
              <p:cNvSpPr txBox="1"/>
              <p:nvPr/>
            </p:nvSpPr>
            <p:spPr>
              <a:xfrm>
                <a:off x="3523497" y="4096630"/>
                <a:ext cx="2595262"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0.88033333−4=−3.11966666</m:t>
                      </m:r>
                    </m:oMath>
                  </m:oMathPara>
                </a14:m>
                <a:endParaRPr lang="en-CA" dirty="0"/>
              </a:p>
            </p:txBody>
          </p:sp>
        </mc:Choice>
        <mc:Fallback>
          <p:sp>
            <p:nvSpPr>
              <p:cNvPr id="71" name="TextBox 70">
                <a:extLst>
                  <a:ext uri="{FF2B5EF4-FFF2-40B4-BE49-F238E27FC236}">
                    <a16:creationId xmlns:a16="http://schemas.microsoft.com/office/drawing/2014/main" id="{0621574B-8869-3DCA-FC02-397A1173ACC1}"/>
                  </a:ext>
                </a:extLst>
              </p:cNvPr>
              <p:cNvSpPr txBox="1">
                <a:spLocks noRot="1" noChangeAspect="1" noMove="1" noResize="1" noEditPoints="1" noAdjustHandles="1" noChangeArrowheads="1" noChangeShapeType="1" noTextEdit="1"/>
              </p:cNvSpPr>
              <p:nvPr/>
            </p:nvSpPr>
            <p:spPr>
              <a:xfrm>
                <a:off x="3523497" y="4096630"/>
                <a:ext cx="2595262" cy="215444"/>
              </a:xfrm>
              <a:prstGeom prst="rect">
                <a:avLst/>
              </a:prstGeom>
              <a:blipFill>
                <a:blip r:embed="rId2"/>
                <a:stretch>
                  <a:fillRect l="-939" r="-704" b="-857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FCE3E79D-9F50-0D17-E641-6375283A1006}"/>
                  </a:ext>
                </a:extLst>
              </p:cNvPr>
              <p:cNvSpPr txBox="1"/>
              <p:nvPr/>
            </p:nvSpPr>
            <p:spPr>
              <a:xfrm>
                <a:off x="3783462" y="3271715"/>
                <a:ext cx="1811778" cy="41812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b="0" i="1" smtClean="0">
                              <a:latin typeface="Cambria Math" panose="02040503050406030204" pitchFamily="18" charset="0"/>
                            </a:rPr>
                            <m:t>3000000</m:t>
                          </m:r>
                        </m:den>
                      </m:f>
                      <m:r>
                        <a:rPr lang="en-US" b="0" i="1" smtClean="0">
                          <a:latin typeface="Cambria Math" panose="02040503050406030204" pitchFamily="18" charset="0"/>
                        </a:rPr>
                        <m:t>=0.8803333</m:t>
                      </m:r>
                    </m:oMath>
                  </m:oMathPara>
                </a14:m>
                <a:endParaRPr lang="en-CA" dirty="0"/>
              </a:p>
            </p:txBody>
          </p:sp>
        </mc:Choice>
        <mc:Fallback>
          <p:sp>
            <p:nvSpPr>
              <p:cNvPr id="70" name="TextBox 69">
                <a:extLst>
                  <a:ext uri="{FF2B5EF4-FFF2-40B4-BE49-F238E27FC236}">
                    <a16:creationId xmlns:a16="http://schemas.microsoft.com/office/drawing/2014/main" id="{FCE3E79D-9F50-0D17-E641-6375283A1006}"/>
                  </a:ext>
                </a:extLst>
              </p:cNvPr>
              <p:cNvSpPr txBox="1">
                <a:spLocks noRot="1" noChangeAspect="1" noMove="1" noResize="1" noEditPoints="1" noAdjustHandles="1" noChangeArrowheads="1" noChangeShapeType="1" noTextEdit="1"/>
              </p:cNvSpPr>
              <p:nvPr/>
            </p:nvSpPr>
            <p:spPr>
              <a:xfrm>
                <a:off x="3783462" y="3271715"/>
                <a:ext cx="1811778" cy="418128"/>
              </a:xfrm>
              <a:prstGeom prst="rect">
                <a:avLst/>
              </a:prstGeom>
              <a:blipFill>
                <a:blip r:embed="rId3"/>
                <a:stretch>
                  <a:fillRect l="-1684" r="-1347" b="-13235"/>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FCC270C1-4AE6-F166-80AA-72337D93D95D}"/>
                  </a:ext>
                </a:extLst>
              </p:cNvPr>
              <p:cNvSpPr txBox="1"/>
              <p:nvPr/>
            </p:nvSpPr>
            <p:spPr>
              <a:xfrm>
                <a:off x="1507497" y="2663767"/>
                <a:ext cx="6627262"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=140000+6000+15000+440000+160000+640000+640000+600000</m:t>
                      </m:r>
                    </m:oMath>
                  </m:oMathPara>
                </a14:m>
                <a:endParaRPr lang="en-CA" dirty="0"/>
              </a:p>
            </p:txBody>
          </p:sp>
        </mc:Choice>
        <mc:Fallback>
          <p:sp>
            <p:nvSpPr>
              <p:cNvPr id="69" name="TextBox 68">
                <a:extLst>
                  <a:ext uri="{FF2B5EF4-FFF2-40B4-BE49-F238E27FC236}">
                    <a16:creationId xmlns:a16="http://schemas.microsoft.com/office/drawing/2014/main" id="{FCC270C1-4AE6-F166-80AA-72337D93D95D}"/>
                  </a:ext>
                </a:extLst>
              </p:cNvPr>
              <p:cNvSpPr txBox="1">
                <a:spLocks noRot="1" noChangeAspect="1" noMove="1" noResize="1" noEditPoints="1" noAdjustHandles="1" noChangeArrowheads="1" noChangeShapeType="1" noTextEdit="1"/>
              </p:cNvSpPr>
              <p:nvPr/>
            </p:nvSpPr>
            <p:spPr>
              <a:xfrm>
                <a:off x="1507497" y="2663767"/>
                <a:ext cx="6627262" cy="215444"/>
              </a:xfrm>
              <a:prstGeom prst="rect">
                <a:avLst/>
              </a:prstGeom>
              <a:blipFill>
                <a:blip r:embed="rId4"/>
                <a:stretch>
                  <a:fillRect l="-92" b="-8571"/>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2E338BFC-9753-8F71-1389-0A44E6495480}"/>
              </a:ext>
            </a:extLst>
          </p:cNvPr>
          <p:cNvSpPr>
            <a:spLocks noGrp="1"/>
          </p:cNvSpPr>
          <p:nvPr>
            <p:ph type="title"/>
          </p:nvPr>
        </p:nvSpPr>
        <p:spPr/>
        <p:txBody>
          <a:bodyPr/>
          <a:lstStyle/>
          <a:p>
            <a:r>
              <a:rPr lang="en-CA" dirty="0"/>
              <a:t>Expected Value Function - Example</a:t>
            </a:r>
          </a:p>
        </p:txBody>
      </p:sp>
      <p:sp>
        <p:nvSpPr>
          <p:cNvPr id="63" name="Text Placeholder 62">
            <a:extLst>
              <a:ext uri="{FF2B5EF4-FFF2-40B4-BE49-F238E27FC236}">
                <a16:creationId xmlns:a16="http://schemas.microsoft.com/office/drawing/2014/main" id="{13D59F65-2F2E-2626-EB9F-E72FBD7FDAA4}"/>
              </a:ext>
            </a:extLst>
          </p:cNvPr>
          <p:cNvSpPr>
            <a:spLocks noGrp="1"/>
          </p:cNvSpPr>
          <p:nvPr>
            <p:ph type="body" idx="1"/>
          </p:nvPr>
        </p:nvSpPr>
        <p:spPr>
          <a:xfrm>
            <a:off x="720000" y="1071267"/>
            <a:ext cx="7704000" cy="1362550"/>
          </a:xfrm>
        </p:spPr>
        <p:txBody>
          <a:bodyPr/>
          <a:lstStyle/>
          <a:p>
            <a:pPr marL="152400" indent="0">
              <a:buNone/>
            </a:pPr>
            <a:endParaRPr lang="en-US" sz="1600" dirty="0"/>
          </a:p>
          <a:p>
            <a:pPr marL="152400" indent="0">
              <a:buNone/>
            </a:pPr>
            <a:endParaRPr lang="en-US" sz="1600" dirty="0"/>
          </a:p>
          <a:p>
            <a:pPr marL="152400" indent="0">
              <a:buNone/>
            </a:pPr>
            <a:endParaRPr lang="en-US" sz="1600" dirty="0"/>
          </a:p>
          <a:p>
            <a:pPr marL="0" indent="0">
              <a:buNone/>
            </a:pPr>
            <a:r>
              <a:rPr lang="en-US" sz="1600" dirty="0"/>
              <a:t>A. Find the net winnings of a lottery ticket</a:t>
            </a:r>
          </a:p>
          <a:p>
            <a:pPr marL="0" indent="0">
              <a:buNone/>
            </a:pPr>
            <a:endParaRPr lang="en-US" sz="1600" dirty="0"/>
          </a:p>
        </p:txBody>
      </p:sp>
      <p:sp>
        <p:nvSpPr>
          <p:cNvPr id="4" name="Slide Number Placeholder 3">
            <a:extLst>
              <a:ext uri="{FF2B5EF4-FFF2-40B4-BE49-F238E27FC236}">
                <a16:creationId xmlns:a16="http://schemas.microsoft.com/office/drawing/2014/main" id="{3689DAAA-A565-589F-B370-EA19EFA052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5" name="Google Shape;2125;p39">
            <a:extLst>
              <a:ext uri="{FF2B5EF4-FFF2-40B4-BE49-F238E27FC236}">
                <a16:creationId xmlns:a16="http://schemas.microsoft.com/office/drawing/2014/main" id="{F4EA7FF5-C23B-78CB-9AC5-04BA97C2B074}"/>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7C7043A6-05FB-FCB3-37AA-E45C0643B891}"/>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05FEE276-5D11-4E65-2AEB-0C25CD543999}"/>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0C5C6D69-159F-478C-08F9-D79C4D9EA473}"/>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EB2D3F11-9EB7-3A3A-4211-F6ABF273DCC7}"/>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E09E9B70-D9CC-6635-A763-C808B55DFCB9}"/>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3E4BA89C-BB79-8C0C-2BDD-24B98B218A49}"/>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27C2719E-F409-261D-AE52-3FE7495FEC9A}"/>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00CE9D0A-8CFD-EE9E-BE87-7A7DEFA36D20}"/>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F9F3C871-811A-275E-85BC-2CE968C73BE7}"/>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45769CE7-A1E5-B3F3-B518-C08D72B146A1}"/>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9E231F2C-A018-17D4-02E3-DF91B733EE97}"/>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D70D652F-6629-DCB9-02BC-4F1584B6B225}"/>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129D3E81-1EA0-33DB-B135-0B01EE3B7117}"/>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F0E277DF-1F54-9D98-8FDA-362F432B2655}"/>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D901D607-D5FF-47E7-D887-50B2BA318787}"/>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0D98DC2C-FB5A-3461-2B68-43CF6D6DFEFF}"/>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F066011C-14BB-C870-CF85-1672A5C2BA13}"/>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11B8C401-6DFB-ACCA-6AC8-005ADEFB3DC7}"/>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0B42AFEA-A202-8FB0-5983-4B5B56F48D38}"/>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6D241D36-2593-D2E0-B8B4-5E9DD71C6203}"/>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98456565-E1F2-CD5B-6E6F-016DD71AC688}"/>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84FCC444-5370-8771-8F0A-BB29AB223CA0}"/>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66B02E47-9B8B-7C0E-671D-83A08B4ADB57}"/>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E1CA0D11-B84C-EB6A-D58D-14B57BCBE581}"/>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753EA3E5-7CE1-4023-BDEB-DA910B910CB1}"/>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9E8A0D39-2A13-521A-9027-E0BECAABB534}"/>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F884F3F7-2FB0-B299-FF6F-F7DDBCA053F7}"/>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EE414E03-95A6-B371-C8E0-76B6ABD6BF73}"/>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C8DDFD6D-B645-6C89-D51E-D75AFB8CDB34}"/>
              </a:ext>
            </a:extLst>
          </p:cNvPr>
          <p:cNvGrpSpPr/>
          <p:nvPr/>
        </p:nvGrpSpPr>
        <p:grpSpPr>
          <a:xfrm rot="18636715">
            <a:off x="7998779" y="238263"/>
            <a:ext cx="1037880" cy="1328865"/>
            <a:chOff x="7490016" y="535005"/>
            <a:chExt cx="1037880" cy="1328865"/>
          </a:xfrm>
          <a:noFill/>
        </p:grpSpPr>
        <p:sp>
          <p:nvSpPr>
            <p:cNvPr id="35" name="Google Shape;2155;p39">
              <a:extLst>
                <a:ext uri="{FF2B5EF4-FFF2-40B4-BE49-F238E27FC236}">
                  <a16:creationId xmlns:a16="http://schemas.microsoft.com/office/drawing/2014/main" id="{23AB14BD-0358-E976-B395-A575909AA6EB}"/>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C9D0B9B5-5D35-957F-D9A1-39421BA85011}"/>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9DC25CBA-46C0-946D-E5BD-A286254B1ED6}"/>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4F2F4D0B-F46F-9368-29A0-F90893D68B1C}"/>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140F9EE2-856E-3854-24F4-A76EAEF54C83}"/>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3FBADA5D-9439-2710-C999-DA89A0EE4B7B}"/>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828098B1-679C-B97E-9D0D-78D7F4BEF9F4}"/>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C6A02562-99FE-37ED-EEB1-FE8FF72A84CD}"/>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4F8F5DE4-51F5-C280-521C-676F0671498A}"/>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8B502AC5-F94F-61C3-D057-9A4946147520}"/>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902A8456-5E6B-ACF2-1BB6-C0B3C4A5E364}"/>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83CCF3F7-821D-FBC7-95FE-B14986DCF8E0}"/>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9D5E2090-1EFB-DB38-6CE9-5F86BE9F0495}"/>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6649C63D-5534-AA50-5BFF-C58BD8DD33BF}"/>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9DE23F24-4F9B-E3F6-CFBE-3D624A036D9C}"/>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46BD55F8-6748-4B5E-70E4-4920DD5E7764}"/>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51E25071-9BDF-E25D-4E14-8015D7FAAC3A}"/>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08C05CFD-BAFE-3CF5-5282-152BB1EA13BD}"/>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856765A4-13CA-3379-20CF-9513484DED90}"/>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08C61A54-0F33-3389-66B1-7C1BEBE17F96}"/>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D930A742-073A-7255-90EE-45FBE80FEE96}"/>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599566B8-87E5-673C-9889-C7EA2413C556}"/>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25A80FAC-FCCD-FD0B-7921-D486BDA65DD4}"/>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39A90595-A835-7694-CC10-A6D0A66FD323}"/>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12E17303-F11B-5C17-8AA9-3B66D758F30C}"/>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4A63200D-62C8-B1D8-D696-5092B2A15BDD}"/>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04A0A5B1-0914-BC08-3F05-17E70BC351A3}"/>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4" name="Table 63">
            <a:extLst>
              <a:ext uri="{FF2B5EF4-FFF2-40B4-BE49-F238E27FC236}">
                <a16:creationId xmlns:a16="http://schemas.microsoft.com/office/drawing/2014/main" id="{84CC8AF9-5864-17E4-456A-9F782C80D86D}"/>
              </a:ext>
            </a:extLst>
          </p:cNvPr>
          <p:cNvGraphicFramePr>
            <a:graphicFrameLocks noGrp="1"/>
          </p:cNvGraphicFramePr>
          <p:nvPr>
            <p:extLst>
              <p:ext uri="{D42A27DB-BD31-4B8C-83A1-F6EECF244321}">
                <p14:modId xmlns:p14="http://schemas.microsoft.com/office/powerpoint/2010/main" val="420325812"/>
              </p:ext>
            </p:extLst>
          </p:nvPr>
        </p:nvGraphicFramePr>
        <p:xfrm>
          <a:off x="719806" y="1078584"/>
          <a:ext cx="7704000" cy="741680"/>
        </p:xfrm>
        <a:graphic>
          <a:graphicData uri="http://schemas.openxmlformats.org/drawingml/2006/table">
            <a:tbl>
              <a:tblPr firstRow="1" bandRow="1">
                <a:tableStyleId>{1E171933-4619-4E11-9A3F-F7608DF75F80}</a:tableStyleId>
              </a:tblPr>
              <a:tblGrid>
                <a:gridCol w="1155757">
                  <a:extLst>
                    <a:ext uri="{9D8B030D-6E8A-4147-A177-3AD203B41FA5}">
                      <a16:colId xmlns:a16="http://schemas.microsoft.com/office/drawing/2014/main" val="3104489800"/>
                    </a:ext>
                  </a:extLst>
                </a:gridCol>
                <a:gridCol w="838772">
                  <a:extLst>
                    <a:ext uri="{9D8B030D-6E8A-4147-A177-3AD203B41FA5}">
                      <a16:colId xmlns:a16="http://schemas.microsoft.com/office/drawing/2014/main" val="3686048111"/>
                    </a:ext>
                  </a:extLst>
                </a:gridCol>
                <a:gridCol w="756271">
                  <a:extLst>
                    <a:ext uri="{9D8B030D-6E8A-4147-A177-3AD203B41FA5}">
                      <a16:colId xmlns:a16="http://schemas.microsoft.com/office/drawing/2014/main" val="1287542541"/>
                    </a:ext>
                  </a:extLst>
                </a:gridCol>
                <a:gridCol w="770021">
                  <a:extLst>
                    <a:ext uri="{9D8B030D-6E8A-4147-A177-3AD203B41FA5}">
                      <a16:colId xmlns:a16="http://schemas.microsoft.com/office/drawing/2014/main" val="3182318163"/>
                    </a:ext>
                  </a:extLst>
                </a:gridCol>
                <a:gridCol w="759179">
                  <a:extLst>
                    <a:ext uri="{9D8B030D-6E8A-4147-A177-3AD203B41FA5}">
                      <a16:colId xmlns:a16="http://schemas.microsoft.com/office/drawing/2014/main" val="2850477398"/>
                    </a:ext>
                  </a:extLst>
                </a:gridCol>
                <a:gridCol w="856000">
                  <a:extLst>
                    <a:ext uri="{9D8B030D-6E8A-4147-A177-3AD203B41FA5}">
                      <a16:colId xmlns:a16="http://schemas.microsoft.com/office/drawing/2014/main" val="2142316167"/>
                    </a:ext>
                  </a:extLst>
                </a:gridCol>
                <a:gridCol w="856000">
                  <a:extLst>
                    <a:ext uri="{9D8B030D-6E8A-4147-A177-3AD203B41FA5}">
                      <a16:colId xmlns:a16="http://schemas.microsoft.com/office/drawing/2014/main" val="1149387722"/>
                    </a:ext>
                  </a:extLst>
                </a:gridCol>
                <a:gridCol w="856000">
                  <a:extLst>
                    <a:ext uri="{9D8B030D-6E8A-4147-A177-3AD203B41FA5}">
                      <a16:colId xmlns:a16="http://schemas.microsoft.com/office/drawing/2014/main" val="1220712180"/>
                    </a:ext>
                  </a:extLst>
                </a:gridCol>
                <a:gridCol w="856000">
                  <a:extLst>
                    <a:ext uri="{9D8B030D-6E8A-4147-A177-3AD203B41FA5}">
                      <a16:colId xmlns:a16="http://schemas.microsoft.com/office/drawing/2014/main" val="2392227815"/>
                    </a:ext>
                  </a:extLst>
                </a:gridCol>
              </a:tblGrid>
              <a:tr h="370840">
                <a:tc>
                  <a:txBody>
                    <a:bodyPr/>
                    <a:lstStyle/>
                    <a:p>
                      <a:pPr algn="ctr"/>
                      <a:r>
                        <a:rPr lang="en-US" dirty="0">
                          <a:latin typeface="Poppins" panose="00000500000000000000" pitchFamily="2" charset="0"/>
                          <a:cs typeface="Poppins" panose="00000500000000000000" pitchFamily="2" charset="0"/>
                        </a:rPr>
                        <a:t>Prize($)</a:t>
                      </a:r>
                      <a:endParaRPr lang="en-CA" dirty="0">
                        <a:latin typeface="Poppins" panose="00000500000000000000" pitchFamily="2" charset="0"/>
                        <a:cs typeface="Poppins" panose="00000500000000000000" pitchFamily="2"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35,000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8</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4</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extLst>
                  <a:ext uri="{0D108BD9-81ED-4DB2-BD59-A6C34878D82A}">
                    <a16:rowId xmlns:a16="http://schemas.microsoft.com/office/drawing/2014/main" val="2479493772"/>
                  </a:ext>
                </a:extLst>
              </a:tr>
              <a:tr h="370840">
                <a:tc>
                  <a:txBody>
                    <a:bodyPr/>
                    <a:lstStyle/>
                    <a:p>
                      <a:pPr algn="ctr"/>
                      <a:r>
                        <a:rPr lang="en-US" sz="1400" b="1" dirty="0">
                          <a:solidFill>
                            <a:schemeClr val="bg1"/>
                          </a:solidFill>
                          <a:latin typeface="Poppins" panose="00000500000000000000" pitchFamily="2" charset="0"/>
                          <a:cs typeface="Poppins" panose="00000500000000000000" pitchFamily="2" charset="0"/>
                        </a:rPr>
                        <a:t>Frequency</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dirty="0">
                          <a:solidFill>
                            <a:schemeClr val="tx2"/>
                          </a:solidFill>
                          <a:latin typeface="Poppins" panose="00000500000000000000" pitchFamily="2" charset="0"/>
                          <a:cs typeface="Poppins" panose="00000500000000000000" pitchFamily="2" charset="0"/>
                        </a:rPr>
                        <a:t>4</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6</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150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22,000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16,000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80,000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a:solidFill>
                            <a:schemeClr val="tx2"/>
                          </a:solidFill>
                          <a:latin typeface="Poppins" panose="00000500000000000000" pitchFamily="2" charset="0"/>
                          <a:cs typeface="Poppins" panose="00000500000000000000" pitchFamily="2" charset="0"/>
                        </a:rPr>
                        <a:t>160,000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300,000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p:sp>
        <p:nvSpPr>
          <p:cNvPr id="3" name="Rectangle: Rounded Corners 2">
            <a:extLst>
              <a:ext uri="{FF2B5EF4-FFF2-40B4-BE49-F238E27FC236}">
                <a16:creationId xmlns:a16="http://schemas.microsoft.com/office/drawing/2014/main" id="{B9754F7C-2B99-1E44-9AE8-28DAD0B3192C}"/>
              </a:ext>
            </a:extLst>
          </p:cNvPr>
          <p:cNvSpPr/>
          <p:nvPr/>
        </p:nvSpPr>
        <p:spPr>
          <a:xfrm>
            <a:off x="1182532" y="2490394"/>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Determine the expected value of the winnings for a lottery ticket</a:t>
            </a:r>
          </a:p>
        </p:txBody>
      </p:sp>
      <p:sp>
        <p:nvSpPr>
          <p:cNvPr id="62" name="Rectangle: Rounded Corners 61">
            <a:extLst>
              <a:ext uri="{FF2B5EF4-FFF2-40B4-BE49-F238E27FC236}">
                <a16:creationId xmlns:a16="http://schemas.microsoft.com/office/drawing/2014/main" id="{59CE311E-5BC8-8461-9042-41D2AEFBEF9D}"/>
              </a:ext>
            </a:extLst>
          </p:cNvPr>
          <p:cNvSpPr/>
          <p:nvPr/>
        </p:nvSpPr>
        <p:spPr>
          <a:xfrm>
            <a:off x="1182532" y="3199684"/>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Divide the expected value by the number of tickets</a:t>
            </a:r>
          </a:p>
        </p:txBody>
      </p:sp>
      <p:sp>
        <p:nvSpPr>
          <p:cNvPr id="65" name="Rectangle: Rounded Corners 64">
            <a:extLst>
              <a:ext uri="{FF2B5EF4-FFF2-40B4-BE49-F238E27FC236}">
                <a16:creationId xmlns:a16="http://schemas.microsoft.com/office/drawing/2014/main" id="{46BE4634-2CA6-E4C1-5FF9-F881AD407FA1}"/>
              </a:ext>
            </a:extLst>
          </p:cNvPr>
          <p:cNvSpPr/>
          <p:nvPr/>
        </p:nvSpPr>
        <p:spPr>
          <a:xfrm>
            <a:off x="1182532" y="3933467"/>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Subtract the cost of the ticket</a:t>
            </a:r>
          </a:p>
        </p:txBody>
      </p:sp>
      <p:sp>
        <p:nvSpPr>
          <p:cNvPr id="66" name="Flowchart: Connector 65">
            <a:extLst>
              <a:ext uri="{FF2B5EF4-FFF2-40B4-BE49-F238E27FC236}">
                <a16:creationId xmlns:a16="http://schemas.microsoft.com/office/drawing/2014/main" id="{9E51B1F4-EDAD-1166-1105-9F0340F311CC}"/>
              </a:ext>
            </a:extLst>
          </p:cNvPr>
          <p:cNvSpPr/>
          <p:nvPr/>
        </p:nvSpPr>
        <p:spPr>
          <a:xfrm>
            <a:off x="945307" y="2490394"/>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1</a:t>
            </a:r>
          </a:p>
        </p:txBody>
      </p:sp>
      <p:sp>
        <p:nvSpPr>
          <p:cNvPr id="67" name="Flowchart: Connector 66">
            <a:extLst>
              <a:ext uri="{FF2B5EF4-FFF2-40B4-BE49-F238E27FC236}">
                <a16:creationId xmlns:a16="http://schemas.microsoft.com/office/drawing/2014/main" id="{C25B580B-7506-6418-86D0-8FD8FB868178}"/>
              </a:ext>
            </a:extLst>
          </p:cNvPr>
          <p:cNvSpPr/>
          <p:nvPr/>
        </p:nvSpPr>
        <p:spPr>
          <a:xfrm>
            <a:off x="945307" y="3199685"/>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2</a:t>
            </a:r>
          </a:p>
        </p:txBody>
      </p:sp>
      <p:sp>
        <p:nvSpPr>
          <p:cNvPr id="68" name="Flowchart: Connector 67">
            <a:extLst>
              <a:ext uri="{FF2B5EF4-FFF2-40B4-BE49-F238E27FC236}">
                <a16:creationId xmlns:a16="http://schemas.microsoft.com/office/drawing/2014/main" id="{B319A622-796C-3995-AF35-E4EC234A2E34}"/>
              </a:ext>
            </a:extLst>
          </p:cNvPr>
          <p:cNvSpPr/>
          <p:nvPr/>
        </p:nvSpPr>
        <p:spPr>
          <a:xfrm>
            <a:off x="945307" y="3933467"/>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3</a:t>
            </a:r>
          </a:p>
        </p:txBody>
      </p:sp>
    </p:spTree>
    <p:extLst>
      <p:ext uri="{BB962C8B-B14F-4D97-AF65-F5344CB8AC3E}">
        <p14:creationId xmlns:p14="http://schemas.microsoft.com/office/powerpoint/2010/main" val="4554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D1E6CEB-63A7-7F55-95FD-EB1E73DEC0E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AA06E13C-88F6-6661-FD09-D58F2E96581E}"/>
                  </a:ext>
                </a:extLst>
              </p:cNvPr>
              <p:cNvSpPr txBox="1"/>
              <p:nvPr/>
            </p:nvSpPr>
            <p:spPr>
              <a:xfrm>
                <a:off x="3373561" y="4253831"/>
                <a:ext cx="23964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0.83166666</m:t>
                      </m:r>
                      <m:r>
                        <a:rPr lang="en-US" b="0" i="1" smtClean="0">
                          <a:latin typeface="Cambria Math" panose="02040503050406030204" pitchFamily="18" charset="0"/>
                        </a:rPr>
                        <m:t>−4=−</m:t>
                      </m:r>
                      <m:r>
                        <a:rPr lang="en-US" b="0" i="1" smtClean="0">
                          <a:latin typeface="Cambria Math" panose="02040503050406030204" pitchFamily="18" charset="0"/>
                        </a:rPr>
                        <m:t>3.168333</m:t>
                      </m:r>
                    </m:oMath>
                  </m:oMathPara>
                </a14:m>
                <a:endParaRPr lang="en-CA" dirty="0"/>
              </a:p>
            </p:txBody>
          </p:sp>
        </mc:Choice>
        <mc:Fallback>
          <p:sp>
            <p:nvSpPr>
              <p:cNvPr id="71" name="TextBox 70">
                <a:extLst>
                  <a:ext uri="{FF2B5EF4-FFF2-40B4-BE49-F238E27FC236}">
                    <a16:creationId xmlns:a16="http://schemas.microsoft.com/office/drawing/2014/main" id="{AA06E13C-88F6-6661-FD09-D58F2E96581E}"/>
                  </a:ext>
                </a:extLst>
              </p:cNvPr>
              <p:cNvSpPr txBox="1">
                <a:spLocks noRot="1" noChangeAspect="1" noMove="1" noResize="1" noEditPoints="1" noAdjustHandles="1" noChangeArrowheads="1" noChangeShapeType="1" noTextEdit="1"/>
              </p:cNvSpPr>
              <p:nvPr/>
            </p:nvSpPr>
            <p:spPr>
              <a:xfrm>
                <a:off x="3373561" y="4253831"/>
                <a:ext cx="2396490" cy="215444"/>
              </a:xfrm>
              <a:prstGeom prst="rect">
                <a:avLst/>
              </a:prstGeom>
              <a:blipFill>
                <a:blip r:embed="rId2"/>
                <a:stretch>
                  <a:fillRect l="-1015" r="-508" b="-857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7724501F-420E-0D96-6EEB-06CC25AFD891}"/>
                  </a:ext>
                </a:extLst>
              </p:cNvPr>
              <p:cNvSpPr txBox="1"/>
              <p:nvPr/>
            </p:nvSpPr>
            <p:spPr>
              <a:xfrm>
                <a:off x="3616224" y="3514441"/>
                <a:ext cx="1911164" cy="409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24950000</m:t>
                          </m:r>
                        </m:num>
                        <m:den>
                          <m:r>
                            <a:rPr lang="en-US" b="0" i="1" smtClean="0">
                              <a:latin typeface="Cambria Math" panose="02040503050406030204" pitchFamily="18" charset="0"/>
                            </a:rPr>
                            <m:t>3000000</m:t>
                          </m:r>
                        </m:den>
                      </m:f>
                      <m:r>
                        <a:rPr lang="en-US" b="0" i="1" smtClean="0">
                          <a:latin typeface="Cambria Math" panose="02040503050406030204" pitchFamily="18" charset="0"/>
                        </a:rPr>
                        <m:t>=</m:t>
                      </m:r>
                      <m:r>
                        <a:rPr lang="en-US" b="0" i="1" smtClean="0">
                          <a:latin typeface="Cambria Math" panose="02040503050406030204" pitchFamily="18" charset="0"/>
                        </a:rPr>
                        <m:t>0.8316666</m:t>
                      </m:r>
                    </m:oMath>
                  </m:oMathPara>
                </a14:m>
                <a:endParaRPr lang="en-CA" dirty="0"/>
              </a:p>
            </p:txBody>
          </p:sp>
        </mc:Choice>
        <mc:Fallback>
          <p:sp>
            <p:nvSpPr>
              <p:cNvPr id="70" name="TextBox 69">
                <a:extLst>
                  <a:ext uri="{FF2B5EF4-FFF2-40B4-BE49-F238E27FC236}">
                    <a16:creationId xmlns:a16="http://schemas.microsoft.com/office/drawing/2014/main" id="{7724501F-420E-0D96-6EEB-06CC25AFD891}"/>
                  </a:ext>
                </a:extLst>
              </p:cNvPr>
              <p:cNvSpPr txBox="1">
                <a:spLocks noRot="1" noChangeAspect="1" noMove="1" noResize="1" noEditPoints="1" noAdjustHandles="1" noChangeArrowheads="1" noChangeShapeType="1" noTextEdit="1"/>
              </p:cNvSpPr>
              <p:nvPr/>
            </p:nvSpPr>
            <p:spPr>
              <a:xfrm>
                <a:off x="3616224" y="3514441"/>
                <a:ext cx="1911164" cy="409086"/>
              </a:xfrm>
              <a:prstGeom prst="rect">
                <a:avLst/>
              </a:prstGeom>
              <a:blipFill>
                <a:blip r:embed="rId3"/>
                <a:stretch>
                  <a:fillRect l="-1592" t="-1493" r="-955" b="-1343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D1231C47-220E-2CB2-67B5-86931C6A34EC}"/>
                  </a:ext>
                </a:extLst>
              </p:cNvPr>
              <p:cNvSpPr txBox="1"/>
              <p:nvPr/>
            </p:nvSpPr>
            <p:spPr>
              <a:xfrm>
                <a:off x="2182915" y="2797477"/>
                <a:ext cx="533921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=15000+440000+160000+640000+640000+600000</m:t>
                      </m:r>
                    </m:oMath>
                  </m:oMathPara>
                </a14:m>
                <a:endParaRPr lang="en-CA" dirty="0"/>
              </a:p>
            </p:txBody>
          </p:sp>
        </mc:Choice>
        <mc:Fallback>
          <p:sp>
            <p:nvSpPr>
              <p:cNvPr id="69" name="TextBox 68">
                <a:extLst>
                  <a:ext uri="{FF2B5EF4-FFF2-40B4-BE49-F238E27FC236}">
                    <a16:creationId xmlns:a16="http://schemas.microsoft.com/office/drawing/2014/main" id="{D1231C47-220E-2CB2-67B5-86931C6A34EC}"/>
                  </a:ext>
                </a:extLst>
              </p:cNvPr>
              <p:cNvSpPr txBox="1">
                <a:spLocks noRot="1" noChangeAspect="1" noMove="1" noResize="1" noEditPoints="1" noAdjustHandles="1" noChangeArrowheads="1" noChangeShapeType="1" noTextEdit="1"/>
              </p:cNvSpPr>
              <p:nvPr/>
            </p:nvSpPr>
            <p:spPr>
              <a:xfrm>
                <a:off x="2182915" y="2797477"/>
                <a:ext cx="5339219" cy="215444"/>
              </a:xfrm>
              <a:prstGeom prst="rect">
                <a:avLst/>
              </a:prstGeom>
              <a:blipFill>
                <a:blip r:embed="rId4"/>
                <a:stretch>
                  <a:fillRect b="-8571"/>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EE047C89-32C7-5545-18FE-8E1E39A74ABB}"/>
              </a:ext>
            </a:extLst>
          </p:cNvPr>
          <p:cNvSpPr>
            <a:spLocks noGrp="1"/>
          </p:cNvSpPr>
          <p:nvPr>
            <p:ph type="title"/>
          </p:nvPr>
        </p:nvSpPr>
        <p:spPr/>
        <p:txBody>
          <a:bodyPr/>
          <a:lstStyle/>
          <a:p>
            <a:r>
              <a:rPr lang="en-CA" dirty="0"/>
              <a:t>Expected Value Function - Example</a:t>
            </a:r>
          </a:p>
        </p:txBody>
      </p:sp>
      <p:sp>
        <p:nvSpPr>
          <p:cNvPr id="63" name="Text Placeholder 62">
            <a:extLst>
              <a:ext uri="{FF2B5EF4-FFF2-40B4-BE49-F238E27FC236}">
                <a16:creationId xmlns:a16="http://schemas.microsoft.com/office/drawing/2014/main" id="{57D826BB-2599-59D1-793F-5464B522BD9F}"/>
              </a:ext>
            </a:extLst>
          </p:cNvPr>
          <p:cNvSpPr>
            <a:spLocks noGrp="1"/>
          </p:cNvSpPr>
          <p:nvPr>
            <p:ph type="body" idx="1"/>
          </p:nvPr>
        </p:nvSpPr>
        <p:spPr>
          <a:xfrm>
            <a:off x="720000" y="1071267"/>
            <a:ext cx="7704000" cy="1362550"/>
          </a:xfrm>
        </p:spPr>
        <p:txBody>
          <a:bodyPr/>
          <a:lstStyle/>
          <a:p>
            <a:pPr marL="152400" indent="0">
              <a:buNone/>
            </a:pPr>
            <a:endParaRPr lang="en-US" sz="1600" dirty="0"/>
          </a:p>
          <a:p>
            <a:pPr marL="152400" indent="0">
              <a:buNone/>
            </a:pPr>
            <a:endParaRPr lang="en-US" sz="1600" dirty="0"/>
          </a:p>
          <a:p>
            <a:pPr marL="152400" indent="0">
              <a:buNone/>
            </a:pPr>
            <a:endParaRPr lang="en-US" sz="1600" dirty="0"/>
          </a:p>
          <a:p>
            <a:pPr marL="0" indent="0">
              <a:buNone/>
            </a:pPr>
            <a:r>
              <a:rPr lang="en-US" sz="1600" dirty="0"/>
              <a:t>B. Find the net winnings of the lottery that is not a part of the largest 10 prize winners</a:t>
            </a:r>
          </a:p>
        </p:txBody>
      </p:sp>
      <p:sp>
        <p:nvSpPr>
          <p:cNvPr id="4" name="Slide Number Placeholder 3">
            <a:extLst>
              <a:ext uri="{FF2B5EF4-FFF2-40B4-BE49-F238E27FC236}">
                <a16:creationId xmlns:a16="http://schemas.microsoft.com/office/drawing/2014/main" id="{94525B9F-7ADF-EF3E-DC12-144E6188BE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5" name="Google Shape;2125;p39">
            <a:extLst>
              <a:ext uri="{FF2B5EF4-FFF2-40B4-BE49-F238E27FC236}">
                <a16:creationId xmlns:a16="http://schemas.microsoft.com/office/drawing/2014/main" id="{600F23F2-1490-274A-C5CD-BC5BD6DEA0BD}"/>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33383A2E-9B5D-E24F-8811-65C6519B0814}"/>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AE60AACE-4078-88A3-98D3-8C49F58FBA10}"/>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BC96328D-CA53-C5F9-8BA4-579424B2D841}"/>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62D051E4-8B93-4E7A-575A-D7B52D894FD6}"/>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2FD50FF6-EB55-57DE-B655-093F182F60B8}"/>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EC910A31-1A27-1272-4422-1C5920EC1B0B}"/>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C0FD3D71-3C43-8E12-AFDD-357B3C3654C0}"/>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8E483439-63AB-D9FC-AB7B-31B8B6698C4F}"/>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C452BAAA-6204-2DA4-D3AA-7153BF5CAAC6}"/>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FD2A2790-BCA9-D9FD-D1BF-2DAA87F30956}"/>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2F92F466-8B7B-FA23-9276-119E8364ACFE}"/>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331D5EFC-58AD-F11F-2A6F-3A95CD96C4B3}"/>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5F3131DE-4313-FBC3-C0C8-D302758DD47E}"/>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E48468E3-EC35-B43D-8F6B-959C768F7FE1}"/>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1D88BFA6-7CDD-0DE8-82C9-D0E12F85A0D2}"/>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90E1589A-344E-5C80-C403-6E46E258F969}"/>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344B73B3-F958-B039-CAEF-9007B230A9D3}"/>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C948069C-01EE-7C5B-5F2C-7FAD10832253}"/>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434A829B-286C-A09F-D2B0-E071C5975797}"/>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26CB263B-1C15-180F-977C-BCED8969042F}"/>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37A7F0AB-8164-76EA-997A-0EF131560AF6}"/>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192793DB-7025-E667-AC0F-1C3344A5B077}"/>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BD80FF88-600E-F1A9-1CD8-BD52EDACC096}"/>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74BD8B82-9790-78C2-3645-58238A50EFB9}"/>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D39965AE-E9A8-F808-7D4B-56A5A2903788}"/>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2BFC7DD9-7333-351A-9BD0-B0088C3FCC69}"/>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934FD848-2298-8D26-C0FF-EEC6280B7428}"/>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954B8A18-C40C-645C-92C3-3F9255AB9DDF}"/>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B7576CDB-6FEB-F0CB-C0D0-FDCD3A5A033E}"/>
              </a:ext>
            </a:extLst>
          </p:cNvPr>
          <p:cNvGrpSpPr/>
          <p:nvPr/>
        </p:nvGrpSpPr>
        <p:grpSpPr>
          <a:xfrm rot="18636715">
            <a:off x="7998779" y="238263"/>
            <a:ext cx="1037880" cy="1328865"/>
            <a:chOff x="7490016" y="535005"/>
            <a:chExt cx="1037880" cy="1328865"/>
          </a:xfrm>
          <a:noFill/>
        </p:grpSpPr>
        <p:sp>
          <p:nvSpPr>
            <p:cNvPr id="35" name="Google Shape;2155;p39">
              <a:extLst>
                <a:ext uri="{FF2B5EF4-FFF2-40B4-BE49-F238E27FC236}">
                  <a16:creationId xmlns:a16="http://schemas.microsoft.com/office/drawing/2014/main" id="{B44449F8-33CC-30B5-D823-78DC769F786E}"/>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32A00AF8-DA12-5E93-D4A3-CAF89A6BE7CE}"/>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8FA1229C-07CB-9982-B217-C9D17461653E}"/>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8405C3D7-6F47-7A87-6F20-7A3D274454D0}"/>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504DAFD5-F380-A82D-4EA4-ADF42F94B1C6}"/>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432138FF-24AB-751E-B13E-FBF6217878EE}"/>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41EF66EC-77D7-60D9-A411-45B188BEB06B}"/>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6D30553B-4DDC-6A72-F928-4FF1F3DBE5F5}"/>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49ADBAC6-4A36-D0E9-A72E-19664D467C14}"/>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8D62F2CE-2412-6E76-AC1A-71EEEC420300}"/>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7E6CF1E3-DA4C-2555-B710-173E358C8D83}"/>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DA755F9E-FD53-C5FA-B489-675D951137ED}"/>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32649DEF-45DA-0529-1922-E5AF09DF6715}"/>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237763C0-BF0C-76B5-E9AB-01526BD21919}"/>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0637462A-2174-9A03-0AD7-2E8CE292597F}"/>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D776528C-38CD-926D-A24E-B380299D651C}"/>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F171A137-DA99-E170-8989-A42CF69D69F2}"/>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05B1F19C-BE8A-9715-5AD0-3CB18625EABB}"/>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EEDE3211-CAC4-378B-824E-DB49F9F331E3}"/>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CDB66C54-ABB7-9069-949C-720DA75DFBB0}"/>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200B2DF6-AC28-0774-7527-8F3CF344BDA1}"/>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D12ACDDA-CB41-730C-CB51-AF0CEA115C0A}"/>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8EEEDD34-F305-7877-42B5-D102C6F072CE}"/>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646FFF97-F2A5-9879-30E6-520DE78D877C}"/>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FCF10760-D840-9944-545F-C916B9CA52FB}"/>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48B3531A-734B-7726-C30F-E800E02D0020}"/>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9BD2A3F9-236E-21A9-FC46-B02A57E7CBCA}"/>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4" name="Table 63">
            <a:extLst>
              <a:ext uri="{FF2B5EF4-FFF2-40B4-BE49-F238E27FC236}">
                <a16:creationId xmlns:a16="http://schemas.microsoft.com/office/drawing/2014/main" id="{1824BC69-A959-C184-A378-A232893DA21F}"/>
              </a:ext>
            </a:extLst>
          </p:cNvPr>
          <p:cNvGraphicFramePr>
            <a:graphicFrameLocks noGrp="1"/>
          </p:cNvGraphicFramePr>
          <p:nvPr/>
        </p:nvGraphicFramePr>
        <p:xfrm>
          <a:off x="719806" y="1078584"/>
          <a:ext cx="7704000" cy="741680"/>
        </p:xfrm>
        <a:graphic>
          <a:graphicData uri="http://schemas.openxmlformats.org/drawingml/2006/table">
            <a:tbl>
              <a:tblPr firstRow="1" bandRow="1">
                <a:tableStyleId>{1E171933-4619-4E11-9A3F-F7608DF75F80}</a:tableStyleId>
              </a:tblPr>
              <a:tblGrid>
                <a:gridCol w="1155757">
                  <a:extLst>
                    <a:ext uri="{9D8B030D-6E8A-4147-A177-3AD203B41FA5}">
                      <a16:colId xmlns:a16="http://schemas.microsoft.com/office/drawing/2014/main" val="3104489800"/>
                    </a:ext>
                  </a:extLst>
                </a:gridCol>
                <a:gridCol w="838772">
                  <a:extLst>
                    <a:ext uri="{9D8B030D-6E8A-4147-A177-3AD203B41FA5}">
                      <a16:colId xmlns:a16="http://schemas.microsoft.com/office/drawing/2014/main" val="3686048111"/>
                    </a:ext>
                  </a:extLst>
                </a:gridCol>
                <a:gridCol w="756271">
                  <a:extLst>
                    <a:ext uri="{9D8B030D-6E8A-4147-A177-3AD203B41FA5}">
                      <a16:colId xmlns:a16="http://schemas.microsoft.com/office/drawing/2014/main" val="1287542541"/>
                    </a:ext>
                  </a:extLst>
                </a:gridCol>
                <a:gridCol w="770021">
                  <a:extLst>
                    <a:ext uri="{9D8B030D-6E8A-4147-A177-3AD203B41FA5}">
                      <a16:colId xmlns:a16="http://schemas.microsoft.com/office/drawing/2014/main" val="3182318163"/>
                    </a:ext>
                  </a:extLst>
                </a:gridCol>
                <a:gridCol w="759179">
                  <a:extLst>
                    <a:ext uri="{9D8B030D-6E8A-4147-A177-3AD203B41FA5}">
                      <a16:colId xmlns:a16="http://schemas.microsoft.com/office/drawing/2014/main" val="2850477398"/>
                    </a:ext>
                  </a:extLst>
                </a:gridCol>
                <a:gridCol w="856000">
                  <a:extLst>
                    <a:ext uri="{9D8B030D-6E8A-4147-A177-3AD203B41FA5}">
                      <a16:colId xmlns:a16="http://schemas.microsoft.com/office/drawing/2014/main" val="2142316167"/>
                    </a:ext>
                  </a:extLst>
                </a:gridCol>
                <a:gridCol w="856000">
                  <a:extLst>
                    <a:ext uri="{9D8B030D-6E8A-4147-A177-3AD203B41FA5}">
                      <a16:colId xmlns:a16="http://schemas.microsoft.com/office/drawing/2014/main" val="1149387722"/>
                    </a:ext>
                  </a:extLst>
                </a:gridCol>
                <a:gridCol w="856000">
                  <a:extLst>
                    <a:ext uri="{9D8B030D-6E8A-4147-A177-3AD203B41FA5}">
                      <a16:colId xmlns:a16="http://schemas.microsoft.com/office/drawing/2014/main" val="1220712180"/>
                    </a:ext>
                  </a:extLst>
                </a:gridCol>
                <a:gridCol w="856000">
                  <a:extLst>
                    <a:ext uri="{9D8B030D-6E8A-4147-A177-3AD203B41FA5}">
                      <a16:colId xmlns:a16="http://schemas.microsoft.com/office/drawing/2014/main" val="2392227815"/>
                    </a:ext>
                  </a:extLst>
                </a:gridCol>
              </a:tblGrid>
              <a:tr h="370840">
                <a:tc>
                  <a:txBody>
                    <a:bodyPr/>
                    <a:lstStyle/>
                    <a:p>
                      <a:pPr algn="ctr"/>
                      <a:r>
                        <a:rPr lang="en-US" dirty="0">
                          <a:latin typeface="Poppins" panose="00000500000000000000" pitchFamily="2" charset="0"/>
                          <a:cs typeface="Poppins" panose="00000500000000000000" pitchFamily="2" charset="0"/>
                        </a:rPr>
                        <a:t>Prize($)</a:t>
                      </a:r>
                      <a:endParaRPr lang="en-CA" dirty="0">
                        <a:latin typeface="Poppins" panose="00000500000000000000" pitchFamily="2" charset="0"/>
                        <a:cs typeface="Poppins" panose="00000500000000000000" pitchFamily="2"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35,000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8</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4</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extLst>
                  <a:ext uri="{0D108BD9-81ED-4DB2-BD59-A6C34878D82A}">
                    <a16:rowId xmlns:a16="http://schemas.microsoft.com/office/drawing/2014/main" val="2479493772"/>
                  </a:ext>
                </a:extLst>
              </a:tr>
              <a:tr h="370840">
                <a:tc>
                  <a:txBody>
                    <a:bodyPr/>
                    <a:lstStyle/>
                    <a:p>
                      <a:pPr algn="ctr"/>
                      <a:r>
                        <a:rPr lang="en-US" sz="1400" b="1" dirty="0">
                          <a:solidFill>
                            <a:schemeClr val="bg1"/>
                          </a:solidFill>
                          <a:latin typeface="Poppins" panose="00000500000000000000" pitchFamily="2" charset="0"/>
                          <a:cs typeface="Poppins" panose="00000500000000000000" pitchFamily="2" charset="0"/>
                        </a:rPr>
                        <a:t>Frequency</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dirty="0">
                          <a:solidFill>
                            <a:schemeClr val="tx2"/>
                          </a:solidFill>
                          <a:latin typeface="Poppins" panose="00000500000000000000" pitchFamily="2" charset="0"/>
                          <a:cs typeface="Poppins" panose="00000500000000000000" pitchFamily="2" charset="0"/>
                        </a:rPr>
                        <a:t>4</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6</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150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22,000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16,000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80,000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a:solidFill>
                            <a:schemeClr val="tx2"/>
                          </a:solidFill>
                          <a:latin typeface="Poppins" panose="00000500000000000000" pitchFamily="2" charset="0"/>
                          <a:cs typeface="Poppins" panose="00000500000000000000" pitchFamily="2" charset="0"/>
                        </a:rPr>
                        <a:t>160,000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300,000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p:sp>
        <p:nvSpPr>
          <p:cNvPr id="3" name="Rectangle: Rounded Corners 2">
            <a:extLst>
              <a:ext uri="{FF2B5EF4-FFF2-40B4-BE49-F238E27FC236}">
                <a16:creationId xmlns:a16="http://schemas.microsoft.com/office/drawing/2014/main" id="{C90161B9-BDEB-3676-6609-8DF1075B3A60}"/>
              </a:ext>
            </a:extLst>
          </p:cNvPr>
          <p:cNvSpPr/>
          <p:nvPr/>
        </p:nvSpPr>
        <p:spPr>
          <a:xfrm>
            <a:off x="1182532" y="2633425"/>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Determine the expected value of the winnings for a lottery ticket</a:t>
            </a:r>
          </a:p>
        </p:txBody>
      </p:sp>
      <p:sp>
        <p:nvSpPr>
          <p:cNvPr id="62" name="Rectangle: Rounded Corners 61">
            <a:extLst>
              <a:ext uri="{FF2B5EF4-FFF2-40B4-BE49-F238E27FC236}">
                <a16:creationId xmlns:a16="http://schemas.microsoft.com/office/drawing/2014/main" id="{8C77A9B9-7DA9-8062-FE18-5E88DC2D5F40}"/>
              </a:ext>
            </a:extLst>
          </p:cNvPr>
          <p:cNvSpPr/>
          <p:nvPr/>
        </p:nvSpPr>
        <p:spPr>
          <a:xfrm>
            <a:off x="1182532" y="3342715"/>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Divide the expected value by the number of tickets</a:t>
            </a:r>
          </a:p>
        </p:txBody>
      </p:sp>
      <p:sp>
        <p:nvSpPr>
          <p:cNvPr id="65" name="Rectangle: Rounded Corners 64">
            <a:extLst>
              <a:ext uri="{FF2B5EF4-FFF2-40B4-BE49-F238E27FC236}">
                <a16:creationId xmlns:a16="http://schemas.microsoft.com/office/drawing/2014/main" id="{C5F7038F-5B9F-10F2-0C64-B516FC26B111}"/>
              </a:ext>
            </a:extLst>
          </p:cNvPr>
          <p:cNvSpPr/>
          <p:nvPr/>
        </p:nvSpPr>
        <p:spPr>
          <a:xfrm>
            <a:off x="1182532" y="4053657"/>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Subtract the cost of the ticket</a:t>
            </a:r>
          </a:p>
        </p:txBody>
      </p:sp>
      <p:sp>
        <p:nvSpPr>
          <p:cNvPr id="66" name="Flowchart: Connector 65">
            <a:extLst>
              <a:ext uri="{FF2B5EF4-FFF2-40B4-BE49-F238E27FC236}">
                <a16:creationId xmlns:a16="http://schemas.microsoft.com/office/drawing/2014/main" id="{70148267-41F2-49F3-E119-94744E24A5FC}"/>
              </a:ext>
            </a:extLst>
          </p:cNvPr>
          <p:cNvSpPr/>
          <p:nvPr/>
        </p:nvSpPr>
        <p:spPr>
          <a:xfrm>
            <a:off x="945307" y="2633425"/>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1</a:t>
            </a:r>
          </a:p>
        </p:txBody>
      </p:sp>
      <p:sp>
        <p:nvSpPr>
          <p:cNvPr id="67" name="Flowchart: Connector 66">
            <a:extLst>
              <a:ext uri="{FF2B5EF4-FFF2-40B4-BE49-F238E27FC236}">
                <a16:creationId xmlns:a16="http://schemas.microsoft.com/office/drawing/2014/main" id="{3B8C6FA0-BFA6-E1C4-109A-58E6C518AF99}"/>
              </a:ext>
            </a:extLst>
          </p:cNvPr>
          <p:cNvSpPr/>
          <p:nvPr/>
        </p:nvSpPr>
        <p:spPr>
          <a:xfrm>
            <a:off x="945307" y="3342716"/>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2</a:t>
            </a:r>
          </a:p>
        </p:txBody>
      </p:sp>
      <p:sp>
        <p:nvSpPr>
          <p:cNvPr id="68" name="Flowchart: Connector 67">
            <a:extLst>
              <a:ext uri="{FF2B5EF4-FFF2-40B4-BE49-F238E27FC236}">
                <a16:creationId xmlns:a16="http://schemas.microsoft.com/office/drawing/2014/main" id="{505989FF-20CD-736D-FE10-B0667B67D832}"/>
              </a:ext>
            </a:extLst>
          </p:cNvPr>
          <p:cNvSpPr/>
          <p:nvPr/>
        </p:nvSpPr>
        <p:spPr>
          <a:xfrm>
            <a:off x="945307" y="4053657"/>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3</a:t>
            </a:r>
          </a:p>
        </p:txBody>
      </p:sp>
    </p:spTree>
    <p:extLst>
      <p:ext uri="{BB962C8B-B14F-4D97-AF65-F5344CB8AC3E}">
        <p14:creationId xmlns:p14="http://schemas.microsoft.com/office/powerpoint/2010/main" val="7257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44202CD-83ED-9FBB-0D7B-F036F33DADAD}"/>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952D813D-1FB1-9F87-EC34-EFD3C8026ECC}"/>
                  </a:ext>
                </a:extLst>
              </p:cNvPr>
              <p:cNvSpPr txBox="1"/>
              <p:nvPr/>
            </p:nvSpPr>
            <p:spPr>
              <a:xfrm>
                <a:off x="3856590" y="4090373"/>
                <a:ext cx="16655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4.5679</m:t>
                      </m:r>
                      <m:r>
                        <a:rPr lang="en-US" b="0" i="1" smtClean="0">
                          <a:latin typeface="Cambria Math" panose="02040503050406030204" pitchFamily="18" charset="0"/>
                        </a:rPr>
                        <m:t>−4=</m:t>
                      </m:r>
                      <m:r>
                        <a:rPr lang="en-US" b="0" i="1" smtClean="0">
                          <a:latin typeface="Cambria Math" panose="02040503050406030204" pitchFamily="18" charset="0"/>
                        </a:rPr>
                        <m:t>0.5679</m:t>
                      </m:r>
                    </m:oMath>
                  </m:oMathPara>
                </a14:m>
                <a:endParaRPr lang="en-CA" dirty="0"/>
              </a:p>
            </p:txBody>
          </p:sp>
        </mc:Choice>
        <mc:Fallback>
          <p:sp>
            <p:nvSpPr>
              <p:cNvPr id="71" name="TextBox 70">
                <a:extLst>
                  <a:ext uri="{FF2B5EF4-FFF2-40B4-BE49-F238E27FC236}">
                    <a16:creationId xmlns:a16="http://schemas.microsoft.com/office/drawing/2014/main" id="{952D813D-1FB1-9F87-EC34-EFD3C8026ECC}"/>
                  </a:ext>
                </a:extLst>
              </p:cNvPr>
              <p:cNvSpPr txBox="1">
                <a:spLocks noRot="1" noChangeAspect="1" noMove="1" noResize="1" noEditPoints="1" noAdjustHandles="1" noChangeArrowheads="1" noChangeShapeType="1" noTextEdit="1"/>
              </p:cNvSpPr>
              <p:nvPr/>
            </p:nvSpPr>
            <p:spPr>
              <a:xfrm>
                <a:off x="3856590" y="4090373"/>
                <a:ext cx="1665521" cy="215444"/>
              </a:xfrm>
              <a:prstGeom prst="rect">
                <a:avLst/>
              </a:prstGeom>
              <a:blipFill>
                <a:blip r:embed="rId2"/>
                <a:stretch>
                  <a:fillRect l="-1832" r="-1465" b="-8571"/>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4F78C648-9A93-E405-5844-09C69B26E9D6}"/>
                  </a:ext>
                </a:extLst>
              </p:cNvPr>
              <p:cNvSpPr txBox="1"/>
              <p:nvPr/>
            </p:nvSpPr>
            <p:spPr>
              <a:xfrm>
                <a:off x="3864689" y="3255597"/>
                <a:ext cx="1414233" cy="41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578160</m:t>
                          </m:r>
                        </m:den>
                      </m:f>
                      <m:r>
                        <a:rPr lang="en-US" b="0" i="1" smtClean="0">
                          <a:latin typeface="Cambria Math" panose="02040503050406030204" pitchFamily="18" charset="0"/>
                        </a:rPr>
                        <m:t>=</m:t>
                      </m:r>
                      <m:r>
                        <a:rPr lang="en-US" b="0" i="1" smtClean="0">
                          <a:latin typeface="Cambria Math" panose="02040503050406030204" pitchFamily="18" charset="0"/>
                        </a:rPr>
                        <m:t>4.5679</m:t>
                      </m:r>
                    </m:oMath>
                  </m:oMathPara>
                </a14:m>
                <a:endParaRPr lang="en-CA" dirty="0"/>
              </a:p>
            </p:txBody>
          </p:sp>
        </mc:Choice>
        <mc:Fallback>
          <p:sp>
            <p:nvSpPr>
              <p:cNvPr id="70" name="TextBox 69">
                <a:extLst>
                  <a:ext uri="{FF2B5EF4-FFF2-40B4-BE49-F238E27FC236}">
                    <a16:creationId xmlns:a16="http://schemas.microsoft.com/office/drawing/2014/main" id="{4F78C648-9A93-E405-5844-09C69B26E9D6}"/>
                  </a:ext>
                </a:extLst>
              </p:cNvPr>
              <p:cNvSpPr txBox="1">
                <a:spLocks noRot="1" noChangeAspect="1" noMove="1" noResize="1" noEditPoints="1" noAdjustHandles="1" noChangeArrowheads="1" noChangeShapeType="1" noTextEdit="1"/>
              </p:cNvSpPr>
              <p:nvPr/>
            </p:nvSpPr>
            <p:spPr>
              <a:xfrm>
                <a:off x="3864689" y="3255597"/>
                <a:ext cx="1414233" cy="410369"/>
              </a:xfrm>
              <a:prstGeom prst="rect">
                <a:avLst/>
              </a:prstGeom>
              <a:blipFill>
                <a:blip r:embed="rId3"/>
                <a:stretch>
                  <a:fillRect l="-2586" t="-2985" r="-1724" b="-14925"/>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C92B3F28-1DFB-8584-179F-D301FD61EC4C}"/>
                  </a:ext>
                </a:extLst>
              </p:cNvPr>
              <p:cNvSpPr txBox="1"/>
              <p:nvPr/>
            </p:nvSpPr>
            <p:spPr>
              <a:xfrm>
                <a:off x="1536775" y="2643770"/>
                <a:ext cx="66272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=140000+6000+15000+440000+160000+640000+640000+600000</m:t>
                      </m:r>
                    </m:oMath>
                  </m:oMathPara>
                </a14:m>
                <a:endParaRPr lang="en-CA" dirty="0"/>
              </a:p>
            </p:txBody>
          </p:sp>
        </mc:Choice>
        <mc:Fallback>
          <p:sp>
            <p:nvSpPr>
              <p:cNvPr id="69" name="TextBox 68">
                <a:extLst>
                  <a:ext uri="{FF2B5EF4-FFF2-40B4-BE49-F238E27FC236}">
                    <a16:creationId xmlns:a16="http://schemas.microsoft.com/office/drawing/2014/main" id="{C92B3F28-1DFB-8584-179F-D301FD61EC4C}"/>
                  </a:ext>
                </a:extLst>
              </p:cNvPr>
              <p:cNvSpPr txBox="1">
                <a:spLocks noRot="1" noChangeAspect="1" noMove="1" noResize="1" noEditPoints="1" noAdjustHandles="1" noChangeArrowheads="1" noChangeShapeType="1" noTextEdit="1"/>
              </p:cNvSpPr>
              <p:nvPr/>
            </p:nvSpPr>
            <p:spPr>
              <a:xfrm>
                <a:off x="1536775" y="2643770"/>
                <a:ext cx="6627263" cy="215444"/>
              </a:xfrm>
              <a:prstGeom prst="rect">
                <a:avLst/>
              </a:prstGeom>
              <a:blipFill>
                <a:blip r:embed="rId4"/>
                <a:stretch>
                  <a:fillRect l="-92" b="-8571"/>
                </a:stretch>
              </a:blipFill>
            </p:spPr>
            <p:txBody>
              <a:bodyPr/>
              <a:lstStyle/>
              <a:p>
                <a:r>
                  <a:rPr lang="en-CA">
                    <a:noFill/>
                  </a:rPr>
                  <a:t> </a:t>
                </a:r>
              </a:p>
            </p:txBody>
          </p:sp>
        </mc:Fallback>
      </mc:AlternateContent>
      <p:sp>
        <p:nvSpPr>
          <p:cNvPr id="2" name="Title 1">
            <a:extLst>
              <a:ext uri="{FF2B5EF4-FFF2-40B4-BE49-F238E27FC236}">
                <a16:creationId xmlns:a16="http://schemas.microsoft.com/office/drawing/2014/main" id="{59A6C0E3-E457-D986-6D13-6A76FA1327F1}"/>
              </a:ext>
            </a:extLst>
          </p:cNvPr>
          <p:cNvSpPr>
            <a:spLocks noGrp="1"/>
          </p:cNvSpPr>
          <p:nvPr>
            <p:ph type="title"/>
          </p:nvPr>
        </p:nvSpPr>
        <p:spPr/>
        <p:txBody>
          <a:bodyPr/>
          <a:lstStyle/>
          <a:p>
            <a:r>
              <a:rPr lang="en-CA" dirty="0"/>
              <a:t>Expected Value Function - Example</a:t>
            </a:r>
          </a:p>
        </p:txBody>
      </p:sp>
      <p:sp>
        <p:nvSpPr>
          <p:cNvPr id="63" name="Text Placeholder 62">
            <a:extLst>
              <a:ext uri="{FF2B5EF4-FFF2-40B4-BE49-F238E27FC236}">
                <a16:creationId xmlns:a16="http://schemas.microsoft.com/office/drawing/2014/main" id="{418CAF98-9BB9-29E1-8BF5-0B7E8E46CA27}"/>
              </a:ext>
            </a:extLst>
          </p:cNvPr>
          <p:cNvSpPr>
            <a:spLocks noGrp="1"/>
          </p:cNvSpPr>
          <p:nvPr>
            <p:ph type="body" idx="1"/>
          </p:nvPr>
        </p:nvSpPr>
        <p:spPr>
          <a:xfrm>
            <a:off x="720000" y="1071267"/>
            <a:ext cx="7704000" cy="1362550"/>
          </a:xfrm>
        </p:spPr>
        <p:txBody>
          <a:bodyPr/>
          <a:lstStyle/>
          <a:p>
            <a:pPr marL="152400" indent="0">
              <a:buNone/>
            </a:pPr>
            <a:endParaRPr lang="en-US" sz="1600" dirty="0"/>
          </a:p>
          <a:p>
            <a:pPr marL="152400" indent="0">
              <a:buNone/>
            </a:pPr>
            <a:endParaRPr lang="en-US" sz="1600" dirty="0"/>
          </a:p>
          <a:p>
            <a:pPr marL="152400" indent="0">
              <a:buNone/>
            </a:pPr>
            <a:endParaRPr lang="en-US" sz="1600" dirty="0"/>
          </a:p>
          <a:p>
            <a:pPr marL="0" indent="0">
              <a:buNone/>
            </a:pPr>
            <a:r>
              <a:rPr lang="en-US" sz="1600" dirty="0"/>
              <a:t>C. Find the net winnings of the lottery of a winning ticket</a:t>
            </a:r>
          </a:p>
        </p:txBody>
      </p:sp>
      <p:sp>
        <p:nvSpPr>
          <p:cNvPr id="4" name="Slide Number Placeholder 3">
            <a:extLst>
              <a:ext uri="{FF2B5EF4-FFF2-40B4-BE49-F238E27FC236}">
                <a16:creationId xmlns:a16="http://schemas.microsoft.com/office/drawing/2014/main" id="{FC82C6FB-A377-9A06-40BB-B3525300B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5" name="Google Shape;2125;p39">
            <a:extLst>
              <a:ext uri="{FF2B5EF4-FFF2-40B4-BE49-F238E27FC236}">
                <a16:creationId xmlns:a16="http://schemas.microsoft.com/office/drawing/2014/main" id="{7959F22E-99B5-AC9A-7F33-221F69A14552}"/>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0A64F5E2-ED2A-F434-F73D-23FEFFCA13E1}"/>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3DEDEFA9-A196-D563-2E33-7B2C1A639A3B}"/>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36AF822B-68AF-5EC3-B379-D0960A0B2E1A}"/>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43A57A86-45A4-21A1-B3F9-6DFBA6719FF9}"/>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6DD1211B-78E0-031C-756B-A6D239990150}"/>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3F862109-E015-6D2B-7206-3B203DB8A992}"/>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42503B8F-CD8F-BA37-9E62-8CC2EE810F94}"/>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854AB19D-FADE-7333-B8D3-34151668C5D4}"/>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D3127EBC-20E2-DC02-41B7-6EB28F8FBD98}"/>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D632385A-CF27-5A6D-A5BB-5C4DEA282504}"/>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7F3E45DA-5D1A-FB53-EFA9-C7BF21EF00A4}"/>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AB1F9748-50AF-CF9E-42D3-53F14241B82F}"/>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E594CC8E-FAEA-56F2-6ED3-AE188CDB4AB4}"/>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6DA34F9E-6A4C-A86E-9B17-A80E67A4A7C8}"/>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1910D0AA-13F5-157F-48F2-CED7B80776CE}"/>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494BFFF6-ADE1-83A9-441D-4F5C3DE5ECBC}"/>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6C72DFF3-4387-61AA-DD8E-6FA898019260}"/>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EF8991D2-39DC-1CAD-5B71-393EEC98DC23}"/>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439BBCFC-3EB2-81CD-EBA0-F63B29D47463}"/>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254097EA-6726-1CAB-8883-551B162AFA49}"/>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237C0E33-F1CC-641E-06FB-3917517E2F83}"/>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E5D7E411-2BE0-3293-C902-E1C07FBF9121}"/>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2BACC6D4-854C-E43F-F0C6-248A2F2E37FF}"/>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DF567595-2912-BE04-B96B-FFF7F87CB52E}"/>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3C45ED35-D0F0-B252-C176-0C67AFB99668}"/>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F9570598-9E9A-125F-C0C8-7E686E453A1D}"/>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1DF6D6DD-7ADA-9344-DB61-79BCD17A9A6F}"/>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00AB739E-9690-3566-624C-4AA1BC812A24}"/>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0D5CE14B-1525-FFAF-7574-92E26080E331}"/>
              </a:ext>
            </a:extLst>
          </p:cNvPr>
          <p:cNvGrpSpPr/>
          <p:nvPr/>
        </p:nvGrpSpPr>
        <p:grpSpPr>
          <a:xfrm rot="18636715">
            <a:off x="7998779" y="238263"/>
            <a:ext cx="1037880" cy="1328865"/>
            <a:chOff x="7490016" y="535005"/>
            <a:chExt cx="1037880" cy="1328865"/>
          </a:xfrm>
          <a:noFill/>
        </p:grpSpPr>
        <p:sp>
          <p:nvSpPr>
            <p:cNvPr id="35" name="Google Shape;2155;p39">
              <a:extLst>
                <a:ext uri="{FF2B5EF4-FFF2-40B4-BE49-F238E27FC236}">
                  <a16:creationId xmlns:a16="http://schemas.microsoft.com/office/drawing/2014/main" id="{EB8F5836-41BF-9300-3D57-F57D926873DC}"/>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4EE57DF8-46C7-07CC-D275-3D3E1144E58B}"/>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164A0ACF-CE88-86CE-9DB1-B70FD03E2B24}"/>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10018A28-8D70-0FC5-C3F4-77CC7D3C4E73}"/>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66882F41-7489-48B9-804E-B425FFB2EBDD}"/>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75C0FF08-1F8A-7B34-20A8-79D81A53C6E7}"/>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65B65643-115E-5554-9708-A2BDAC62AFF1}"/>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DDF880A5-4BDB-55BD-77DF-16EE1B527A89}"/>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88617A76-A1B9-01ED-986B-618F55BFF5AE}"/>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0EA4F755-C763-C2AB-383E-FA59EE806243}"/>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6E1D41E2-AB1D-680E-668D-96B8D35F063A}"/>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1B01E15D-8061-6715-D0B2-31F55683DEDA}"/>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5F12608D-6B0F-067F-0F31-75B64971EF87}"/>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4524110D-FCC3-F34B-BED1-1E15120C633F}"/>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D19120E2-274A-4FE7-80F5-4BE4882070B9}"/>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6C002BD9-D5ED-D36F-60AA-6633DF8CB42B}"/>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6F3725B2-D99D-F443-54E5-7EE86A76F748}"/>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80A3AD52-6573-633C-CB0E-96921D4FA684}"/>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219CE128-A699-626A-7ADF-6348BAE294D3}"/>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B65D3D7D-2363-61BF-8BFA-E4E040582C08}"/>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46AA76FE-A669-B062-6298-645866473D4D}"/>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DDA8C0A8-DF22-B74C-759A-CC9E75F79F9C}"/>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6F6394E9-9783-4A26-5F5D-BEA2B6C520F5}"/>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AB0F9760-E9EF-3D70-37BF-1637D41172BE}"/>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4A568798-444E-689E-2DCF-E767FD0F937D}"/>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3C68B4D1-9153-0A90-B317-03E5199BDC3C}"/>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C85A9818-B04A-88DD-2288-57FE1B6A15BD}"/>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64" name="Table 63">
            <a:extLst>
              <a:ext uri="{FF2B5EF4-FFF2-40B4-BE49-F238E27FC236}">
                <a16:creationId xmlns:a16="http://schemas.microsoft.com/office/drawing/2014/main" id="{9CB77C99-3D21-A5B7-0405-46CC8C576E3B}"/>
              </a:ext>
            </a:extLst>
          </p:cNvPr>
          <p:cNvGraphicFramePr>
            <a:graphicFrameLocks noGrp="1"/>
          </p:cNvGraphicFramePr>
          <p:nvPr/>
        </p:nvGraphicFramePr>
        <p:xfrm>
          <a:off x="719806" y="1078584"/>
          <a:ext cx="7704000" cy="741680"/>
        </p:xfrm>
        <a:graphic>
          <a:graphicData uri="http://schemas.openxmlformats.org/drawingml/2006/table">
            <a:tbl>
              <a:tblPr firstRow="1" bandRow="1">
                <a:tableStyleId>{1E171933-4619-4E11-9A3F-F7608DF75F80}</a:tableStyleId>
              </a:tblPr>
              <a:tblGrid>
                <a:gridCol w="1155757">
                  <a:extLst>
                    <a:ext uri="{9D8B030D-6E8A-4147-A177-3AD203B41FA5}">
                      <a16:colId xmlns:a16="http://schemas.microsoft.com/office/drawing/2014/main" val="3104489800"/>
                    </a:ext>
                  </a:extLst>
                </a:gridCol>
                <a:gridCol w="838772">
                  <a:extLst>
                    <a:ext uri="{9D8B030D-6E8A-4147-A177-3AD203B41FA5}">
                      <a16:colId xmlns:a16="http://schemas.microsoft.com/office/drawing/2014/main" val="3686048111"/>
                    </a:ext>
                  </a:extLst>
                </a:gridCol>
                <a:gridCol w="756271">
                  <a:extLst>
                    <a:ext uri="{9D8B030D-6E8A-4147-A177-3AD203B41FA5}">
                      <a16:colId xmlns:a16="http://schemas.microsoft.com/office/drawing/2014/main" val="1287542541"/>
                    </a:ext>
                  </a:extLst>
                </a:gridCol>
                <a:gridCol w="770021">
                  <a:extLst>
                    <a:ext uri="{9D8B030D-6E8A-4147-A177-3AD203B41FA5}">
                      <a16:colId xmlns:a16="http://schemas.microsoft.com/office/drawing/2014/main" val="3182318163"/>
                    </a:ext>
                  </a:extLst>
                </a:gridCol>
                <a:gridCol w="759179">
                  <a:extLst>
                    <a:ext uri="{9D8B030D-6E8A-4147-A177-3AD203B41FA5}">
                      <a16:colId xmlns:a16="http://schemas.microsoft.com/office/drawing/2014/main" val="2850477398"/>
                    </a:ext>
                  </a:extLst>
                </a:gridCol>
                <a:gridCol w="856000">
                  <a:extLst>
                    <a:ext uri="{9D8B030D-6E8A-4147-A177-3AD203B41FA5}">
                      <a16:colId xmlns:a16="http://schemas.microsoft.com/office/drawing/2014/main" val="2142316167"/>
                    </a:ext>
                  </a:extLst>
                </a:gridCol>
                <a:gridCol w="856000">
                  <a:extLst>
                    <a:ext uri="{9D8B030D-6E8A-4147-A177-3AD203B41FA5}">
                      <a16:colId xmlns:a16="http://schemas.microsoft.com/office/drawing/2014/main" val="1149387722"/>
                    </a:ext>
                  </a:extLst>
                </a:gridCol>
                <a:gridCol w="856000">
                  <a:extLst>
                    <a:ext uri="{9D8B030D-6E8A-4147-A177-3AD203B41FA5}">
                      <a16:colId xmlns:a16="http://schemas.microsoft.com/office/drawing/2014/main" val="1220712180"/>
                    </a:ext>
                  </a:extLst>
                </a:gridCol>
                <a:gridCol w="856000">
                  <a:extLst>
                    <a:ext uri="{9D8B030D-6E8A-4147-A177-3AD203B41FA5}">
                      <a16:colId xmlns:a16="http://schemas.microsoft.com/office/drawing/2014/main" val="2392227815"/>
                    </a:ext>
                  </a:extLst>
                </a:gridCol>
              </a:tblGrid>
              <a:tr h="370840">
                <a:tc>
                  <a:txBody>
                    <a:bodyPr/>
                    <a:lstStyle/>
                    <a:p>
                      <a:pPr algn="ctr"/>
                      <a:r>
                        <a:rPr lang="en-US" dirty="0">
                          <a:latin typeface="Poppins" panose="00000500000000000000" pitchFamily="2" charset="0"/>
                          <a:cs typeface="Poppins" panose="00000500000000000000" pitchFamily="2" charset="0"/>
                        </a:rPr>
                        <a:t>Prize($)</a:t>
                      </a:r>
                      <a:endParaRPr lang="en-CA" dirty="0">
                        <a:latin typeface="Poppins" panose="00000500000000000000" pitchFamily="2" charset="0"/>
                        <a:cs typeface="Poppins" panose="00000500000000000000" pitchFamily="2"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35,000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10</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8</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4</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tc>
                  <a:txBody>
                    <a:bodyPr/>
                    <a:lstStyle/>
                    <a:p>
                      <a:pPr algn="ctr"/>
                      <a:r>
                        <a:rPr lang="en-US" sz="1200" b="0" i="0" dirty="0">
                          <a:solidFill>
                            <a:schemeClr val="tx2"/>
                          </a:solidFill>
                          <a:latin typeface="Poppins" panose="00000500000000000000" pitchFamily="2" charset="0"/>
                          <a:cs typeface="Poppins" panose="00000500000000000000" pitchFamily="2" charset="0"/>
                        </a:rPr>
                        <a:t>2</a:t>
                      </a:r>
                      <a:endParaRPr lang="en-CA" sz="1200" b="0" i="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CFA"/>
                    </a:solidFill>
                  </a:tcPr>
                </a:tc>
                <a:extLst>
                  <a:ext uri="{0D108BD9-81ED-4DB2-BD59-A6C34878D82A}">
                    <a16:rowId xmlns:a16="http://schemas.microsoft.com/office/drawing/2014/main" val="2479493772"/>
                  </a:ext>
                </a:extLst>
              </a:tr>
              <a:tr h="370840">
                <a:tc>
                  <a:txBody>
                    <a:bodyPr/>
                    <a:lstStyle/>
                    <a:p>
                      <a:pPr algn="ctr"/>
                      <a:r>
                        <a:rPr lang="en-US" sz="1400" b="1" dirty="0">
                          <a:solidFill>
                            <a:schemeClr val="bg1"/>
                          </a:solidFill>
                          <a:latin typeface="Poppins" panose="00000500000000000000" pitchFamily="2" charset="0"/>
                          <a:cs typeface="Poppins" panose="00000500000000000000" pitchFamily="2" charset="0"/>
                        </a:rPr>
                        <a:t>Frequency</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200" dirty="0">
                          <a:solidFill>
                            <a:schemeClr val="tx2"/>
                          </a:solidFill>
                          <a:latin typeface="Poppins" panose="00000500000000000000" pitchFamily="2" charset="0"/>
                          <a:cs typeface="Poppins" panose="00000500000000000000" pitchFamily="2" charset="0"/>
                        </a:rPr>
                        <a:t>4</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6</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150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22,000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16,000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80,000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a:solidFill>
                            <a:schemeClr val="tx2"/>
                          </a:solidFill>
                          <a:latin typeface="Poppins" panose="00000500000000000000" pitchFamily="2" charset="0"/>
                          <a:cs typeface="Poppins" panose="00000500000000000000" pitchFamily="2" charset="0"/>
                        </a:rPr>
                        <a:t>160,000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200" dirty="0">
                          <a:solidFill>
                            <a:schemeClr val="tx2"/>
                          </a:solidFill>
                          <a:latin typeface="Poppins" panose="00000500000000000000" pitchFamily="2" charset="0"/>
                          <a:cs typeface="Poppins" panose="00000500000000000000" pitchFamily="2" charset="0"/>
                        </a:rPr>
                        <a:t>300,000</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p:sp>
        <p:nvSpPr>
          <p:cNvPr id="3" name="Rectangle: Rounded Corners 2">
            <a:extLst>
              <a:ext uri="{FF2B5EF4-FFF2-40B4-BE49-F238E27FC236}">
                <a16:creationId xmlns:a16="http://schemas.microsoft.com/office/drawing/2014/main" id="{56FB6D2D-DE6D-F128-AEA5-8ABEDAF1C3BA}"/>
              </a:ext>
            </a:extLst>
          </p:cNvPr>
          <p:cNvSpPr/>
          <p:nvPr/>
        </p:nvSpPr>
        <p:spPr>
          <a:xfrm>
            <a:off x="1182532" y="2470397"/>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Determine the expected value of the winnings for a lottery ticket</a:t>
            </a:r>
          </a:p>
        </p:txBody>
      </p:sp>
      <p:sp>
        <p:nvSpPr>
          <p:cNvPr id="62" name="Rectangle: Rounded Corners 61">
            <a:extLst>
              <a:ext uri="{FF2B5EF4-FFF2-40B4-BE49-F238E27FC236}">
                <a16:creationId xmlns:a16="http://schemas.microsoft.com/office/drawing/2014/main" id="{C395755F-97AF-E363-792C-F249CAFC7E26}"/>
              </a:ext>
            </a:extLst>
          </p:cNvPr>
          <p:cNvSpPr/>
          <p:nvPr/>
        </p:nvSpPr>
        <p:spPr>
          <a:xfrm>
            <a:off x="1182532" y="3179687"/>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Divide the expected value by the number of winning tickets</a:t>
            </a:r>
          </a:p>
        </p:txBody>
      </p:sp>
      <p:sp>
        <p:nvSpPr>
          <p:cNvPr id="65" name="Rectangle: Rounded Corners 64">
            <a:extLst>
              <a:ext uri="{FF2B5EF4-FFF2-40B4-BE49-F238E27FC236}">
                <a16:creationId xmlns:a16="http://schemas.microsoft.com/office/drawing/2014/main" id="{23513A94-1689-4F4D-1EC8-1140A954F08B}"/>
              </a:ext>
            </a:extLst>
          </p:cNvPr>
          <p:cNvSpPr/>
          <p:nvPr/>
        </p:nvSpPr>
        <p:spPr>
          <a:xfrm>
            <a:off x="1182532" y="3890629"/>
            <a:ext cx="7013639" cy="562190"/>
          </a:xfrm>
          <a:prstGeom prst="roundRect">
            <a:avLst/>
          </a:prstGeom>
          <a:solidFill>
            <a:schemeClr val="accent3"/>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Subtract the cost of the ticket</a:t>
            </a:r>
          </a:p>
        </p:txBody>
      </p:sp>
      <p:sp>
        <p:nvSpPr>
          <p:cNvPr id="66" name="Flowchart: Connector 65">
            <a:extLst>
              <a:ext uri="{FF2B5EF4-FFF2-40B4-BE49-F238E27FC236}">
                <a16:creationId xmlns:a16="http://schemas.microsoft.com/office/drawing/2014/main" id="{965265BC-4CBB-036D-DDC6-3D706C17A1B6}"/>
              </a:ext>
            </a:extLst>
          </p:cNvPr>
          <p:cNvSpPr/>
          <p:nvPr/>
        </p:nvSpPr>
        <p:spPr>
          <a:xfrm>
            <a:off x="945307" y="2470397"/>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1</a:t>
            </a:r>
          </a:p>
        </p:txBody>
      </p:sp>
      <p:sp>
        <p:nvSpPr>
          <p:cNvPr id="67" name="Flowchart: Connector 66">
            <a:extLst>
              <a:ext uri="{FF2B5EF4-FFF2-40B4-BE49-F238E27FC236}">
                <a16:creationId xmlns:a16="http://schemas.microsoft.com/office/drawing/2014/main" id="{CD95DBBD-A3A4-68A6-F81A-F5F6DAAF0D1D}"/>
              </a:ext>
            </a:extLst>
          </p:cNvPr>
          <p:cNvSpPr/>
          <p:nvPr/>
        </p:nvSpPr>
        <p:spPr>
          <a:xfrm>
            <a:off x="945307" y="3179688"/>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2</a:t>
            </a:r>
          </a:p>
        </p:txBody>
      </p:sp>
      <p:sp>
        <p:nvSpPr>
          <p:cNvPr id="68" name="Flowchart: Connector 67">
            <a:extLst>
              <a:ext uri="{FF2B5EF4-FFF2-40B4-BE49-F238E27FC236}">
                <a16:creationId xmlns:a16="http://schemas.microsoft.com/office/drawing/2014/main" id="{EC3987E1-816D-68AD-0FD6-62ACD51FCC2C}"/>
              </a:ext>
            </a:extLst>
          </p:cNvPr>
          <p:cNvSpPr/>
          <p:nvPr/>
        </p:nvSpPr>
        <p:spPr>
          <a:xfrm>
            <a:off x="945307" y="3890629"/>
            <a:ext cx="562190" cy="562190"/>
          </a:xfrm>
          <a:prstGeom prst="flowChartConnector">
            <a:avLst/>
          </a:prstGeom>
          <a:solidFill>
            <a:schemeClr val="accent3">
              <a:lumMod val="75000"/>
            </a:schemeClr>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3</a:t>
            </a:r>
          </a:p>
        </p:txBody>
      </p:sp>
    </p:spTree>
    <p:extLst>
      <p:ext uri="{BB962C8B-B14F-4D97-AF65-F5344CB8AC3E}">
        <p14:creationId xmlns:p14="http://schemas.microsoft.com/office/powerpoint/2010/main" val="251041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0" nodeType="clickEffect">
                                  <p:stCondLst>
                                    <p:cond delay="0"/>
                                  </p:stCondLst>
                                  <p:childTnLst>
                                    <p:animEffect transition="out" filter="wipe(right)">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617B-5199-0A88-849C-CD98D43D922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E70D-8D5A-8862-3E57-EAF13B8AB7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AE15A77-5B6B-830E-5000-F5A34F27EC18}"/>
                  </a:ext>
                </a:extLst>
              </p:cNvPr>
              <p:cNvSpPr/>
              <p:nvPr/>
            </p:nvSpPr>
            <p:spPr>
              <a:xfrm>
                <a:off x="947829" y="1463778"/>
                <a:ext cx="7248342" cy="855023"/>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b="1" dirty="0">
                    <a:solidFill>
                      <a:schemeClr val="bg2">
                        <a:lumMod val="20000"/>
                        <a:lumOff val="80000"/>
                      </a:schemeClr>
                    </a:solidFill>
                    <a:latin typeface="Poppins" panose="00000500000000000000" pitchFamily="2" charset="0"/>
                    <a:cs typeface="Poppins" panose="00000500000000000000" pitchFamily="2" charset="0"/>
                  </a:rPr>
                  <a:t>Variance </a:t>
                </a:r>
                <a:r>
                  <a:rPr lang="en-CA" sz="1600" dirty="0">
                    <a:solidFill>
                      <a:schemeClr val="bg2">
                        <a:lumMod val="20000"/>
                        <a:lumOff val="80000"/>
                      </a:schemeClr>
                    </a:solidFill>
                    <a:latin typeface="Poppins" panose="00000500000000000000" pitchFamily="2" charset="0"/>
                    <a:cs typeface="Poppins" panose="00000500000000000000" pitchFamily="2" charset="0"/>
                  </a:rPr>
                  <a:t>–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𝑉𝑎𝑟</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𝜎</m:t>
                        </m:r>
                      </m:e>
                      <m:sup>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2</m:t>
                        </m:r>
                      </m:sup>
                    </m:sSup>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sSup>
                          <m:sSup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pPr>
                          <m:e>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𝜇</m:t>
                                </m:r>
                              </m:e>
                            </m:d>
                          </m:e>
                          <m:sup>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2</m:t>
                            </m:r>
                          </m:sup>
                        </m:sSup>
                      </m:e>
                    </m:d>
                  </m:oMath>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6" name="Rectangle: Rounded Corners 5">
                <a:extLst>
                  <a:ext uri="{FF2B5EF4-FFF2-40B4-BE49-F238E27FC236}">
                    <a16:creationId xmlns:a16="http://schemas.microsoft.com/office/drawing/2014/main" id="{1AE15A77-5B6B-830E-5000-F5A34F27EC18}"/>
                  </a:ext>
                </a:extLst>
              </p:cNvPr>
              <p:cNvSpPr>
                <a:spLocks noRot="1" noChangeAspect="1" noMove="1" noResize="1" noEditPoints="1" noAdjustHandles="1" noChangeArrowheads="1" noChangeShapeType="1" noTextEdit="1"/>
              </p:cNvSpPr>
              <p:nvPr/>
            </p:nvSpPr>
            <p:spPr>
              <a:xfrm>
                <a:off x="947829" y="1463778"/>
                <a:ext cx="7248342" cy="855023"/>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A525D13E-C2D3-564A-3B98-94D12AFB3596}"/>
                  </a:ext>
                </a:extLst>
              </p:cNvPr>
              <p:cNvSpPr/>
              <p:nvPr/>
            </p:nvSpPr>
            <p:spPr>
              <a:xfrm>
                <a:off x="1182532" y="2490394"/>
                <a:ext cx="7013639" cy="562190"/>
              </a:xfrm>
              <a:prstGeom prst="roundRect">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i="1" smtClean="0">
                          <a:solidFill>
                            <a:schemeClr val="bg2">
                              <a:lumMod val="20000"/>
                              <a:lumOff val="80000"/>
                            </a:schemeClr>
                          </a:solidFill>
                          <a:latin typeface="Cambria Math" panose="02040503050406030204" pitchFamily="18" charset="0"/>
                          <a:cs typeface="Poppins" panose="00000500000000000000" pitchFamily="2" charset="0"/>
                        </a:rPr>
                        <m:t>𝑉𝑎𝑟</m:t>
                      </m:r>
                      <m:d>
                        <m:dPr>
                          <m:ctrlPr>
                            <a:rPr lang="en-CA" i="1">
                              <a:solidFill>
                                <a:schemeClr val="bg2">
                                  <a:lumMod val="20000"/>
                                  <a:lumOff val="80000"/>
                                </a:schemeClr>
                              </a:solidFill>
                              <a:latin typeface="Cambria Math" panose="02040503050406030204" pitchFamily="18" charset="0"/>
                              <a:cs typeface="Poppins" panose="00000500000000000000" pitchFamily="2" charset="0"/>
                            </a:rPr>
                          </m:ctrlPr>
                        </m:dPr>
                        <m:e>
                          <m:r>
                            <a:rPr lang="en-CA" i="1">
                              <a:solidFill>
                                <a:schemeClr val="bg2">
                                  <a:lumMod val="20000"/>
                                  <a:lumOff val="80000"/>
                                </a:schemeClr>
                              </a:solidFill>
                              <a:latin typeface="Cambria Math" panose="02040503050406030204" pitchFamily="18" charset="0"/>
                              <a:cs typeface="Poppins" panose="00000500000000000000" pitchFamily="2" charset="0"/>
                            </a:rPr>
                            <m:t>𝑋</m:t>
                          </m:r>
                        </m:e>
                      </m:d>
                      <m:r>
                        <a:rPr lang="en-CA" i="1">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sSup>
                            <m:sSup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e>
                            <m:sup>
                              <m:r>
                                <a:rPr lang="en-CA" b="0" i="1" smtClean="0">
                                  <a:solidFill>
                                    <a:schemeClr val="bg2">
                                      <a:lumMod val="20000"/>
                                      <a:lumOff val="80000"/>
                                    </a:schemeClr>
                                  </a:solidFill>
                                  <a:latin typeface="Cambria Math" panose="02040503050406030204" pitchFamily="18" charset="0"/>
                                  <a:cs typeface="Poppins" panose="00000500000000000000" pitchFamily="2" charset="0"/>
                                </a:rPr>
                                <m:t>2</m:t>
                              </m:r>
                            </m:sup>
                          </m:sSup>
                        </m:e>
                      </m:d>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𝜇</m:t>
                          </m:r>
                        </m:e>
                        <m:sup>
                          <m:r>
                            <a:rPr lang="en-CA" b="0" i="1" smtClean="0">
                              <a:solidFill>
                                <a:schemeClr val="bg2">
                                  <a:lumMod val="20000"/>
                                  <a:lumOff val="80000"/>
                                </a:schemeClr>
                              </a:solidFill>
                              <a:latin typeface="Cambria Math" panose="02040503050406030204" pitchFamily="18" charset="0"/>
                              <a:cs typeface="Poppins" panose="00000500000000000000" pitchFamily="2" charset="0"/>
                            </a:rPr>
                            <m:t>2</m:t>
                          </m:r>
                        </m:sup>
                      </m:sSup>
                    </m:oMath>
                  </m:oMathPara>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8" name="Rectangle: Rounded Corners 7">
                <a:extLst>
                  <a:ext uri="{FF2B5EF4-FFF2-40B4-BE49-F238E27FC236}">
                    <a16:creationId xmlns:a16="http://schemas.microsoft.com/office/drawing/2014/main" id="{A525D13E-C2D3-564A-3B98-94D12AFB3596}"/>
                  </a:ext>
                </a:extLst>
              </p:cNvPr>
              <p:cNvSpPr>
                <a:spLocks noRot="1" noChangeAspect="1" noMove="1" noResize="1" noEditPoints="1" noAdjustHandles="1" noChangeArrowheads="1" noChangeShapeType="1" noTextEdit="1"/>
              </p:cNvSpPr>
              <p:nvPr/>
            </p:nvSpPr>
            <p:spPr>
              <a:xfrm>
                <a:off x="1182532" y="2490394"/>
                <a:ext cx="7013639" cy="562190"/>
              </a:xfrm>
              <a:prstGeom prst="round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5DAA9A57-299F-DA68-2AA6-3189C037F74B}"/>
                  </a:ext>
                </a:extLst>
              </p:cNvPr>
              <p:cNvSpPr/>
              <p:nvPr/>
            </p:nvSpPr>
            <p:spPr>
              <a:xfrm>
                <a:off x="1182532" y="3199684"/>
                <a:ext cx="7013639" cy="562190"/>
              </a:xfrm>
              <a:prstGeom prst="roundRect">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i="1" smtClean="0">
                          <a:solidFill>
                            <a:schemeClr val="bg2">
                              <a:lumMod val="20000"/>
                              <a:lumOff val="80000"/>
                            </a:schemeClr>
                          </a:solidFill>
                          <a:latin typeface="Cambria Math" panose="02040503050406030204" pitchFamily="18" charset="0"/>
                          <a:cs typeface="Poppins" panose="00000500000000000000" pitchFamily="2" charset="0"/>
                        </a:rPr>
                        <m:t>𝑉𝑎𝑟</m:t>
                      </m:r>
                      <m:d>
                        <m:dPr>
                          <m:ctrlPr>
                            <a:rPr lang="en-CA" i="1">
                              <a:solidFill>
                                <a:schemeClr val="bg2">
                                  <a:lumMod val="20000"/>
                                  <a:lumOff val="80000"/>
                                </a:schemeClr>
                              </a:solidFill>
                              <a:latin typeface="Cambria Math" panose="02040503050406030204" pitchFamily="18" charset="0"/>
                              <a:cs typeface="Poppins" panose="00000500000000000000" pitchFamily="2" charset="0"/>
                            </a:rPr>
                          </m:ctrlPr>
                        </m:dPr>
                        <m:e>
                          <m:r>
                            <a:rPr lang="en-CA" i="1">
                              <a:solidFill>
                                <a:schemeClr val="bg2">
                                  <a:lumMod val="20000"/>
                                  <a:lumOff val="80000"/>
                                </a:schemeClr>
                              </a:solidFill>
                              <a:latin typeface="Cambria Math" panose="02040503050406030204" pitchFamily="18" charset="0"/>
                              <a:cs typeface="Poppins" panose="00000500000000000000" pitchFamily="2" charset="0"/>
                            </a:rPr>
                            <m:t>𝑋</m:t>
                          </m:r>
                        </m:e>
                      </m:d>
                      <m:r>
                        <a:rPr lang="en-CA" i="1">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i="1">
                              <a:solidFill>
                                <a:schemeClr val="bg2">
                                  <a:lumMod val="20000"/>
                                  <a:lumOff val="80000"/>
                                </a:schemeClr>
                              </a:solidFill>
                              <a:latin typeface="Cambria Math" panose="02040503050406030204" pitchFamily="18" charset="0"/>
                              <a:cs typeface="Poppins" panose="00000500000000000000" pitchFamily="2" charset="0"/>
                            </a:rPr>
                          </m:ctrlPr>
                        </m:sSupPr>
                        <m:e>
                          <m:r>
                            <a:rPr lang="en-CA" i="1">
                              <a:solidFill>
                                <a:schemeClr val="bg2">
                                  <a:lumMod val="20000"/>
                                  <a:lumOff val="80000"/>
                                </a:schemeClr>
                              </a:solidFill>
                              <a:latin typeface="Cambria Math" panose="02040503050406030204" pitchFamily="18" charset="0"/>
                              <a:cs typeface="Poppins" panose="00000500000000000000" pitchFamily="2" charset="0"/>
                            </a:rPr>
                            <m:t>𝜎</m:t>
                          </m:r>
                        </m:e>
                        <m:sup>
                          <m:r>
                            <a:rPr lang="en-CA" i="1">
                              <a:solidFill>
                                <a:schemeClr val="bg2">
                                  <a:lumMod val="20000"/>
                                  <a:lumOff val="80000"/>
                                </a:schemeClr>
                              </a:solidFill>
                              <a:latin typeface="Cambria Math" panose="02040503050406030204" pitchFamily="18" charset="0"/>
                              <a:cs typeface="Poppins" panose="00000500000000000000" pitchFamily="2" charset="0"/>
                            </a:rPr>
                            <m:t>2</m:t>
                          </m:r>
                        </m:sup>
                      </m:sSup>
                      <m:r>
                        <a:rPr lang="en-CA" i="1">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d>
                            <m:d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b="0" i="1" smtClean="0">
                                  <a:solidFill>
                                    <a:schemeClr val="bg2">
                                      <a:lumMod val="20000"/>
                                      <a:lumOff val="80000"/>
                                    </a:schemeClr>
                                  </a:solidFill>
                                  <a:latin typeface="Cambria Math" panose="02040503050406030204" pitchFamily="18" charset="0"/>
                                  <a:cs typeface="Poppins" panose="00000500000000000000" pitchFamily="2" charset="0"/>
                                </a:rPr>
                                <m:t>−1</m:t>
                              </m:r>
                            </m:e>
                          </m:d>
                        </m:e>
                      </m:d>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𝜇</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𝜇</m:t>
                          </m:r>
                        </m:e>
                        <m:sup>
                          <m:r>
                            <a:rPr lang="en-CA" b="0" i="1" smtClean="0">
                              <a:solidFill>
                                <a:schemeClr val="bg2">
                                  <a:lumMod val="20000"/>
                                  <a:lumOff val="80000"/>
                                </a:schemeClr>
                              </a:solidFill>
                              <a:latin typeface="Cambria Math" panose="02040503050406030204" pitchFamily="18" charset="0"/>
                              <a:cs typeface="Poppins" panose="00000500000000000000" pitchFamily="2" charset="0"/>
                            </a:rPr>
                            <m:t>2</m:t>
                          </m:r>
                        </m:sup>
                      </m:sSup>
                    </m:oMath>
                  </m:oMathPara>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9" name="Rectangle: Rounded Corners 8">
                <a:extLst>
                  <a:ext uri="{FF2B5EF4-FFF2-40B4-BE49-F238E27FC236}">
                    <a16:creationId xmlns:a16="http://schemas.microsoft.com/office/drawing/2014/main" id="{5DAA9A57-299F-DA68-2AA6-3189C037F74B}"/>
                  </a:ext>
                </a:extLst>
              </p:cNvPr>
              <p:cNvSpPr>
                <a:spLocks noRot="1" noChangeAspect="1" noMove="1" noResize="1" noEditPoints="1" noAdjustHandles="1" noChangeArrowheads="1" noChangeShapeType="1" noTextEdit="1"/>
              </p:cNvSpPr>
              <p:nvPr/>
            </p:nvSpPr>
            <p:spPr>
              <a:xfrm>
                <a:off x="1182532" y="3199684"/>
                <a:ext cx="7013639" cy="562190"/>
              </a:xfrm>
              <a:prstGeom prst="round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1E0F60B6-9DBB-45E2-DA47-4D15E12349B8}"/>
                  </a:ext>
                </a:extLst>
              </p:cNvPr>
              <p:cNvSpPr/>
              <p:nvPr/>
            </p:nvSpPr>
            <p:spPr>
              <a:xfrm>
                <a:off x="1182532" y="3908974"/>
                <a:ext cx="7013639" cy="562190"/>
              </a:xfrm>
              <a:prstGeom prst="roundRect">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i="1" smtClean="0">
                          <a:solidFill>
                            <a:schemeClr val="bg2">
                              <a:lumMod val="20000"/>
                              <a:lumOff val="80000"/>
                            </a:schemeClr>
                          </a:solidFill>
                          <a:latin typeface="Cambria Math" panose="02040503050406030204" pitchFamily="18" charset="0"/>
                          <a:cs typeface="Poppins" panose="00000500000000000000" pitchFamily="2" charset="0"/>
                        </a:rPr>
                        <m:t>𝑉𝑎𝑟</m:t>
                      </m:r>
                      <m:d>
                        <m:dPr>
                          <m:ctrlPr>
                            <a:rPr lang="en-CA" i="1">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𝑎</m:t>
                          </m:r>
                          <m:r>
                            <a:rPr lang="en-CA" i="1">
                              <a:solidFill>
                                <a:schemeClr val="bg2">
                                  <a:lumMod val="20000"/>
                                  <a:lumOff val="80000"/>
                                </a:schemeClr>
                              </a:solidFill>
                              <a:latin typeface="Cambria Math" panose="02040503050406030204" pitchFamily="18" charset="0"/>
                              <a:cs typeface="Poppins" panose="00000500000000000000" pitchFamily="2" charset="0"/>
                            </a:rPr>
                            <m:t>𝑋</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𝑏</m:t>
                          </m:r>
                        </m:e>
                      </m:d>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𝑎</m:t>
                          </m:r>
                        </m:e>
                        <m:sup>
                          <m:r>
                            <a:rPr lang="en-CA" b="0" i="1" smtClean="0">
                              <a:solidFill>
                                <a:schemeClr val="bg2">
                                  <a:lumMod val="20000"/>
                                  <a:lumOff val="80000"/>
                                </a:schemeClr>
                              </a:solidFill>
                              <a:latin typeface="Cambria Math" panose="02040503050406030204" pitchFamily="18" charset="0"/>
                              <a:cs typeface="Poppins" panose="00000500000000000000" pitchFamily="2" charset="0"/>
                            </a:rPr>
                            <m:t>2</m:t>
                          </m:r>
                        </m:sup>
                      </m:sSup>
                      <m:r>
                        <a:rPr lang="en-CA" b="0" i="1" smtClean="0">
                          <a:solidFill>
                            <a:schemeClr val="bg2">
                              <a:lumMod val="20000"/>
                              <a:lumOff val="80000"/>
                            </a:schemeClr>
                          </a:solidFill>
                          <a:latin typeface="Cambria Math" panose="02040503050406030204" pitchFamily="18" charset="0"/>
                          <a:cs typeface="Poppins" panose="00000500000000000000" pitchFamily="2" charset="0"/>
                        </a:rPr>
                        <m:t>𝑉𝑎𝑟</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oMath>
                  </m:oMathPara>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13" name="Rectangle: Rounded Corners 12">
                <a:extLst>
                  <a:ext uri="{FF2B5EF4-FFF2-40B4-BE49-F238E27FC236}">
                    <a16:creationId xmlns:a16="http://schemas.microsoft.com/office/drawing/2014/main" id="{1E0F60B6-9DBB-45E2-DA47-4D15E12349B8}"/>
                  </a:ext>
                </a:extLst>
              </p:cNvPr>
              <p:cNvSpPr>
                <a:spLocks noRot="1" noChangeAspect="1" noMove="1" noResize="1" noEditPoints="1" noAdjustHandles="1" noChangeArrowheads="1" noChangeShapeType="1" noTextEdit="1"/>
              </p:cNvSpPr>
              <p:nvPr/>
            </p:nvSpPr>
            <p:spPr>
              <a:xfrm>
                <a:off x="1182532" y="3908974"/>
                <a:ext cx="7013639" cy="562190"/>
              </a:xfrm>
              <a:prstGeom prst="roundRect">
                <a:avLst/>
              </a:prstGeom>
              <a:blipFill>
                <a:blip r:embed="rId5"/>
                <a:stretch>
                  <a:fillRect/>
                </a:stretch>
              </a:blipFill>
            </p:spPr>
            <p:txBody>
              <a:bodyPr/>
              <a:lstStyle/>
              <a:p>
                <a:r>
                  <a:rPr lang="en-CA">
                    <a:noFill/>
                  </a:rPr>
                  <a:t> </a:t>
                </a:r>
              </a:p>
            </p:txBody>
          </p:sp>
        </mc:Fallback>
      </mc:AlternateContent>
      <p:sp>
        <p:nvSpPr>
          <p:cNvPr id="14" name="Flowchart: Connector 13">
            <a:extLst>
              <a:ext uri="{FF2B5EF4-FFF2-40B4-BE49-F238E27FC236}">
                <a16:creationId xmlns:a16="http://schemas.microsoft.com/office/drawing/2014/main" id="{16DCC648-0279-A3D5-CCE1-9C7B9E6D7F56}"/>
              </a:ext>
            </a:extLst>
          </p:cNvPr>
          <p:cNvSpPr/>
          <p:nvPr/>
        </p:nvSpPr>
        <p:spPr>
          <a:xfrm>
            <a:off x="947829" y="2490394"/>
            <a:ext cx="562190" cy="562190"/>
          </a:xfrm>
          <a:prstGeom prst="flowChartConnector">
            <a:avLst/>
          </a:prstGeom>
          <a:solidFill>
            <a:schemeClr val="accent3"/>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1</a:t>
            </a:r>
          </a:p>
        </p:txBody>
      </p:sp>
      <p:sp>
        <p:nvSpPr>
          <p:cNvPr id="15" name="Flowchart: Connector 14">
            <a:extLst>
              <a:ext uri="{FF2B5EF4-FFF2-40B4-BE49-F238E27FC236}">
                <a16:creationId xmlns:a16="http://schemas.microsoft.com/office/drawing/2014/main" id="{4D469ABB-E986-A755-1080-F148494950DE}"/>
              </a:ext>
            </a:extLst>
          </p:cNvPr>
          <p:cNvSpPr/>
          <p:nvPr/>
        </p:nvSpPr>
        <p:spPr>
          <a:xfrm>
            <a:off x="947829" y="3199685"/>
            <a:ext cx="562190" cy="562190"/>
          </a:xfrm>
          <a:prstGeom prst="flowChartConnector">
            <a:avLst/>
          </a:prstGeom>
          <a:solidFill>
            <a:schemeClr val="accent3"/>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2</a:t>
            </a:r>
          </a:p>
        </p:txBody>
      </p:sp>
      <p:sp>
        <p:nvSpPr>
          <p:cNvPr id="16" name="Flowchart: Connector 15">
            <a:extLst>
              <a:ext uri="{FF2B5EF4-FFF2-40B4-BE49-F238E27FC236}">
                <a16:creationId xmlns:a16="http://schemas.microsoft.com/office/drawing/2014/main" id="{09AA8310-719F-FA7E-9617-CDCFC6F75258}"/>
              </a:ext>
            </a:extLst>
          </p:cNvPr>
          <p:cNvSpPr/>
          <p:nvPr/>
        </p:nvSpPr>
        <p:spPr>
          <a:xfrm>
            <a:off x="945307" y="3908974"/>
            <a:ext cx="562190" cy="562190"/>
          </a:xfrm>
          <a:prstGeom prst="flowChartConnector">
            <a:avLst/>
          </a:prstGeom>
          <a:solidFill>
            <a:schemeClr val="accent3"/>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3</a:t>
            </a:r>
          </a:p>
        </p:txBody>
      </p:sp>
      <p:sp>
        <p:nvSpPr>
          <p:cNvPr id="20" name="Title 4">
            <a:extLst>
              <a:ext uri="{FF2B5EF4-FFF2-40B4-BE49-F238E27FC236}">
                <a16:creationId xmlns:a16="http://schemas.microsoft.com/office/drawing/2014/main" id="{A81491A5-A13A-CB69-7920-1F4140B81345}"/>
              </a:ext>
            </a:extLst>
          </p:cNvPr>
          <p:cNvSpPr>
            <a:spLocks noGrp="1"/>
          </p:cNvSpPr>
          <p:nvPr>
            <p:ph type="title"/>
          </p:nvPr>
        </p:nvSpPr>
        <p:spPr>
          <a:xfrm>
            <a:off x="720000" y="451871"/>
            <a:ext cx="7704000" cy="572700"/>
          </a:xfrm>
        </p:spPr>
        <p:txBody>
          <a:bodyPr/>
          <a:lstStyle/>
          <a:p>
            <a:r>
              <a:rPr lang="en-CA" dirty="0"/>
              <a:t>Variance</a:t>
            </a:r>
          </a:p>
        </p:txBody>
      </p:sp>
    </p:spTree>
    <p:extLst>
      <p:ext uri="{BB962C8B-B14F-4D97-AF65-F5344CB8AC3E}">
        <p14:creationId xmlns:p14="http://schemas.microsoft.com/office/powerpoint/2010/main" val="11574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67737-743A-B462-40C3-68AAB8290E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2A5788-96E0-68DF-0B5F-DE06854968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5" name="Title 4">
            <a:extLst>
              <a:ext uri="{FF2B5EF4-FFF2-40B4-BE49-F238E27FC236}">
                <a16:creationId xmlns:a16="http://schemas.microsoft.com/office/drawing/2014/main" id="{FA8DF7FF-E450-DFD9-043A-6FFB7C902E83}"/>
              </a:ext>
            </a:extLst>
          </p:cNvPr>
          <p:cNvSpPr>
            <a:spLocks noGrp="1"/>
          </p:cNvSpPr>
          <p:nvPr>
            <p:ph type="title"/>
          </p:nvPr>
        </p:nvSpPr>
        <p:spPr/>
        <p:txBody>
          <a:bodyPr/>
          <a:lstStyle/>
          <a:p>
            <a:r>
              <a:rPr lang="en-CA" dirty="0"/>
              <a:t>Standard Deviation</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8C3C474-A291-58B0-31CA-346A226A462C}"/>
                  </a:ext>
                </a:extLst>
              </p:cNvPr>
              <p:cNvSpPr/>
              <p:nvPr/>
            </p:nvSpPr>
            <p:spPr>
              <a:xfrm>
                <a:off x="947829" y="1463778"/>
                <a:ext cx="7248342" cy="855023"/>
              </a:xfrm>
              <a:prstGeom prst="roundRect">
                <a:avLst/>
              </a:prstGeom>
              <a:solidFill>
                <a:schemeClr val="tx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b="1" dirty="0">
                    <a:solidFill>
                      <a:schemeClr val="bg2">
                        <a:lumMod val="20000"/>
                        <a:lumOff val="80000"/>
                      </a:schemeClr>
                    </a:solidFill>
                    <a:latin typeface="Poppins" panose="00000500000000000000" pitchFamily="2" charset="0"/>
                    <a:cs typeface="Poppins" panose="00000500000000000000" pitchFamily="2" charset="0"/>
                  </a:rPr>
                  <a:t>Standard Deviation </a:t>
                </a:r>
                <a:r>
                  <a:rPr lang="en-CA" sz="1600" dirty="0">
                    <a:solidFill>
                      <a:schemeClr val="bg2">
                        <a:lumMod val="20000"/>
                        <a:lumOff val="80000"/>
                      </a:schemeClr>
                    </a:solidFill>
                    <a:latin typeface="Poppins" panose="00000500000000000000" pitchFamily="2" charset="0"/>
                    <a:cs typeface="Poppins" panose="00000500000000000000" pitchFamily="2" charset="0"/>
                  </a:rPr>
                  <a:t>–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𝜎</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𝑆𝐷</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ad>
                      <m:radPr>
                        <m:degHide m:val="on"/>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radPr>
                      <m:deg/>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𝑉𝑎𝑟</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e>
                    </m:ra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ad>
                      <m:radPr>
                        <m:degHide m:val="on"/>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radPr>
                      <m:deg/>
                      <m:e>
                        <m:r>
                          <a:rPr lang="en-CA" sz="1600" i="1">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dPr>
                          <m:e>
                            <m:sSup>
                              <m:sSup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sSupPr>
                              <m:e>
                                <m:d>
                                  <m:d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dPr>
                                  <m:e>
                                    <m:r>
                                      <a:rPr lang="en-CA" sz="1600" i="1">
                                        <a:solidFill>
                                          <a:schemeClr val="bg2">
                                            <a:lumMod val="20000"/>
                                            <a:lumOff val="80000"/>
                                          </a:schemeClr>
                                        </a:solidFill>
                                        <a:latin typeface="Cambria Math" panose="02040503050406030204" pitchFamily="18" charset="0"/>
                                        <a:cs typeface="Poppins" panose="00000500000000000000" pitchFamily="2" charset="0"/>
                                      </a:rPr>
                                      <m:t>𝑥</m:t>
                                    </m:r>
                                    <m:r>
                                      <a:rPr lang="en-CA" sz="1600" i="1">
                                        <a:solidFill>
                                          <a:schemeClr val="bg2">
                                            <a:lumMod val="20000"/>
                                            <a:lumOff val="80000"/>
                                          </a:schemeClr>
                                        </a:solidFill>
                                        <a:latin typeface="Cambria Math" panose="02040503050406030204" pitchFamily="18" charset="0"/>
                                        <a:cs typeface="Poppins" panose="00000500000000000000" pitchFamily="2" charset="0"/>
                                      </a:rPr>
                                      <m:t>−</m:t>
                                    </m:r>
                                    <m:r>
                                      <a:rPr lang="en-CA" sz="1600" i="1">
                                        <a:solidFill>
                                          <a:schemeClr val="bg2">
                                            <a:lumMod val="20000"/>
                                            <a:lumOff val="80000"/>
                                          </a:schemeClr>
                                        </a:solidFill>
                                        <a:latin typeface="Cambria Math" panose="02040503050406030204" pitchFamily="18" charset="0"/>
                                        <a:cs typeface="Poppins" panose="00000500000000000000" pitchFamily="2" charset="0"/>
                                      </a:rPr>
                                      <m:t>𝜇</m:t>
                                    </m:r>
                                  </m:e>
                                </m:d>
                              </m:e>
                              <m:sup>
                                <m:r>
                                  <a:rPr lang="en-CA" sz="1600" i="1">
                                    <a:solidFill>
                                      <a:schemeClr val="bg2">
                                        <a:lumMod val="20000"/>
                                        <a:lumOff val="80000"/>
                                      </a:schemeClr>
                                    </a:solidFill>
                                    <a:latin typeface="Cambria Math" panose="02040503050406030204" pitchFamily="18" charset="0"/>
                                    <a:cs typeface="Poppins" panose="00000500000000000000" pitchFamily="2" charset="0"/>
                                  </a:rPr>
                                  <m:t>2</m:t>
                                </m:r>
                              </m:sup>
                            </m:sSup>
                          </m:e>
                        </m:d>
                      </m:e>
                    </m:rad>
                  </m:oMath>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6" name="Rectangle: Rounded Corners 5">
                <a:extLst>
                  <a:ext uri="{FF2B5EF4-FFF2-40B4-BE49-F238E27FC236}">
                    <a16:creationId xmlns:a16="http://schemas.microsoft.com/office/drawing/2014/main" id="{18C3C474-A291-58B0-31CA-346A226A462C}"/>
                  </a:ext>
                </a:extLst>
              </p:cNvPr>
              <p:cNvSpPr>
                <a:spLocks noRot="1" noChangeAspect="1" noMove="1" noResize="1" noEditPoints="1" noAdjustHandles="1" noChangeArrowheads="1" noChangeShapeType="1" noTextEdit="1"/>
              </p:cNvSpPr>
              <p:nvPr/>
            </p:nvSpPr>
            <p:spPr>
              <a:xfrm>
                <a:off x="947829" y="1463778"/>
                <a:ext cx="7248342" cy="855023"/>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912FD808-970B-6AB2-90E4-F89633BBB804}"/>
                  </a:ext>
                </a:extLst>
              </p:cNvPr>
              <p:cNvSpPr/>
              <p:nvPr/>
            </p:nvSpPr>
            <p:spPr>
              <a:xfrm>
                <a:off x="1182532" y="2490394"/>
                <a:ext cx="7013639" cy="562190"/>
              </a:xfrm>
              <a:prstGeom prst="roundRect">
                <a:avLst/>
              </a:prstGeom>
              <a:solidFill>
                <a:schemeClr val="tx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chemeClr val="bg2">
                              <a:lumMod val="20000"/>
                              <a:lumOff val="80000"/>
                            </a:schemeClr>
                          </a:solidFill>
                          <a:latin typeface="Cambria Math" panose="02040503050406030204" pitchFamily="18" charset="0"/>
                          <a:cs typeface="Poppins" panose="00000500000000000000" pitchFamily="2" charset="0"/>
                        </a:rPr>
                        <m:t>𝜎</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ad>
                        <m:radPr>
                          <m:degHide m:val="on"/>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radPr>
                        <m:deg/>
                        <m:e>
                          <m:r>
                            <a:rPr lang="en-CA" i="1">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i="1">
                                  <a:solidFill>
                                    <a:schemeClr val="bg2">
                                      <a:lumMod val="20000"/>
                                      <a:lumOff val="80000"/>
                                    </a:schemeClr>
                                  </a:solidFill>
                                  <a:latin typeface="Cambria Math" panose="02040503050406030204" pitchFamily="18" charset="0"/>
                                  <a:cs typeface="Poppins" panose="00000500000000000000" pitchFamily="2" charset="0"/>
                                </a:rPr>
                              </m:ctrlPr>
                            </m:dPr>
                            <m:e>
                              <m:sSup>
                                <m:sSupPr>
                                  <m:ctrlPr>
                                    <a:rPr lang="en-CA" i="1">
                                      <a:solidFill>
                                        <a:schemeClr val="bg2">
                                          <a:lumMod val="20000"/>
                                          <a:lumOff val="80000"/>
                                        </a:schemeClr>
                                      </a:solidFill>
                                      <a:latin typeface="Cambria Math" panose="02040503050406030204" pitchFamily="18" charset="0"/>
                                      <a:cs typeface="Poppins" panose="00000500000000000000" pitchFamily="2" charset="0"/>
                                    </a:rPr>
                                  </m:ctrlPr>
                                </m:sSupPr>
                                <m:e>
                                  <m:r>
                                    <a:rPr lang="en-CA" i="1">
                                      <a:solidFill>
                                        <a:schemeClr val="bg2">
                                          <a:lumMod val="20000"/>
                                          <a:lumOff val="80000"/>
                                        </a:schemeClr>
                                      </a:solidFill>
                                      <a:latin typeface="Cambria Math" panose="02040503050406030204" pitchFamily="18" charset="0"/>
                                      <a:cs typeface="Poppins" panose="00000500000000000000" pitchFamily="2" charset="0"/>
                                    </a:rPr>
                                    <m:t>𝑋</m:t>
                                  </m:r>
                                </m:e>
                                <m:sup>
                                  <m:r>
                                    <a:rPr lang="en-CA" i="1">
                                      <a:solidFill>
                                        <a:schemeClr val="bg2">
                                          <a:lumMod val="20000"/>
                                          <a:lumOff val="80000"/>
                                        </a:schemeClr>
                                      </a:solidFill>
                                      <a:latin typeface="Cambria Math" panose="02040503050406030204" pitchFamily="18" charset="0"/>
                                      <a:cs typeface="Poppins" panose="00000500000000000000" pitchFamily="2" charset="0"/>
                                    </a:rPr>
                                    <m:t>2</m:t>
                                  </m:r>
                                </m:sup>
                              </m:sSup>
                            </m:e>
                          </m:d>
                          <m:r>
                            <a:rPr lang="en-CA" i="1">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i="1">
                                  <a:solidFill>
                                    <a:schemeClr val="bg2">
                                      <a:lumMod val="20000"/>
                                      <a:lumOff val="80000"/>
                                    </a:schemeClr>
                                  </a:solidFill>
                                  <a:latin typeface="Cambria Math" panose="02040503050406030204" pitchFamily="18" charset="0"/>
                                  <a:cs typeface="Poppins" panose="00000500000000000000" pitchFamily="2" charset="0"/>
                                </a:rPr>
                              </m:ctrlPr>
                            </m:sSupPr>
                            <m:e>
                              <m:r>
                                <a:rPr lang="en-CA" i="1">
                                  <a:solidFill>
                                    <a:schemeClr val="bg2">
                                      <a:lumMod val="20000"/>
                                      <a:lumOff val="80000"/>
                                    </a:schemeClr>
                                  </a:solidFill>
                                  <a:latin typeface="Cambria Math" panose="02040503050406030204" pitchFamily="18" charset="0"/>
                                  <a:cs typeface="Poppins" panose="00000500000000000000" pitchFamily="2" charset="0"/>
                                </a:rPr>
                                <m:t>𝜇</m:t>
                              </m:r>
                            </m:e>
                            <m:sup>
                              <m:r>
                                <a:rPr lang="en-CA" i="1">
                                  <a:solidFill>
                                    <a:schemeClr val="bg2">
                                      <a:lumMod val="20000"/>
                                      <a:lumOff val="80000"/>
                                    </a:schemeClr>
                                  </a:solidFill>
                                  <a:latin typeface="Cambria Math" panose="02040503050406030204" pitchFamily="18" charset="0"/>
                                  <a:cs typeface="Poppins" panose="00000500000000000000" pitchFamily="2" charset="0"/>
                                </a:rPr>
                                <m:t>2</m:t>
                              </m:r>
                            </m:sup>
                          </m:sSup>
                        </m:e>
                      </m:rad>
                    </m:oMath>
                  </m:oMathPara>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8" name="Rectangle: Rounded Corners 7">
                <a:extLst>
                  <a:ext uri="{FF2B5EF4-FFF2-40B4-BE49-F238E27FC236}">
                    <a16:creationId xmlns:a16="http://schemas.microsoft.com/office/drawing/2014/main" id="{912FD808-970B-6AB2-90E4-F89633BBB804}"/>
                  </a:ext>
                </a:extLst>
              </p:cNvPr>
              <p:cNvSpPr>
                <a:spLocks noRot="1" noChangeAspect="1" noMove="1" noResize="1" noEditPoints="1" noAdjustHandles="1" noChangeArrowheads="1" noChangeShapeType="1" noTextEdit="1"/>
              </p:cNvSpPr>
              <p:nvPr/>
            </p:nvSpPr>
            <p:spPr>
              <a:xfrm>
                <a:off x="1182532" y="2490394"/>
                <a:ext cx="7013639" cy="562190"/>
              </a:xfrm>
              <a:prstGeom prst="round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80B7DEB9-E33D-BFD2-FF01-7D855B01A552}"/>
                  </a:ext>
                </a:extLst>
              </p:cNvPr>
              <p:cNvSpPr/>
              <p:nvPr/>
            </p:nvSpPr>
            <p:spPr>
              <a:xfrm>
                <a:off x="1182532" y="3199684"/>
                <a:ext cx="7013639" cy="562190"/>
              </a:xfrm>
              <a:prstGeom prst="roundRect">
                <a:avLst/>
              </a:prstGeom>
              <a:solidFill>
                <a:schemeClr val="tx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chemeClr val="bg2">
                              <a:lumMod val="20000"/>
                              <a:lumOff val="80000"/>
                            </a:schemeClr>
                          </a:solidFill>
                          <a:latin typeface="Cambria Math" panose="02040503050406030204" pitchFamily="18" charset="0"/>
                          <a:cs typeface="Poppins" panose="00000500000000000000" pitchFamily="2" charset="0"/>
                        </a:rPr>
                        <m:t>𝜎</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ad>
                        <m:radPr>
                          <m:degHide m:val="on"/>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radPr>
                        <m:deg/>
                        <m:e>
                          <m:r>
                            <a:rPr lang="en-CA" i="1">
                              <a:solidFill>
                                <a:schemeClr val="bg2">
                                  <a:lumMod val="20000"/>
                                  <a:lumOff val="80000"/>
                                </a:schemeClr>
                              </a:solidFill>
                              <a:latin typeface="Cambria Math" panose="02040503050406030204" pitchFamily="18" charset="0"/>
                              <a:cs typeface="Poppins" panose="00000500000000000000" pitchFamily="2" charset="0"/>
                            </a:rPr>
                            <m:t>𝐸</m:t>
                          </m:r>
                          <m:d>
                            <m:dPr>
                              <m:ctrlPr>
                                <a:rPr lang="en-CA" i="1">
                                  <a:solidFill>
                                    <a:schemeClr val="bg2">
                                      <a:lumMod val="20000"/>
                                      <a:lumOff val="80000"/>
                                    </a:schemeClr>
                                  </a:solidFill>
                                  <a:latin typeface="Cambria Math" panose="02040503050406030204" pitchFamily="18" charset="0"/>
                                  <a:cs typeface="Poppins" panose="00000500000000000000" pitchFamily="2" charset="0"/>
                                </a:rPr>
                              </m:ctrlPr>
                            </m:dPr>
                            <m:e>
                              <m:r>
                                <a:rPr lang="en-CA" i="1">
                                  <a:solidFill>
                                    <a:schemeClr val="bg2">
                                      <a:lumMod val="20000"/>
                                      <a:lumOff val="80000"/>
                                    </a:schemeClr>
                                  </a:solidFill>
                                  <a:latin typeface="Cambria Math" panose="02040503050406030204" pitchFamily="18" charset="0"/>
                                  <a:cs typeface="Poppins" panose="00000500000000000000" pitchFamily="2" charset="0"/>
                                </a:rPr>
                                <m:t>𝑋</m:t>
                              </m:r>
                              <m:d>
                                <m:dPr>
                                  <m:ctrlPr>
                                    <a:rPr lang="en-CA" i="1">
                                      <a:solidFill>
                                        <a:schemeClr val="bg2">
                                          <a:lumMod val="20000"/>
                                          <a:lumOff val="80000"/>
                                        </a:schemeClr>
                                      </a:solidFill>
                                      <a:latin typeface="Cambria Math" panose="02040503050406030204" pitchFamily="18" charset="0"/>
                                      <a:cs typeface="Poppins" panose="00000500000000000000" pitchFamily="2" charset="0"/>
                                    </a:rPr>
                                  </m:ctrlPr>
                                </m:dPr>
                                <m:e>
                                  <m:r>
                                    <a:rPr lang="en-CA" i="1">
                                      <a:solidFill>
                                        <a:schemeClr val="bg2">
                                          <a:lumMod val="20000"/>
                                          <a:lumOff val="80000"/>
                                        </a:schemeClr>
                                      </a:solidFill>
                                      <a:latin typeface="Cambria Math" panose="02040503050406030204" pitchFamily="18" charset="0"/>
                                      <a:cs typeface="Poppins" panose="00000500000000000000" pitchFamily="2" charset="0"/>
                                    </a:rPr>
                                    <m:t>𝑋</m:t>
                                  </m:r>
                                  <m:r>
                                    <a:rPr lang="en-CA" i="1">
                                      <a:solidFill>
                                        <a:schemeClr val="bg2">
                                          <a:lumMod val="20000"/>
                                          <a:lumOff val="80000"/>
                                        </a:schemeClr>
                                      </a:solidFill>
                                      <a:latin typeface="Cambria Math" panose="02040503050406030204" pitchFamily="18" charset="0"/>
                                      <a:cs typeface="Poppins" panose="00000500000000000000" pitchFamily="2" charset="0"/>
                                    </a:rPr>
                                    <m:t>−1</m:t>
                                  </m:r>
                                </m:e>
                              </m:d>
                            </m:e>
                          </m:d>
                          <m:r>
                            <a:rPr lang="en-CA" i="1">
                              <a:solidFill>
                                <a:schemeClr val="bg2">
                                  <a:lumMod val="20000"/>
                                  <a:lumOff val="80000"/>
                                </a:schemeClr>
                              </a:solidFill>
                              <a:latin typeface="Cambria Math" panose="02040503050406030204" pitchFamily="18" charset="0"/>
                              <a:cs typeface="Poppins" panose="00000500000000000000" pitchFamily="2" charset="0"/>
                            </a:rPr>
                            <m:t>+</m:t>
                          </m:r>
                          <m:r>
                            <a:rPr lang="en-CA" i="1">
                              <a:solidFill>
                                <a:schemeClr val="bg2">
                                  <a:lumMod val="20000"/>
                                  <a:lumOff val="80000"/>
                                </a:schemeClr>
                              </a:solidFill>
                              <a:latin typeface="Cambria Math" panose="02040503050406030204" pitchFamily="18" charset="0"/>
                              <a:cs typeface="Poppins" panose="00000500000000000000" pitchFamily="2" charset="0"/>
                            </a:rPr>
                            <m:t>𝜇</m:t>
                          </m:r>
                          <m:r>
                            <a:rPr lang="en-CA" i="1">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i="1">
                                  <a:solidFill>
                                    <a:schemeClr val="bg2">
                                      <a:lumMod val="20000"/>
                                      <a:lumOff val="80000"/>
                                    </a:schemeClr>
                                  </a:solidFill>
                                  <a:latin typeface="Cambria Math" panose="02040503050406030204" pitchFamily="18" charset="0"/>
                                  <a:cs typeface="Poppins" panose="00000500000000000000" pitchFamily="2" charset="0"/>
                                </a:rPr>
                              </m:ctrlPr>
                            </m:sSupPr>
                            <m:e>
                              <m:r>
                                <a:rPr lang="en-CA" i="1">
                                  <a:solidFill>
                                    <a:schemeClr val="bg2">
                                      <a:lumMod val="20000"/>
                                      <a:lumOff val="80000"/>
                                    </a:schemeClr>
                                  </a:solidFill>
                                  <a:latin typeface="Cambria Math" panose="02040503050406030204" pitchFamily="18" charset="0"/>
                                  <a:cs typeface="Poppins" panose="00000500000000000000" pitchFamily="2" charset="0"/>
                                </a:rPr>
                                <m:t>𝜇</m:t>
                              </m:r>
                            </m:e>
                            <m:sup>
                              <m:r>
                                <a:rPr lang="en-CA" i="1">
                                  <a:solidFill>
                                    <a:schemeClr val="bg2">
                                      <a:lumMod val="20000"/>
                                      <a:lumOff val="80000"/>
                                    </a:schemeClr>
                                  </a:solidFill>
                                  <a:latin typeface="Cambria Math" panose="02040503050406030204" pitchFamily="18" charset="0"/>
                                  <a:cs typeface="Poppins" panose="00000500000000000000" pitchFamily="2" charset="0"/>
                                </a:rPr>
                                <m:t>2</m:t>
                              </m:r>
                            </m:sup>
                          </m:sSup>
                        </m:e>
                      </m:rad>
                    </m:oMath>
                  </m:oMathPara>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9" name="Rectangle: Rounded Corners 8">
                <a:extLst>
                  <a:ext uri="{FF2B5EF4-FFF2-40B4-BE49-F238E27FC236}">
                    <a16:creationId xmlns:a16="http://schemas.microsoft.com/office/drawing/2014/main" id="{80B7DEB9-E33D-BFD2-FF01-7D855B01A552}"/>
                  </a:ext>
                </a:extLst>
              </p:cNvPr>
              <p:cNvSpPr>
                <a:spLocks noRot="1" noChangeAspect="1" noMove="1" noResize="1" noEditPoints="1" noAdjustHandles="1" noChangeArrowheads="1" noChangeShapeType="1" noTextEdit="1"/>
              </p:cNvSpPr>
              <p:nvPr/>
            </p:nvSpPr>
            <p:spPr>
              <a:xfrm>
                <a:off x="1182532" y="3199684"/>
                <a:ext cx="7013639" cy="562190"/>
              </a:xfrm>
              <a:prstGeom prst="round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E7D1CD7A-B429-C2FF-2A2F-37CD3A6CA03B}"/>
                  </a:ext>
                </a:extLst>
              </p:cNvPr>
              <p:cNvSpPr/>
              <p:nvPr/>
            </p:nvSpPr>
            <p:spPr>
              <a:xfrm>
                <a:off x="1182532" y="3908974"/>
                <a:ext cx="7013639" cy="562190"/>
              </a:xfrm>
              <a:prstGeom prst="roundRect">
                <a:avLst/>
              </a:prstGeom>
              <a:solidFill>
                <a:schemeClr val="tx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b="0" i="1" smtClean="0">
                          <a:solidFill>
                            <a:schemeClr val="bg2">
                              <a:lumMod val="20000"/>
                              <a:lumOff val="80000"/>
                            </a:schemeClr>
                          </a:solidFill>
                          <a:latin typeface="Cambria Math" panose="02040503050406030204" pitchFamily="18" charset="0"/>
                          <a:cs typeface="Poppins" panose="00000500000000000000" pitchFamily="2" charset="0"/>
                        </a:rPr>
                        <m:t>𝑆𝐷</m:t>
                      </m:r>
                      <m:d>
                        <m:d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𝑎𝑋</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𝑏</m:t>
                          </m:r>
                        </m:e>
                      </m:d>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d>
                        <m:dPr>
                          <m:begChr m:val="|"/>
                          <m:endChr m:val="|"/>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𝑎</m:t>
                          </m:r>
                        </m:e>
                      </m:d>
                      <m:r>
                        <a:rPr lang="en-CA" b="0" i="1" smtClean="0">
                          <a:solidFill>
                            <a:schemeClr val="bg2">
                              <a:lumMod val="20000"/>
                              <a:lumOff val="80000"/>
                            </a:schemeClr>
                          </a:solidFill>
                          <a:latin typeface="Cambria Math" panose="02040503050406030204" pitchFamily="18" charset="0"/>
                          <a:cs typeface="Poppins" panose="00000500000000000000" pitchFamily="2" charset="0"/>
                        </a:rPr>
                        <m:t>𝑆𝐷</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oMath>
                  </m:oMathPara>
                </a14:m>
                <a:endParaRPr lang="en-CA"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13" name="Rectangle: Rounded Corners 12">
                <a:extLst>
                  <a:ext uri="{FF2B5EF4-FFF2-40B4-BE49-F238E27FC236}">
                    <a16:creationId xmlns:a16="http://schemas.microsoft.com/office/drawing/2014/main" id="{E7D1CD7A-B429-C2FF-2A2F-37CD3A6CA03B}"/>
                  </a:ext>
                </a:extLst>
              </p:cNvPr>
              <p:cNvSpPr>
                <a:spLocks noRot="1" noChangeAspect="1" noMove="1" noResize="1" noEditPoints="1" noAdjustHandles="1" noChangeArrowheads="1" noChangeShapeType="1" noTextEdit="1"/>
              </p:cNvSpPr>
              <p:nvPr/>
            </p:nvSpPr>
            <p:spPr>
              <a:xfrm>
                <a:off x="1182532" y="3908974"/>
                <a:ext cx="7013639" cy="562190"/>
              </a:xfrm>
              <a:prstGeom prst="roundRect">
                <a:avLst/>
              </a:prstGeom>
              <a:blipFill>
                <a:blip r:embed="rId5"/>
                <a:stretch>
                  <a:fillRect/>
                </a:stretch>
              </a:blipFill>
            </p:spPr>
            <p:txBody>
              <a:bodyPr/>
              <a:lstStyle/>
              <a:p>
                <a:r>
                  <a:rPr lang="en-CA">
                    <a:noFill/>
                  </a:rPr>
                  <a:t> </a:t>
                </a:r>
              </a:p>
            </p:txBody>
          </p:sp>
        </mc:Fallback>
      </mc:AlternateContent>
      <p:sp>
        <p:nvSpPr>
          <p:cNvPr id="14" name="Flowchart: Connector 13">
            <a:extLst>
              <a:ext uri="{FF2B5EF4-FFF2-40B4-BE49-F238E27FC236}">
                <a16:creationId xmlns:a16="http://schemas.microsoft.com/office/drawing/2014/main" id="{DAAB5FB1-1A63-480B-FF2B-05F5B997A915}"/>
              </a:ext>
            </a:extLst>
          </p:cNvPr>
          <p:cNvSpPr/>
          <p:nvPr/>
        </p:nvSpPr>
        <p:spPr>
          <a:xfrm>
            <a:off x="947829" y="2490394"/>
            <a:ext cx="562190" cy="562190"/>
          </a:xfrm>
          <a:prstGeom prst="flowChartConnector">
            <a:avLst/>
          </a:prstGeom>
          <a:solidFill>
            <a:schemeClr val="tx1"/>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1</a:t>
            </a:r>
          </a:p>
        </p:txBody>
      </p:sp>
      <p:sp>
        <p:nvSpPr>
          <p:cNvPr id="15" name="Flowchart: Connector 14">
            <a:extLst>
              <a:ext uri="{FF2B5EF4-FFF2-40B4-BE49-F238E27FC236}">
                <a16:creationId xmlns:a16="http://schemas.microsoft.com/office/drawing/2014/main" id="{179F48B7-9311-7FDE-C626-AFC0693D4A72}"/>
              </a:ext>
            </a:extLst>
          </p:cNvPr>
          <p:cNvSpPr/>
          <p:nvPr/>
        </p:nvSpPr>
        <p:spPr>
          <a:xfrm>
            <a:off x="947829" y="3199685"/>
            <a:ext cx="562190" cy="562190"/>
          </a:xfrm>
          <a:prstGeom prst="flowChartConnector">
            <a:avLst/>
          </a:prstGeom>
          <a:solidFill>
            <a:schemeClr val="tx1"/>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2</a:t>
            </a:r>
          </a:p>
        </p:txBody>
      </p:sp>
      <p:sp>
        <p:nvSpPr>
          <p:cNvPr id="16" name="Flowchart: Connector 15">
            <a:extLst>
              <a:ext uri="{FF2B5EF4-FFF2-40B4-BE49-F238E27FC236}">
                <a16:creationId xmlns:a16="http://schemas.microsoft.com/office/drawing/2014/main" id="{AB0D6EBF-878F-A905-CA6C-A1A2A3C8AEA7}"/>
              </a:ext>
            </a:extLst>
          </p:cNvPr>
          <p:cNvSpPr/>
          <p:nvPr/>
        </p:nvSpPr>
        <p:spPr>
          <a:xfrm>
            <a:off x="945307" y="3908974"/>
            <a:ext cx="562190" cy="562190"/>
          </a:xfrm>
          <a:prstGeom prst="flowChartConnector">
            <a:avLst/>
          </a:prstGeom>
          <a:solidFill>
            <a:schemeClr val="tx1"/>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3</a:t>
            </a:r>
          </a:p>
        </p:txBody>
      </p:sp>
    </p:spTree>
    <p:extLst>
      <p:ext uri="{BB962C8B-B14F-4D97-AF65-F5344CB8AC3E}">
        <p14:creationId xmlns:p14="http://schemas.microsoft.com/office/powerpoint/2010/main" val="26852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A10F32-EDEB-6DB1-334A-57ED006B5E0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A70118-F5D0-3408-29BE-F4D7079E1B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7" name="Title 6">
            <a:extLst>
              <a:ext uri="{FF2B5EF4-FFF2-40B4-BE49-F238E27FC236}">
                <a16:creationId xmlns:a16="http://schemas.microsoft.com/office/drawing/2014/main" id="{BBDF2A62-B63D-5FEC-3248-2F92CA02E132}"/>
              </a:ext>
            </a:extLst>
          </p:cNvPr>
          <p:cNvSpPr>
            <a:spLocks noGrp="1"/>
          </p:cNvSpPr>
          <p:nvPr>
            <p:ph type="title"/>
          </p:nvPr>
        </p:nvSpPr>
        <p:spPr/>
        <p:txBody>
          <a:bodyPr/>
          <a:lstStyle/>
          <a:p>
            <a:pPr algn="ctr"/>
            <a:r>
              <a:rPr lang="en-CA" dirty="0"/>
              <a:t>Moment Generating Function</a:t>
            </a:r>
          </a:p>
        </p:txBody>
      </p:sp>
      <mc:AlternateContent xmlns:mc="http://schemas.openxmlformats.org/markup-compatibility/2006">
        <mc:Choice xmlns:a14="http://schemas.microsoft.com/office/drawing/2010/main" Requires="a14">
          <p:sp>
            <p:nvSpPr>
              <p:cNvPr id="2" name="Rectangle: Rounded Corners 1">
                <a:extLst>
                  <a:ext uri="{FF2B5EF4-FFF2-40B4-BE49-F238E27FC236}">
                    <a16:creationId xmlns:a16="http://schemas.microsoft.com/office/drawing/2014/main" id="{1A71FCAC-3502-133A-5C89-86441B6FF41B}"/>
                  </a:ext>
                </a:extLst>
              </p:cNvPr>
              <p:cNvSpPr/>
              <p:nvPr/>
            </p:nvSpPr>
            <p:spPr>
              <a:xfrm>
                <a:off x="947829" y="1658309"/>
                <a:ext cx="7248342" cy="1826881"/>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b="1" dirty="0">
                    <a:solidFill>
                      <a:schemeClr val="bg2">
                        <a:lumMod val="20000"/>
                        <a:lumOff val="80000"/>
                      </a:schemeClr>
                    </a:solidFill>
                    <a:latin typeface="Poppins" panose="00000500000000000000" pitchFamily="2" charset="0"/>
                    <a:cs typeface="Poppins" panose="00000500000000000000" pitchFamily="2" charset="0"/>
                  </a:rPr>
                  <a:t>Moment Generating Function </a:t>
                </a:r>
                <a:r>
                  <a:rPr lang="en-CA" dirty="0">
                    <a:solidFill>
                      <a:schemeClr val="bg2">
                        <a:lumMod val="20000"/>
                        <a:lumOff val="80000"/>
                      </a:schemeClr>
                    </a:solidFill>
                    <a:latin typeface="Poppins" panose="00000500000000000000" pitchFamily="2" charset="0"/>
                    <a:cs typeface="Poppins" panose="00000500000000000000" pitchFamily="2" charset="0"/>
                  </a:rPr>
                  <a:t>– Given a discrete random variable </a:t>
                </a:r>
                <a14:m>
                  <m:oMath xmlns:m="http://schemas.openxmlformats.org/officeDocument/2006/math">
                    <m:r>
                      <a:rPr lang="en-CA" b="0" i="1" smtClean="0">
                        <a:solidFill>
                          <a:schemeClr val="bg2">
                            <a:lumMod val="20000"/>
                            <a:lumOff val="80000"/>
                          </a:schemeClr>
                        </a:solidFill>
                        <a:latin typeface="Cambria Math" panose="02040503050406030204" pitchFamily="18" charset="0"/>
                        <a:cs typeface="Poppins" panose="00000500000000000000" pitchFamily="2" charset="0"/>
                      </a:rPr>
                      <m:t>𝑋</m:t>
                    </m:r>
                  </m:oMath>
                </a14:m>
                <a:r>
                  <a:rPr lang="en-CA" dirty="0">
                    <a:solidFill>
                      <a:schemeClr val="bg2">
                        <a:lumMod val="20000"/>
                        <a:lumOff val="80000"/>
                      </a:schemeClr>
                    </a:solidFill>
                    <a:latin typeface="Poppins" panose="00000500000000000000" pitchFamily="2" charset="0"/>
                    <a:cs typeface="Poppins" panose="00000500000000000000" pitchFamily="2" charset="0"/>
                  </a:rPr>
                  <a:t> with range </a:t>
                </a:r>
                <a14:m>
                  <m:oMath xmlns:m="http://schemas.openxmlformats.org/officeDocument/2006/math">
                    <m:r>
                      <a:rPr lang="en-US" b="0" i="1" smtClean="0">
                        <a:solidFill>
                          <a:schemeClr val="bg2">
                            <a:lumMod val="20000"/>
                            <a:lumOff val="80000"/>
                          </a:schemeClr>
                        </a:solidFill>
                        <a:latin typeface="Cambria Math" panose="02040503050406030204" pitchFamily="18" charset="0"/>
                        <a:cs typeface="Poppins" panose="00000500000000000000" pitchFamily="2" charset="0"/>
                      </a:rPr>
                      <m:t>𝐴</m:t>
                    </m:r>
                  </m:oMath>
                </a14:m>
                <a:r>
                  <a:rPr lang="en-CA" dirty="0">
                    <a:solidFill>
                      <a:schemeClr val="bg2">
                        <a:lumMod val="20000"/>
                        <a:lumOff val="80000"/>
                      </a:schemeClr>
                    </a:solidFill>
                    <a:latin typeface="Poppins" panose="00000500000000000000" pitchFamily="2" charset="0"/>
                    <a:cs typeface="Poppins" panose="00000500000000000000" pitchFamily="2" charset="0"/>
                  </a:rPr>
                  <a:t> and a </a:t>
                </a:r>
                <a:r>
                  <a:rPr lang="en-CA" dirty="0" err="1">
                    <a:solidFill>
                      <a:schemeClr val="bg2">
                        <a:lumMod val="20000"/>
                        <a:lumOff val="80000"/>
                      </a:schemeClr>
                    </a:solidFill>
                    <a:latin typeface="Poppins" panose="00000500000000000000" pitchFamily="2" charset="0"/>
                    <a:cs typeface="Poppins" panose="00000500000000000000" pitchFamily="2" charset="0"/>
                  </a:rPr>
                  <a:t>pmf</a:t>
                </a:r>
                <a:r>
                  <a:rPr lang="en-CA" dirty="0">
                    <a:solidFill>
                      <a:schemeClr val="bg2">
                        <a:lumMod val="20000"/>
                        <a:lumOff val="80000"/>
                      </a:schemeClr>
                    </a:solidFill>
                    <a:latin typeface="Poppins" panose="00000500000000000000" pitchFamily="2" charset="0"/>
                    <a:cs typeface="Poppins" panose="00000500000000000000" pitchFamily="2" charset="0"/>
                  </a:rPr>
                  <a:t> of </a:t>
                </a:r>
                <a14:m>
                  <m:oMath xmlns:m="http://schemas.openxmlformats.org/officeDocument/2006/math">
                    <m:r>
                      <a:rPr lang="en-US" b="0" i="1" smtClean="0">
                        <a:solidFill>
                          <a:schemeClr val="bg2">
                            <a:lumMod val="20000"/>
                            <a:lumOff val="80000"/>
                          </a:schemeClr>
                        </a:solidFill>
                        <a:latin typeface="Cambria Math" panose="02040503050406030204" pitchFamily="18" charset="0"/>
                        <a:cs typeface="Poppins" panose="00000500000000000000" pitchFamily="2" charset="0"/>
                      </a:rPr>
                      <m:t>𝑓</m:t>
                    </m:r>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r>
                      <a:rPr lang="en-US"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i="1" dirty="0">
                    <a:solidFill>
                      <a:schemeClr val="bg2">
                        <a:lumMod val="20000"/>
                        <a:lumOff val="80000"/>
                      </a:schemeClr>
                    </a:solidFill>
                    <a:latin typeface="Poppins" panose="00000500000000000000" pitchFamily="2" charset="0"/>
                    <a:cs typeface="Poppins" panose="00000500000000000000" pitchFamily="2" charset="0"/>
                  </a:rPr>
                  <a:t> </a:t>
                </a:r>
                <a:r>
                  <a:rPr lang="en-CA" dirty="0">
                    <a:solidFill>
                      <a:schemeClr val="bg2">
                        <a:lumMod val="20000"/>
                        <a:lumOff val="80000"/>
                      </a:schemeClr>
                    </a:solidFill>
                    <a:latin typeface="Poppins" panose="00000500000000000000" pitchFamily="2" charset="0"/>
                    <a:cs typeface="Poppins" panose="00000500000000000000" pitchFamily="2" charset="0"/>
                  </a:rPr>
                  <a:t>the moment generating function can be defined as</a:t>
                </a:r>
                <a:br>
                  <a:rPr lang="en-CA" dirty="0">
                    <a:solidFill>
                      <a:schemeClr val="bg2">
                        <a:lumMod val="20000"/>
                        <a:lumOff val="80000"/>
                      </a:schemeClr>
                    </a:solidFill>
                    <a:latin typeface="Poppins" panose="00000500000000000000" pitchFamily="2" charset="0"/>
                    <a:cs typeface="Poppins" panose="00000500000000000000" pitchFamily="2" charset="0"/>
                  </a:rPr>
                </a:br>
                <a14:m>
                  <m:oMathPara xmlns:m="http://schemas.openxmlformats.org/officeDocument/2006/math">
                    <m:oMathParaPr>
                      <m:jc m:val="centerGroup"/>
                    </m:oMathParaPr>
                    <m:oMath xmlns:m="http://schemas.openxmlformats.org/officeDocument/2006/math">
                      <m:r>
                        <a:rPr lang="en-US" b="0" i="1" smtClean="0">
                          <a:solidFill>
                            <a:schemeClr val="bg2">
                              <a:lumMod val="20000"/>
                              <a:lumOff val="80000"/>
                            </a:schemeClr>
                          </a:solidFill>
                          <a:latin typeface="Cambria Math" panose="02040503050406030204" pitchFamily="18" charset="0"/>
                          <a:cs typeface="Poppins" panose="00000500000000000000" pitchFamily="2" charset="0"/>
                        </a:rPr>
                        <m:t>𝑀</m:t>
                      </m:r>
                      <m:d>
                        <m:dPr>
                          <m:ctrlPr>
                            <a:rPr lang="en-US"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US" b="0" i="1" smtClean="0">
                              <a:solidFill>
                                <a:schemeClr val="bg2">
                                  <a:lumMod val="20000"/>
                                  <a:lumOff val="80000"/>
                                </a:schemeClr>
                              </a:solidFill>
                              <a:latin typeface="Cambria Math" panose="02040503050406030204" pitchFamily="18" charset="0"/>
                              <a:cs typeface="Poppins" panose="00000500000000000000" pitchFamily="2" charset="0"/>
                            </a:rPr>
                            <m:t>𝑡</m:t>
                          </m:r>
                        </m:e>
                      </m:d>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r>
                        <a:rPr lang="en-US" b="0" i="1" smtClean="0">
                          <a:solidFill>
                            <a:schemeClr val="bg2">
                              <a:lumMod val="20000"/>
                              <a:lumOff val="80000"/>
                            </a:schemeClr>
                          </a:solidFill>
                          <a:latin typeface="Cambria Math" panose="02040503050406030204" pitchFamily="18" charset="0"/>
                          <a:cs typeface="Poppins" panose="00000500000000000000" pitchFamily="2" charset="0"/>
                        </a:rPr>
                        <m:t>𝐸</m:t>
                      </m:r>
                      <m:d>
                        <m:dPr>
                          <m:ctrlPr>
                            <a:rPr lang="en-US" b="0" i="1" smtClean="0">
                              <a:solidFill>
                                <a:schemeClr val="bg2">
                                  <a:lumMod val="20000"/>
                                  <a:lumOff val="80000"/>
                                </a:schemeClr>
                              </a:solidFill>
                              <a:latin typeface="Cambria Math" panose="02040503050406030204" pitchFamily="18" charset="0"/>
                              <a:cs typeface="Poppins" panose="00000500000000000000" pitchFamily="2" charset="0"/>
                            </a:rPr>
                          </m:ctrlPr>
                        </m:dPr>
                        <m:e>
                          <m:sSup>
                            <m:sSupPr>
                              <m:ctrlPr>
                                <a:rPr lang="en-US"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US" b="0" i="1" smtClean="0">
                                  <a:solidFill>
                                    <a:schemeClr val="bg2">
                                      <a:lumMod val="20000"/>
                                      <a:lumOff val="80000"/>
                                    </a:schemeClr>
                                  </a:solidFill>
                                  <a:latin typeface="Cambria Math" panose="02040503050406030204" pitchFamily="18" charset="0"/>
                                  <a:cs typeface="Poppins" panose="00000500000000000000" pitchFamily="2" charset="0"/>
                                </a:rPr>
                                <m:t>𝑒</m:t>
                              </m:r>
                            </m:e>
                            <m:sup>
                              <m:r>
                                <a:rPr lang="en-US" b="0" i="1" smtClean="0">
                                  <a:solidFill>
                                    <a:schemeClr val="bg2">
                                      <a:lumMod val="20000"/>
                                      <a:lumOff val="80000"/>
                                    </a:schemeClr>
                                  </a:solidFill>
                                  <a:latin typeface="Cambria Math" panose="02040503050406030204" pitchFamily="18" charset="0"/>
                                  <a:cs typeface="Poppins" panose="00000500000000000000" pitchFamily="2" charset="0"/>
                                </a:rPr>
                                <m:t>𝑡𝑋</m:t>
                              </m:r>
                            </m:sup>
                          </m:sSup>
                        </m:e>
                      </m:d>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nary>
                        <m:naryPr>
                          <m:chr m:val="∑"/>
                          <m:supHide m:val="on"/>
                          <m:ctrlPr>
                            <a:rPr lang="en-US" b="0" i="1" smtClean="0">
                              <a:solidFill>
                                <a:schemeClr val="bg2">
                                  <a:lumMod val="20000"/>
                                  <a:lumOff val="80000"/>
                                </a:schemeClr>
                              </a:solidFill>
                              <a:latin typeface="Cambria Math" panose="02040503050406030204" pitchFamily="18" charset="0"/>
                              <a:cs typeface="Poppins" panose="00000500000000000000" pitchFamily="2" charset="0"/>
                            </a:rPr>
                          </m:ctrlPr>
                        </m:naryPr>
                        <m:sub>
                          <m:r>
                            <m:rPr>
                              <m:brk m:alnAt="7"/>
                            </m:rPr>
                            <a:rPr lang="en-US"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r>
                            <a:rPr lang="en-US" b="0" i="1" smtClean="0">
                              <a:solidFill>
                                <a:schemeClr val="bg2">
                                  <a:lumMod val="20000"/>
                                  <a:lumOff val="80000"/>
                                </a:schemeClr>
                              </a:solidFill>
                              <a:latin typeface="Cambria Math" panose="02040503050406030204" pitchFamily="18" charset="0"/>
                              <a:cs typeface="Poppins" panose="00000500000000000000" pitchFamily="2" charset="0"/>
                            </a:rPr>
                            <m:t>𝐴</m:t>
                          </m:r>
                        </m:sub>
                        <m:sup/>
                        <m:e>
                          <m:sSup>
                            <m:sSupPr>
                              <m:ctrlPr>
                                <a:rPr lang="en-US"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US" b="0" i="1" smtClean="0">
                                  <a:solidFill>
                                    <a:schemeClr val="bg2">
                                      <a:lumMod val="20000"/>
                                      <a:lumOff val="80000"/>
                                    </a:schemeClr>
                                  </a:solidFill>
                                  <a:latin typeface="Cambria Math" panose="02040503050406030204" pitchFamily="18" charset="0"/>
                                  <a:cs typeface="Poppins" panose="00000500000000000000" pitchFamily="2" charset="0"/>
                                </a:rPr>
                                <m:t>𝑒</m:t>
                              </m:r>
                            </m:e>
                            <m:sup>
                              <m:r>
                                <a:rPr lang="en-US" b="0" i="1" smtClean="0">
                                  <a:solidFill>
                                    <a:schemeClr val="bg2">
                                      <a:lumMod val="20000"/>
                                      <a:lumOff val="80000"/>
                                    </a:schemeClr>
                                  </a:solidFill>
                                  <a:latin typeface="Cambria Math" panose="02040503050406030204" pitchFamily="18" charset="0"/>
                                  <a:cs typeface="Poppins" panose="00000500000000000000" pitchFamily="2" charset="0"/>
                                </a:rPr>
                                <m:t>𝑡𝑥</m:t>
                              </m:r>
                            </m:sup>
                          </m:sSup>
                          <m:r>
                            <a:rPr lang="en-US" b="0" i="1" smtClean="0">
                              <a:solidFill>
                                <a:schemeClr val="bg2">
                                  <a:lumMod val="20000"/>
                                  <a:lumOff val="80000"/>
                                </a:schemeClr>
                              </a:solidFill>
                              <a:latin typeface="Cambria Math" panose="02040503050406030204" pitchFamily="18" charset="0"/>
                              <a:cs typeface="Poppins" panose="00000500000000000000" pitchFamily="2" charset="0"/>
                            </a:rPr>
                            <m:t>𝑓</m:t>
                          </m:r>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r>
                            <a:rPr lang="en-US"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b="0" i="1" smtClean="0">
                              <a:solidFill>
                                <a:schemeClr val="bg2">
                                  <a:lumMod val="20000"/>
                                  <a:lumOff val="80000"/>
                                </a:schemeClr>
                              </a:solidFill>
                              <a:latin typeface="Cambria Math" panose="02040503050406030204" pitchFamily="18" charset="0"/>
                              <a:cs typeface="Poppins" panose="00000500000000000000" pitchFamily="2" charset="0"/>
                            </a:rPr>
                            <m:t>)</m:t>
                          </m:r>
                        </m:e>
                      </m:nary>
                    </m:oMath>
                  </m:oMathPara>
                </a14:m>
                <a:endParaRPr lang="en-CA" i="1"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p:sp>
            <p:nvSpPr>
              <p:cNvPr id="2" name="Rectangle: Rounded Corners 1">
                <a:extLst>
                  <a:ext uri="{FF2B5EF4-FFF2-40B4-BE49-F238E27FC236}">
                    <a16:creationId xmlns:a16="http://schemas.microsoft.com/office/drawing/2014/main" id="{1A71FCAC-3502-133A-5C89-86441B6FF41B}"/>
                  </a:ext>
                </a:extLst>
              </p:cNvPr>
              <p:cNvSpPr>
                <a:spLocks noRot="1" noChangeAspect="1" noMove="1" noResize="1" noEditPoints="1" noAdjustHandles="1" noChangeArrowheads="1" noChangeShapeType="1" noTextEdit="1"/>
              </p:cNvSpPr>
              <p:nvPr/>
            </p:nvSpPr>
            <p:spPr>
              <a:xfrm>
                <a:off x="947829" y="1658309"/>
                <a:ext cx="7248342" cy="1826881"/>
              </a:xfrm>
              <a:prstGeom prst="roundRect">
                <a:avLst/>
              </a:prstGeom>
              <a:blipFill>
                <a:blip r:embed="rId2"/>
                <a:stretch>
                  <a:fillRect b="-39145"/>
                </a:stretch>
              </a:blipFill>
            </p:spPr>
            <p:txBody>
              <a:bodyPr/>
              <a:lstStyle/>
              <a:p>
                <a:r>
                  <a:rPr lang="en-CA">
                    <a:noFill/>
                  </a:rPr>
                  <a:t> </a:t>
                </a:r>
              </a:p>
            </p:txBody>
          </p:sp>
        </mc:Fallback>
      </mc:AlternateContent>
    </p:spTree>
    <p:extLst>
      <p:ext uri="{BB962C8B-B14F-4D97-AF65-F5344CB8AC3E}">
        <p14:creationId xmlns:p14="http://schemas.microsoft.com/office/powerpoint/2010/main" val="52171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19"/>
        <p:cNvGrpSpPr/>
        <p:nvPr/>
      </p:nvGrpSpPr>
      <p:grpSpPr>
        <a:xfrm>
          <a:off x="0" y="0"/>
          <a:ext cx="0" cy="0"/>
          <a:chOff x="0" y="0"/>
          <a:chExt cx="0" cy="0"/>
        </a:xfrm>
      </p:grpSpPr>
      <p:sp>
        <p:nvSpPr>
          <p:cNvPr id="2220" name="Google Shape;2220;p42"/>
          <p:cNvSpPr txBox="1">
            <a:spLocks noGrp="1"/>
          </p:cNvSpPr>
          <p:nvPr>
            <p:ph type="sldNum" idx="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222" name="Google Shape;2222;p42"/>
          <p:cNvSpPr txBox="1">
            <a:spLocks noGrp="1"/>
          </p:cNvSpPr>
          <p:nvPr>
            <p:ph type="title"/>
          </p:nvPr>
        </p:nvSpPr>
        <p:spPr>
          <a:xfrm>
            <a:off x="1888618" y="1615350"/>
            <a:ext cx="5363100" cy="19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Proabability Distributions</a:t>
            </a:r>
            <a:endParaRPr sz="5400" dirty="0"/>
          </a:p>
        </p:txBody>
      </p:sp>
      <p:sp>
        <p:nvSpPr>
          <p:cNvPr id="2223" name="Google Shape;2223;p4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2224" name="Google Shape;2224;p42"/>
          <p:cNvGrpSpPr/>
          <p:nvPr/>
        </p:nvGrpSpPr>
        <p:grpSpPr>
          <a:xfrm>
            <a:off x="-147792" y="2904913"/>
            <a:ext cx="2694417" cy="2312909"/>
            <a:chOff x="-202347" y="2663068"/>
            <a:chExt cx="3183384" cy="2732643"/>
          </a:xfrm>
        </p:grpSpPr>
        <p:sp>
          <p:nvSpPr>
            <p:cNvPr id="2225" name="Google Shape;2225;p42"/>
            <p:cNvSpPr/>
            <p:nvPr/>
          </p:nvSpPr>
          <p:spPr>
            <a:xfrm rot="-900087">
              <a:off x="-8835" y="2879851"/>
              <a:ext cx="1768078" cy="1727996"/>
            </a:xfrm>
            <a:custGeom>
              <a:avLst/>
              <a:gdLst/>
              <a:ahLst/>
              <a:cxnLst/>
              <a:rect l="l" t="t" r="r" b="b"/>
              <a:pathLst>
                <a:path w="126599" h="123729" extrusionOk="0">
                  <a:moveTo>
                    <a:pt x="36050" y="0"/>
                  </a:moveTo>
                  <a:cubicBezTo>
                    <a:pt x="30464" y="0"/>
                    <a:pt x="25335" y="3654"/>
                    <a:pt x="23715" y="9298"/>
                  </a:cubicBezTo>
                  <a:lnTo>
                    <a:pt x="18007" y="29326"/>
                  </a:lnTo>
                  <a:lnTo>
                    <a:pt x="14810" y="40580"/>
                  </a:lnTo>
                  <a:lnTo>
                    <a:pt x="1925" y="85595"/>
                  </a:lnTo>
                  <a:cubicBezTo>
                    <a:pt x="1" y="92413"/>
                    <a:pt x="3948" y="99491"/>
                    <a:pt x="10733" y="101449"/>
                  </a:cubicBezTo>
                  <a:lnTo>
                    <a:pt x="87030" y="123239"/>
                  </a:lnTo>
                  <a:cubicBezTo>
                    <a:pt x="88205" y="123570"/>
                    <a:pt x="89387" y="123729"/>
                    <a:pt x="90549" y="123729"/>
                  </a:cubicBezTo>
                  <a:cubicBezTo>
                    <a:pt x="96135" y="123729"/>
                    <a:pt x="101264" y="120075"/>
                    <a:pt x="102884" y="114431"/>
                  </a:cubicBezTo>
                  <a:lnTo>
                    <a:pt x="124674" y="38134"/>
                  </a:lnTo>
                  <a:cubicBezTo>
                    <a:pt x="126598" y="31316"/>
                    <a:pt x="122684" y="24237"/>
                    <a:pt x="115866" y="22280"/>
                  </a:cubicBezTo>
                  <a:lnTo>
                    <a:pt x="39569" y="490"/>
                  </a:lnTo>
                  <a:cubicBezTo>
                    <a:pt x="38394" y="159"/>
                    <a:pt x="37212" y="0"/>
                    <a:pt x="36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p:cNvSpPr/>
            <p:nvPr/>
          </p:nvSpPr>
          <p:spPr>
            <a:xfrm rot="-900087">
              <a:off x="2605" y="2864812"/>
              <a:ext cx="1790856" cy="1762338"/>
            </a:xfrm>
            <a:custGeom>
              <a:avLst/>
              <a:gdLst/>
              <a:ahLst/>
              <a:cxnLst/>
              <a:rect l="l" t="t" r="r" b="b"/>
              <a:pathLst>
                <a:path w="128230" h="126188" extrusionOk="0">
                  <a:moveTo>
                    <a:pt x="37406" y="0"/>
                  </a:moveTo>
                  <a:cubicBezTo>
                    <a:pt x="35046" y="0"/>
                    <a:pt x="32706" y="595"/>
                    <a:pt x="30598" y="1775"/>
                  </a:cubicBezTo>
                  <a:cubicBezTo>
                    <a:pt x="27336" y="3602"/>
                    <a:pt x="24955" y="6571"/>
                    <a:pt x="23911" y="10191"/>
                  </a:cubicBezTo>
                  <a:lnTo>
                    <a:pt x="18202" y="30220"/>
                  </a:lnTo>
                  <a:cubicBezTo>
                    <a:pt x="18007" y="30872"/>
                    <a:pt x="18398" y="31525"/>
                    <a:pt x="19051" y="31720"/>
                  </a:cubicBezTo>
                  <a:cubicBezTo>
                    <a:pt x="19165" y="31755"/>
                    <a:pt x="19279" y="31771"/>
                    <a:pt x="19391" y="31771"/>
                  </a:cubicBezTo>
                  <a:cubicBezTo>
                    <a:pt x="19918" y="31771"/>
                    <a:pt x="20390" y="31410"/>
                    <a:pt x="20551" y="30872"/>
                  </a:cubicBezTo>
                  <a:lnTo>
                    <a:pt x="26292" y="10844"/>
                  </a:lnTo>
                  <a:cubicBezTo>
                    <a:pt x="27140" y="7875"/>
                    <a:pt x="29098" y="5396"/>
                    <a:pt x="31772" y="3896"/>
                  </a:cubicBezTo>
                  <a:cubicBezTo>
                    <a:pt x="33519" y="2928"/>
                    <a:pt x="35443" y="2435"/>
                    <a:pt x="37385" y="2435"/>
                  </a:cubicBezTo>
                  <a:cubicBezTo>
                    <a:pt x="38453" y="2435"/>
                    <a:pt x="39527" y="2584"/>
                    <a:pt x="40580" y="2885"/>
                  </a:cubicBezTo>
                  <a:lnTo>
                    <a:pt x="116910" y="24675"/>
                  </a:lnTo>
                  <a:cubicBezTo>
                    <a:pt x="119879" y="25555"/>
                    <a:pt x="122358" y="27513"/>
                    <a:pt x="123858" y="30187"/>
                  </a:cubicBezTo>
                  <a:cubicBezTo>
                    <a:pt x="125359" y="32895"/>
                    <a:pt x="125718" y="36026"/>
                    <a:pt x="124869" y="38995"/>
                  </a:cubicBezTo>
                  <a:lnTo>
                    <a:pt x="103079" y="115325"/>
                  </a:lnTo>
                  <a:cubicBezTo>
                    <a:pt x="102231" y="118294"/>
                    <a:pt x="100274" y="120773"/>
                    <a:pt x="97567" y="122273"/>
                  </a:cubicBezTo>
                  <a:cubicBezTo>
                    <a:pt x="95820" y="123241"/>
                    <a:pt x="93896" y="123734"/>
                    <a:pt x="91954" y="123734"/>
                  </a:cubicBezTo>
                  <a:cubicBezTo>
                    <a:pt x="90886" y="123734"/>
                    <a:pt x="89812" y="123585"/>
                    <a:pt x="88759" y="123284"/>
                  </a:cubicBezTo>
                  <a:lnTo>
                    <a:pt x="12429" y="101494"/>
                  </a:lnTo>
                  <a:cubicBezTo>
                    <a:pt x="6296" y="99733"/>
                    <a:pt x="2741" y="93307"/>
                    <a:pt x="4470" y="87174"/>
                  </a:cubicBezTo>
                  <a:lnTo>
                    <a:pt x="17354" y="42126"/>
                  </a:lnTo>
                  <a:cubicBezTo>
                    <a:pt x="17517" y="41474"/>
                    <a:pt x="17159" y="40789"/>
                    <a:pt x="16506" y="40626"/>
                  </a:cubicBezTo>
                  <a:cubicBezTo>
                    <a:pt x="16392" y="40591"/>
                    <a:pt x="16277" y="40575"/>
                    <a:pt x="16163" y="40575"/>
                  </a:cubicBezTo>
                  <a:cubicBezTo>
                    <a:pt x="15630" y="40575"/>
                    <a:pt x="15140" y="40936"/>
                    <a:pt x="15006" y="41474"/>
                  </a:cubicBezTo>
                  <a:lnTo>
                    <a:pt x="2121" y="86489"/>
                  </a:lnTo>
                  <a:cubicBezTo>
                    <a:pt x="1" y="93927"/>
                    <a:pt x="4339" y="101723"/>
                    <a:pt x="11776" y="103843"/>
                  </a:cubicBezTo>
                  <a:lnTo>
                    <a:pt x="88074" y="125633"/>
                  </a:lnTo>
                  <a:cubicBezTo>
                    <a:pt x="89346" y="125992"/>
                    <a:pt x="90651" y="126188"/>
                    <a:pt x="91956" y="126188"/>
                  </a:cubicBezTo>
                  <a:cubicBezTo>
                    <a:pt x="94305" y="126188"/>
                    <a:pt x="96621" y="125568"/>
                    <a:pt x="98741" y="124394"/>
                  </a:cubicBezTo>
                  <a:cubicBezTo>
                    <a:pt x="102036" y="122599"/>
                    <a:pt x="104384" y="119598"/>
                    <a:pt x="105428" y="116010"/>
                  </a:cubicBezTo>
                  <a:lnTo>
                    <a:pt x="127218" y="39680"/>
                  </a:lnTo>
                  <a:cubicBezTo>
                    <a:pt x="128229" y="36092"/>
                    <a:pt x="127805" y="32275"/>
                    <a:pt x="125979" y="29013"/>
                  </a:cubicBezTo>
                  <a:cubicBezTo>
                    <a:pt x="124184" y="25751"/>
                    <a:pt x="121183" y="23370"/>
                    <a:pt x="117595" y="22326"/>
                  </a:cubicBezTo>
                  <a:lnTo>
                    <a:pt x="41265" y="536"/>
                  </a:lnTo>
                  <a:cubicBezTo>
                    <a:pt x="39996" y="178"/>
                    <a:pt x="38698" y="0"/>
                    <a:pt x="37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p:cNvSpPr/>
            <p:nvPr/>
          </p:nvSpPr>
          <p:spPr>
            <a:xfrm rot="-900087">
              <a:off x="411784" y="3220077"/>
              <a:ext cx="357180" cy="320617"/>
            </a:xfrm>
            <a:custGeom>
              <a:avLst/>
              <a:gdLst/>
              <a:ahLst/>
              <a:cxnLst/>
              <a:rect l="l" t="t" r="r" b="b"/>
              <a:pathLst>
                <a:path w="25575" h="22957" extrusionOk="0">
                  <a:moveTo>
                    <a:pt x="12761" y="1"/>
                  </a:moveTo>
                  <a:cubicBezTo>
                    <a:pt x="7773" y="1"/>
                    <a:pt x="3189" y="3280"/>
                    <a:pt x="1762" y="8316"/>
                  </a:cubicBezTo>
                  <a:cubicBezTo>
                    <a:pt x="0" y="14416"/>
                    <a:pt x="3556" y="20777"/>
                    <a:pt x="9656" y="22505"/>
                  </a:cubicBezTo>
                  <a:cubicBezTo>
                    <a:pt x="10709" y="22811"/>
                    <a:pt x="11771" y="22957"/>
                    <a:pt x="12816" y="22957"/>
                  </a:cubicBezTo>
                  <a:cubicBezTo>
                    <a:pt x="17792" y="22957"/>
                    <a:pt x="22384" y="19658"/>
                    <a:pt x="23813" y="14644"/>
                  </a:cubicBezTo>
                  <a:cubicBezTo>
                    <a:pt x="25574" y="8544"/>
                    <a:pt x="22051" y="2183"/>
                    <a:pt x="15951" y="454"/>
                  </a:cubicBezTo>
                  <a:cubicBezTo>
                    <a:pt x="14887" y="147"/>
                    <a:pt x="13815" y="1"/>
                    <a:pt x="12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p:cNvSpPr/>
            <p:nvPr/>
          </p:nvSpPr>
          <p:spPr>
            <a:xfrm rot="-900087">
              <a:off x="370010" y="3202973"/>
              <a:ext cx="367193" cy="354666"/>
            </a:xfrm>
            <a:custGeom>
              <a:avLst/>
              <a:gdLst/>
              <a:ahLst/>
              <a:cxnLst/>
              <a:rect l="l" t="t" r="r" b="b"/>
              <a:pathLst>
                <a:path w="26292" h="25395" extrusionOk="0">
                  <a:moveTo>
                    <a:pt x="13146" y="2430"/>
                  </a:moveTo>
                  <a:cubicBezTo>
                    <a:pt x="14092" y="2430"/>
                    <a:pt x="15038" y="2560"/>
                    <a:pt x="15951" y="2854"/>
                  </a:cubicBezTo>
                  <a:cubicBezTo>
                    <a:pt x="18594" y="3604"/>
                    <a:pt x="20779" y="5333"/>
                    <a:pt x="22117" y="7714"/>
                  </a:cubicBezTo>
                  <a:cubicBezTo>
                    <a:pt x="23454" y="10128"/>
                    <a:pt x="23780" y="12868"/>
                    <a:pt x="22997" y="15510"/>
                  </a:cubicBezTo>
                  <a:cubicBezTo>
                    <a:pt x="22247" y="18152"/>
                    <a:pt x="20518" y="20338"/>
                    <a:pt x="18137" y="21675"/>
                  </a:cubicBezTo>
                  <a:cubicBezTo>
                    <a:pt x="16599" y="22518"/>
                    <a:pt x="14898" y="22953"/>
                    <a:pt x="13174" y="22953"/>
                  </a:cubicBezTo>
                  <a:cubicBezTo>
                    <a:pt x="12229" y="22953"/>
                    <a:pt x="11277" y="22822"/>
                    <a:pt x="10341" y="22556"/>
                  </a:cubicBezTo>
                  <a:cubicBezTo>
                    <a:pt x="7699" y="21806"/>
                    <a:pt x="5513" y="20077"/>
                    <a:pt x="4176" y="17696"/>
                  </a:cubicBezTo>
                  <a:cubicBezTo>
                    <a:pt x="2871" y="15282"/>
                    <a:pt x="2545" y="12509"/>
                    <a:pt x="3295" y="9900"/>
                  </a:cubicBezTo>
                  <a:cubicBezTo>
                    <a:pt x="4045" y="7257"/>
                    <a:pt x="5774" y="5072"/>
                    <a:pt x="8155" y="3734"/>
                  </a:cubicBezTo>
                  <a:cubicBezTo>
                    <a:pt x="9721" y="2886"/>
                    <a:pt x="11417" y="2430"/>
                    <a:pt x="13146" y="2430"/>
                  </a:cubicBezTo>
                  <a:close/>
                  <a:moveTo>
                    <a:pt x="13111" y="0"/>
                  </a:moveTo>
                  <a:cubicBezTo>
                    <a:pt x="10989" y="0"/>
                    <a:pt x="8890" y="544"/>
                    <a:pt x="6981" y="1614"/>
                  </a:cubicBezTo>
                  <a:cubicBezTo>
                    <a:pt x="4013" y="3245"/>
                    <a:pt x="1860" y="5953"/>
                    <a:pt x="946" y="9215"/>
                  </a:cubicBezTo>
                  <a:cubicBezTo>
                    <a:pt x="0" y="12477"/>
                    <a:pt x="392" y="15902"/>
                    <a:pt x="2055" y="18870"/>
                  </a:cubicBezTo>
                  <a:cubicBezTo>
                    <a:pt x="3686" y="21838"/>
                    <a:pt x="6394" y="23991"/>
                    <a:pt x="9656" y="24905"/>
                  </a:cubicBezTo>
                  <a:cubicBezTo>
                    <a:pt x="10830" y="25231"/>
                    <a:pt x="12004" y="25394"/>
                    <a:pt x="13179" y="25394"/>
                  </a:cubicBezTo>
                  <a:cubicBezTo>
                    <a:pt x="15299" y="25394"/>
                    <a:pt x="17419" y="24872"/>
                    <a:pt x="19311" y="23796"/>
                  </a:cubicBezTo>
                  <a:cubicBezTo>
                    <a:pt x="22280" y="22165"/>
                    <a:pt x="24433" y="19457"/>
                    <a:pt x="25379" y="16195"/>
                  </a:cubicBezTo>
                  <a:cubicBezTo>
                    <a:pt x="26292" y="12933"/>
                    <a:pt x="25900" y="9508"/>
                    <a:pt x="24269" y="6540"/>
                  </a:cubicBezTo>
                  <a:cubicBezTo>
                    <a:pt x="22606" y="3571"/>
                    <a:pt x="19898" y="1418"/>
                    <a:pt x="16636" y="505"/>
                  </a:cubicBezTo>
                  <a:cubicBezTo>
                    <a:pt x="15473" y="168"/>
                    <a:pt x="14288" y="0"/>
                    <a:pt x="13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p:cNvSpPr/>
            <p:nvPr/>
          </p:nvSpPr>
          <p:spPr>
            <a:xfrm rot="-900087">
              <a:off x="1106955" y="3232041"/>
              <a:ext cx="360825" cy="320505"/>
            </a:xfrm>
            <a:custGeom>
              <a:avLst/>
              <a:gdLst/>
              <a:ahLst/>
              <a:cxnLst/>
              <a:rect l="l" t="t" r="r" b="b"/>
              <a:pathLst>
                <a:path w="25836" h="22949" extrusionOk="0">
                  <a:moveTo>
                    <a:pt x="12956" y="1"/>
                  </a:moveTo>
                  <a:cubicBezTo>
                    <a:pt x="9593" y="1"/>
                    <a:pt x="6254" y="1462"/>
                    <a:pt x="3980" y="4277"/>
                  </a:cubicBezTo>
                  <a:cubicBezTo>
                    <a:pt x="1" y="9202"/>
                    <a:pt x="783" y="16444"/>
                    <a:pt x="5742" y="20424"/>
                  </a:cubicBezTo>
                  <a:cubicBezTo>
                    <a:pt x="7859" y="22120"/>
                    <a:pt x="10403" y="22948"/>
                    <a:pt x="12930" y="22948"/>
                  </a:cubicBezTo>
                  <a:cubicBezTo>
                    <a:pt x="16283" y="22948"/>
                    <a:pt x="19605" y="21489"/>
                    <a:pt x="21856" y="18662"/>
                  </a:cubicBezTo>
                  <a:cubicBezTo>
                    <a:pt x="25836" y="13736"/>
                    <a:pt x="25053" y="6495"/>
                    <a:pt x="20127" y="2515"/>
                  </a:cubicBezTo>
                  <a:cubicBezTo>
                    <a:pt x="18016" y="823"/>
                    <a:pt x="15479" y="1"/>
                    <a:pt x="12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p:cNvSpPr/>
            <p:nvPr/>
          </p:nvSpPr>
          <p:spPr>
            <a:xfrm rot="-900087">
              <a:off x="1053304" y="3214502"/>
              <a:ext cx="395000" cy="355113"/>
            </a:xfrm>
            <a:custGeom>
              <a:avLst/>
              <a:gdLst/>
              <a:ahLst/>
              <a:cxnLst/>
              <a:rect l="l" t="t" r="r" b="b"/>
              <a:pathLst>
                <a:path w="28283" h="25427" extrusionOk="0">
                  <a:moveTo>
                    <a:pt x="14130" y="2457"/>
                  </a:moveTo>
                  <a:cubicBezTo>
                    <a:pt x="15075" y="2457"/>
                    <a:pt x="16027" y="2588"/>
                    <a:pt x="16963" y="2854"/>
                  </a:cubicBezTo>
                  <a:cubicBezTo>
                    <a:pt x="22378" y="4420"/>
                    <a:pt x="25542" y="10095"/>
                    <a:pt x="24009" y="15543"/>
                  </a:cubicBezTo>
                  <a:cubicBezTo>
                    <a:pt x="22715" y="20019"/>
                    <a:pt x="18612" y="22957"/>
                    <a:pt x="14151" y="22957"/>
                  </a:cubicBezTo>
                  <a:cubicBezTo>
                    <a:pt x="13216" y="22957"/>
                    <a:pt x="12264" y="22828"/>
                    <a:pt x="11320" y="22556"/>
                  </a:cubicBezTo>
                  <a:cubicBezTo>
                    <a:pt x="5872" y="21023"/>
                    <a:pt x="2708" y="15347"/>
                    <a:pt x="4274" y="9900"/>
                  </a:cubicBezTo>
                  <a:cubicBezTo>
                    <a:pt x="5024" y="7258"/>
                    <a:pt x="6753" y="5072"/>
                    <a:pt x="9167" y="3735"/>
                  </a:cubicBezTo>
                  <a:cubicBezTo>
                    <a:pt x="10705" y="2892"/>
                    <a:pt x="12406" y="2457"/>
                    <a:pt x="14130" y="2457"/>
                  </a:cubicBezTo>
                  <a:close/>
                  <a:moveTo>
                    <a:pt x="14090" y="0"/>
                  </a:moveTo>
                  <a:cubicBezTo>
                    <a:pt x="11968" y="0"/>
                    <a:pt x="9869" y="544"/>
                    <a:pt x="7960" y="1614"/>
                  </a:cubicBezTo>
                  <a:cubicBezTo>
                    <a:pt x="4991" y="3245"/>
                    <a:pt x="2839" y="5953"/>
                    <a:pt x="1925" y="9215"/>
                  </a:cubicBezTo>
                  <a:cubicBezTo>
                    <a:pt x="1" y="15967"/>
                    <a:pt x="3915" y="23013"/>
                    <a:pt x="10635" y="24938"/>
                  </a:cubicBezTo>
                  <a:cubicBezTo>
                    <a:pt x="11809" y="25264"/>
                    <a:pt x="12983" y="25427"/>
                    <a:pt x="14125" y="25427"/>
                  </a:cubicBezTo>
                  <a:cubicBezTo>
                    <a:pt x="19670" y="25427"/>
                    <a:pt x="24759" y="21773"/>
                    <a:pt x="26358" y="16195"/>
                  </a:cubicBezTo>
                  <a:cubicBezTo>
                    <a:pt x="28282" y="9476"/>
                    <a:pt x="24368" y="2430"/>
                    <a:pt x="17615" y="505"/>
                  </a:cubicBezTo>
                  <a:cubicBezTo>
                    <a:pt x="16452" y="168"/>
                    <a:pt x="15267" y="0"/>
                    <a:pt x="140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p:cNvSpPr/>
            <p:nvPr/>
          </p:nvSpPr>
          <p:spPr>
            <a:xfrm rot="-900087">
              <a:off x="379973" y="3935387"/>
              <a:ext cx="360364" cy="320505"/>
            </a:xfrm>
            <a:custGeom>
              <a:avLst/>
              <a:gdLst/>
              <a:ahLst/>
              <a:cxnLst/>
              <a:rect l="l" t="t" r="r" b="b"/>
              <a:pathLst>
                <a:path w="25803" h="22949" extrusionOk="0">
                  <a:moveTo>
                    <a:pt x="12935" y="1"/>
                  </a:moveTo>
                  <a:cubicBezTo>
                    <a:pt x="8119" y="1"/>
                    <a:pt x="3641" y="3028"/>
                    <a:pt x="2023" y="7829"/>
                  </a:cubicBezTo>
                  <a:cubicBezTo>
                    <a:pt x="0" y="13832"/>
                    <a:pt x="3262" y="20355"/>
                    <a:pt x="9264" y="22345"/>
                  </a:cubicBezTo>
                  <a:cubicBezTo>
                    <a:pt x="10478" y="22754"/>
                    <a:pt x="11712" y="22948"/>
                    <a:pt x="12924" y="22948"/>
                  </a:cubicBezTo>
                  <a:cubicBezTo>
                    <a:pt x="17709" y="22948"/>
                    <a:pt x="22167" y="19925"/>
                    <a:pt x="23780" y="15136"/>
                  </a:cubicBezTo>
                  <a:cubicBezTo>
                    <a:pt x="25803" y="9134"/>
                    <a:pt x="22573" y="2610"/>
                    <a:pt x="16571" y="588"/>
                  </a:cubicBezTo>
                  <a:cubicBezTo>
                    <a:pt x="15364" y="190"/>
                    <a:pt x="14139" y="1"/>
                    <a:pt x="12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p:cNvSpPr/>
            <p:nvPr/>
          </p:nvSpPr>
          <p:spPr>
            <a:xfrm rot="-900087">
              <a:off x="326397" y="3918452"/>
              <a:ext cx="394539" cy="354470"/>
            </a:xfrm>
            <a:custGeom>
              <a:avLst/>
              <a:gdLst/>
              <a:ahLst/>
              <a:cxnLst/>
              <a:rect l="l" t="t" r="r" b="b"/>
              <a:pathLst>
                <a:path w="28250" h="25381" extrusionOk="0">
                  <a:moveTo>
                    <a:pt x="14125" y="2448"/>
                  </a:moveTo>
                  <a:cubicBezTo>
                    <a:pt x="15071" y="2448"/>
                    <a:pt x="16017" y="2579"/>
                    <a:pt x="16930" y="2840"/>
                  </a:cubicBezTo>
                  <a:cubicBezTo>
                    <a:pt x="22378" y="4373"/>
                    <a:pt x="25542" y="10081"/>
                    <a:pt x="23976" y="15496"/>
                  </a:cubicBezTo>
                  <a:cubicBezTo>
                    <a:pt x="22709" y="20000"/>
                    <a:pt x="18587" y="22943"/>
                    <a:pt x="14138" y="22943"/>
                  </a:cubicBezTo>
                  <a:cubicBezTo>
                    <a:pt x="13205" y="22943"/>
                    <a:pt x="12258" y="22813"/>
                    <a:pt x="11320" y="22542"/>
                  </a:cubicBezTo>
                  <a:cubicBezTo>
                    <a:pt x="5872" y="21009"/>
                    <a:pt x="2708" y="15300"/>
                    <a:pt x="4274" y="9886"/>
                  </a:cubicBezTo>
                  <a:cubicBezTo>
                    <a:pt x="5546" y="5384"/>
                    <a:pt x="9656" y="2448"/>
                    <a:pt x="14125" y="2448"/>
                  </a:cubicBezTo>
                  <a:close/>
                  <a:moveTo>
                    <a:pt x="14122" y="1"/>
                  </a:moveTo>
                  <a:cubicBezTo>
                    <a:pt x="8585" y="1"/>
                    <a:pt x="3491" y="3640"/>
                    <a:pt x="1925" y="9201"/>
                  </a:cubicBezTo>
                  <a:cubicBezTo>
                    <a:pt x="1" y="15953"/>
                    <a:pt x="3915" y="22966"/>
                    <a:pt x="10635" y="24891"/>
                  </a:cubicBezTo>
                  <a:cubicBezTo>
                    <a:pt x="11809" y="25250"/>
                    <a:pt x="12951" y="25380"/>
                    <a:pt x="14125" y="25380"/>
                  </a:cubicBezTo>
                  <a:cubicBezTo>
                    <a:pt x="19638" y="25380"/>
                    <a:pt x="24759" y="21759"/>
                    <a:pt x="26325" y="16181"/>
                  </a:cubicBezTo>
                  <a:cubicBezTo>
                    <a:pt x="28249" y="9429"/>
                    <a:pt x="24335" y="2416"/>
                    <a:pt x="17615" y="491"/>
                  </a:cubicBezTo>
                  <a:cubicBezTo>
                    <a:pt x="16450" y="159"/>
                    <a:pt x="15276" y="1"/>
                    <a:pt x="14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p:cNvSpPr/>
            <p:nvPr/>
          </p:nvSpPr>
          <p:spPr>
            <a:xfrm rot="-900087">
              <a:off x="1009743" y="3475696"/>
              <a:ext cx="1743470" cy="1705873"/>
            </a:xfrm>
            <a:custGeom>
              <a:avLst/>
              <a:gdLst/>
              <a:ahLst/>
              <a:cxnLst/>
              <a:rect l="l" t="t" r="r" b="b"/>
              <a:pathLst>
                <a:path w="124837" h="122145" extrusionOk="0">
                  <a:moveTo>
                    <a:pt x="91079" y="0"/>
                  </a:moveTo>
                  <a:cubicBezTo>
                    <a:pt x="90024" y="0"/>
                    <a:pt x="88950" y="132"/>
                    <a:pt x="87878" y="406"/>
                  </a:cubicBezTo>
                  <a:lnTo>
                    <a:pt x="40155" y="12573"/>
                  </a:lnTo>
                  <a:lnTo>
                    <a:pt x="29228" y="15378"/>
                  </a:lnTo>
                  <a:lnTo>
                    <a:pt x="10993" y="20010"/>
                  </a:lnTo>
                  <a:cubicBezTo>
                    <a:pt x="4143" y="21772"/>
                    <a:pt x="0" y="28753"/>
                    <a:pt x="1762" y="35603"/>
                  </a:cubicBezTo>
                  <a:lnTo>
                    <a:pt x="21366" y="112488"/>
                  </a:lnTo>
                  <a:cubicBezTo>
                    <a:pt x="22857" y="118286"/>
                    <a:pt x="28088" y="122144"/>
                    <a:pt x="33813" y="122144"/>
                  </a:cubicBezTo>
                  <a:cubicBezTo>
                    <a:pt x="34852" y="122144"/>
                    <a:pt x="35907" y="122017"/>
                    <a:pt x="36959" y="121752"/>
                  </a:cubicBezTo>
                  <a:lnTo>
                    <a:pt x="113844" y="102115"/>
                  </a:lnTo>
                  <a:cubicBezTo>
                    <a:pt x="120694" y="100353"/>
                    <a:pt x="124837" y="93405"/>
                    <a:pt x="123108" y="86522"/>
                  </a:cubicBezTo>
                  <a:lnTo>
                    <a:pt x="103471" y="9637"/>
                  </a:lnTo>
                  <a:cubicBezTo>
                    <a:pt x="101983" y="3854"/>
                    <a:pt x="96799" y="0"/>
                    <a:pt x="9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p:cNvSpPr/>
            <p:nvPr/>
          </p:nvSpPr>
          <p:spPr>
            <a:xfrm rot="-900087">
              <a:off x="1032236" y="3458496"/>
              <a:ext cx="1753497" cy="1739922"/>
            </a:xfrm>
            <a:custGeom>
              <a:avLst/>
              <a:gdLst/>
              <a:ahLst/>
              <a:cxnLst/>
              <a:rect l="l" t="t" r="r" b="b"/>
              <a:pathLst>
                <a:path w="125555" h="124583" extrusionOk="0">
                  <a:moveTo>
                    <a:pt x="91412" y="1"/>
                  </a:moveTo>
                  <a:cubicBezTo>
                    <a:pt x="90259" y="1"/>
                    <a:pt x="89097" y="143"/>
                    <a:pt x="87944" y="431"/>
                  </a:cubicBezTo>
                  <a:lnTo>
                    <a:pt x="40221" y="12631"/>
                  </a:lnTo>
                  <a:cubicBezTo>
                    <a:pt x="39569" y="12794"/>
                    <a:pt x="39177" y="13446"/>
                    <a:pt x="39340" y="14099"/>
                  </a:cubicBezTo>
                  <a:cubicBezTo>
                    <a:pt x="39476" y="14642"/>
                    <a:pt x="39952" y="15027"/>
                    <a:pt x="40503" y="15027"/>
                  </a:cubicBezTo>
                  <a:cubicBezTo>
                    <a:pt x="40613" y="15027"/>
                    <a:pt x="40727" y="15012"/>
                    <a:pt x="40841" y="14979"/>
                  </a:cubicBezTo>
                  <a:lnTo>
                    <a:pt x="88564" y="2812"/>
                  </a:lnTo>
                  <a:cubicBezTo>
                    <a:pt x="89522" y="2573"/>
                    <a:pt x="90491" y="2453"/>
                    <a:pt x="91452" y="2453"/>
                  </a:cubicBezTo>
                  <a:cubicBezTo>
                    <a:pt x="93501" y="2453"/>
                    <a:pt x="95518" y="2997"/>
                    <a:pt x="97338" y="4084"/>
                  </a:cubicBezTo>
                  <a:cubicBezTo>
                    <a:pt x="99980" y="5650"/>
                    <a:pt x="101872" y="8162"/>
                    <a:pt x="102655" y="11163"/>
                  </a:cubicBezTo>
                  <a:lnTo>
                    <a:pt x="122260" y="88081"/>
                  </a:lnTo>
                  <a:cubicBezTo>
                    <a:pt x="123043" y="91082"/>
                    <a:pt x="122586" y="94180"/>
                    <a:pt x="121020" y="96855"/>
                  </a:cubicBezTo>
                  <a:cubicBezTo>
                    <a:pt x="119422" y="99497"/>
                    <a:pt x="116910" y="101389"/>
                    <a:pt x="113909" y="102172"/>
                  </a:cubicBezTo>
                  <a:lnTo>
                    <a:pt x="37024" y="121777"/>
                  </a:lnTo>
                  <a:cubicBezTo>
                    <a:pt x="36057" y="122026"/>
                    <a:pt x="35087" y="122145"/>
                    <a:pt x="34133" y="122145"/>
                  </a:cubicBezTo>
                  <a:cubicBezTo>
                    <a:pt x="28968" y="122145"/>
                    <a:pt x="24254" y="118657"/>
                    <a:pt x="22932" y="113426"/>
                  </a:cubicBezTo>
                  <a:lnTo>
                    <a:pt x="3295" y="36541"/>
                  </a:lnTo>
                  <a:cubicBezTo>
                    <a:pt x="2545" y="33540"/>
                    <a:pt x="2969" y="30409"/>
                    <a:pt x="4567" y="27766"/>
                  </a:cubicBezTo>
                  <a:cubicBezTo>
                    <a:pt x="6133" y="25092"/>
                    <a:pt x="8645" y="23200"/>
                    <a:pt x="11646" y="22449"/>
                  </a:cubicBezTo>
                  <a:lnTo>
                    <a:pt x="29913" y="17785"/>
                  </a:lnTo>
                  <a:cubicBezTo>
                    <a:pt x="30565" y="17622"/>
                    <a:pt x="30957" y="16937"/>
                    <a:pt x="30794" y="16284"/>
                  </a:cubicBezTo>
                  <a:cubicBezTo>
                    <a:pt x="30656" y="15732"/>
                    <a:pt x="30143" y="15367"/>
                    <a:pt x="29594" y="15367"/>
                  </a:cubicBezTo>
                  <a:cubicBezTo>
                    <a:pt x="29494" y="15367"/>
                    <a:pt x="29393" y="15378"/>
                    <a:pt x="29293" y="15403"/>
                  </a:cubicBezTo>
                  <a:lnTo>
                    <a:pt x="11059" y="20068"/>
                  </a:lnTo>
                  <a:cubicBezTo>
                    <a:pt x="7405" y="20981"/>
                    <a:pt x="4372" y="23265"/>
                    <a:pt x="2447" y="26494"/>
                  </a:cubicBezTo>
                  <a:cubicBezTo>
                    <a:pt x="555" y="29724"/>
                    <a:pt x="1" y="33508"/>
                    <a:pt x="914" y="37128"/>
                  </a:cubicBezTo>
                  <a:lnTo>
                    <a:pt x="20551" y="114046"/>
                  </a:lnTo>
                  <a:cubicBezTo>
                    <a:pt x="22182" y="120374"/>
                    <a:pt x="27891" y="124582"/>
                    <a:pt x="34154" y="124582"/>
                  </a:cubicBezTo>
                  <a:cubicBezTo>
                    <a:pt x="35295" y="124582"/>
                    <a:pt x="36470" y="124452"/>
                    <a:pt x="37611" y="124158"/>
                  </a:cubicBezTo>
                  <a:lnTo>
                    <a:pt x="114529" y="104521"/>
                  </a:lnTo>
                  <a:cubicBezTo>
                    <a:pt x="118150" y="103608"/>
                    <a:pt x="121183" y="101324"/>
                    <a:pt x="123108" y="98095"/>
                  </a:cubicBezTo>
                  <a:cubicBezTo>
                    <a:pt x="125033" y="94865"/>
                    <a:pt x="125554" y="91114"/>
                    <a:pt x="124641" y="87461"/>
                  </a:cubicBezTo>
                  <a:lnTo>
                    <a:pt x="105004" y="10576"/>
                  </a:lnTo>
                  <a:cubicBezTo>
                    <a:pt x="104091" y="6922"/>
                    <a:pt x="101807" y="3889"/>
                    <a:pt x="98578" y="1964"/>
                  </a:cubicBezTo>
                  <a:cubicBezTo>
                    <a:pt x="96367" y="669"/>
                    <a:pt x="93913" y="1"/>
                    <a:pt x="91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p:cNvSpPr/>
            <p:nvPr/>
          </p:nvSpPr>
          <p:spPr>
            <a:xfrm rot="-900087">
              <a:off x="1272503" y="4008230"/>
              <a:ext cx="354442" cy="320701"/>
            </a:xfrm>
            <a:custGeom>
              <a:avLst/>
              <a:gdLst/>
              <a:ahLst/>
              <a:cxnLst/>
              <a:rect l="l" t="t" r="r" b="b"/>
              <a:pathLst>
                <a:path w="25379" h="22963" extrusionOk="0">
                  <a:moveTo>
                    <a:pt x="12689" y="0"/>
                  </a:moveTo>
                  <a:cubicBezTo>
                    <a:pt x="11752" y="0"/>
                    <a:pt x="10800" y="116"/>
                    <a:pt x="9852" y="358"/>
                  </a:cubicBezTo>
                  <a:cubicBezTo>
                    <a:pt x="3687" y="1924"/>
                    <a:pt x="1" y="8187"/>
                    <a:pt x="1567" y="14319"/>
                  </a:cubicBezTo>
                  <a:cubicBezTo>
                    <a:pt x="2890" y="19503"/>
                    <a:pt x="7547" y="22963"/>
                    <a:pt x="12680" y="22963"/>
                  </a:cubicBezTo>
                  <a:cubicBezTo>
                    <a:pt x="13619" y="22963"/>
                    <a:pt x="14574" y="22847"/>
                    <a:pt x="15528" y="22605"/>
                  </a:cubicBezTo>
                  <a:cubicBezTo>
                    <a:pt x="21660" y="21039"/>
                    <a:pt x="25379" y="14776"/>
                    <a:pt x="23813" y="8643"/>
                  </a:cubicBezTo>
                  <a:cubicBezTo>
                    <a:pt x="22490" y="3459"/>
                    <a:pt x="1780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p:cNvSpPr/>
            <p:nvPr/>
          </p:nvSpPr>
          <p:spPr>
            <a:xfrm rot="-900087">
              <a:off x="1265917" y="4012903"/>
              <a:ext cx="379497" cy="354498"/>
            </a:xfrm>
            <a:custGeom>
              <a:avLst/>
              <a:gdLst/>
              <a:ahLst/>
              <a:cxnLst/>
              <a:rect l="l" t="t" r="r" b="b"/>
              <a:pathLst>
                <a:path w="27173" h="25383" extrusionOk="0">
                  <a:moveTo>
                    <a:pt x="13146" y="2451"/>
                  </a:moveTo>
                  <a:cubicBezTo>
                    <a:pt x="17713" y="2451"/>
                    <a:pt x="21888" y="5517"/>
                    <a:pt x="23062" y="10149"/>
                  </a:cubicBezTo>
                  <a:cubicBezTo>
                    <a:pt x="24465" y="15629"/>
                    <a:pt x="21138" y="21240"/>
                    <a:pt x="15658" y="22642"/>
                  </a:cubicBezTo>
                  <a:cubicBezTo>
                    <a:pt x="14819" y="22852"/>
                    <a:pt x="13978" y="22953"/>
                    <a:pt x="13149" y="22953"/>
                  </a:cubicBezTo>
                  <a:cubicBezTo>
                    <a:pt x="8568" y="22953"/>
                    <a:pt x="4385" y="19879"/>
                    <a:pt x="3197" y="15238"/>
                  </a:cubicBezTo>
                  <a:cubicBezTo>
                    <a:pt x="2512" y="12563"/>
                    <a:pt x="2903" y="9823"/>
                    <a:pt x="4306" y="7474"/>
                  </a:cubicBezTo>
                  <a:cubicBezTo>
                    <a:pt x="5709" y="5093"/>
                    <a:pt x="7959" y="3429"/>
                    <a:pt x="10602" y="2744"/>
                  </a:cubicBezTo>
                  <a:cubicBezTo>
                    <a:pt x="11450" y="2549"/>
                    <a:pt x="12298" y="2451"/>
                    <a:pt x="13146" y="2451"/>
                  </a:cubicBezTo>
                  <a:close/>
                  <a:moveTo>
                    <a:pt x="13119" y="1"/>
                  </a:moveTo>
                  <a:cubicBezTo>
                    <a:pt x="12082" y="1"/>
                    <a:pt x="11030" y="129"/>
                    <a:pt x="9982" y="396"/>
                  </a:cubicBezTo>
                  <a:cubicBezTo>
                    <a:pt x="6720" y="1211"/>
                    <a:pt x="3947" y="3299"/>
                    <a:pt x="2218" y="6202"/>
                  </a:cubicBezTo>
                  <a:cubicBezTo>
                    <a:pt x="489" y="9138"/>
                    <a:pt x="0" y="12563"/>
                    <a:pt x="816" y="15825"/>
                  </a:cubicBezTo>
                  <a:cubicBezTo>
                    <a:pt x="2283" y="21566"/>
                    <a:pt x="7470" y="25383"/>
                    <a:pt x="13146" y="25383"/>
                  </a:cubicBezTo>
                  <a:cubicBezTo>
                    <a:pt x="14157" y="25383"/>
                    <a:pt x="15234" y="25285"/>
                    <a:pt x="16277" y="24991"/>
                  </a:cubicBezTo>
                  <a:cubicBezTo>
                    <a:pt x="23062" y="23262"/>
                    <a:pt x="27172" y="16347"/>
                    <a:pt x="25444" y="9562"/>
                  </a:cubicBezTo>
                  <a:cubicBezTo>
                    <a:pt x="23982" y="3825"/>
                    <a:pt x="18789" y="1"/>
                    <a:pt x="13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p:cNvSpPr/>
            <p:nvPr/>
          </p:nvSpPr>
          <p:spPr>
            <a:xfrm rot="-900087">
              <a:off x="1753796" y="4143752"/>
              <a:ext cx="366286" cy="320715"/>
            </a:xfrm>
            <a:custGeom>
              <a:avLst/>
              <a:gdLst/>
              <a:ahLst/>
              <a:cxnLst/>
              <a:rect l="l" t="t" r="r" b="b"/>
              <a:pathLst>
                <a:path w="26227" h="22964" extrusionOk="0">
                  <a:moveTo>
                    <a:pt x="13084" y="1"/>
                  </a:moveTo>
                  <a:cubicBezTo>
                    <a:pt x="8981" y="1"/>
                    <a:pt x="5022" y="2212"/>
                    <a:pt x="2969" y="6094"/>
                  </a:cubicBezTo>
                  <a:cubicBezTo>
                    <a:pt x="0" y="11672"/>
                    <a:pt x="2121" y="18652"/>
                    <a:pt x="7699" y="21621"/>
                  </a:cubicBezTo>
                  <a:cubicBezTo>
                    <a:pt x="9420" y="22531"/>
                    <a:pt x="11266" y="22963"/>
                    <a:pt x="13086" y="22963"/>
                  </a:cubicBezTo>
                  <a:cubicBezTo>
                    <a:pt x="17197" y="22963"/>
                    <a:pt x="21168" y="20758"/>
                    <a:pt x="23226" y="16891"/>
                  </a:cubicBezTo>
                  <a:cubicBezTo>
                    <a:pt x="26227" y="11280"/>
                    <a:pt x="24106" y="4332"/>
                    <a:pt x="18496" y="1364"/>
                  </a:cubicBezTo>
                  <a:cubicBezTo>
                    <a:pt x="16767" y="439"/>
                    <a:pt x="14911" y="1"/>
                    <a:pt x="1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p:cNvSpPr/>
            <p:nvPr/>
          </p:nvSpPr>
          <p:spPr>
            <a:xfrm rot="-900087">
              <a:off x="1740412" y="4150998"/>
              <a:ext cx="392262" cy="354945"/>
            </a:xfrm>
            <a:custGeom>
              <a:avLst/>
              <a:gdLst/>
              <a:ahLst/>
              <a:cxnLst/>
              <a:rect l="l" t="t" r="r" b="b"/>
              <a:pathLst>
                <a:path w="28087" h="25415" extrusionOk="0">
                  <a:moveTo>
                    <a:pt x="14060" y="2451"/>
                  </a:moveTo>
                  <a:cubicBezTo>
                    <a:pt x="18627" y="2451"/>
                    <a:pt x="22802" y="5549"/>
                    <a:pt x="23976" y="10181"/>
                  </a:cubicBezTo>
                  <a:cubicBezTo>
                    <a:pt x="25379" y="15662"/>
                    <a:pt x="22052" y="21240"/>
                    <a:pt x="16572" y="22642"/>
                  </a:cubicBezTo>
                  <a:cubicBezTo>
                    <a:pt x="15723" y="22859"/>
                    <a:pt x="14873" y="22963"/>
                    <a:pt x="14035" y="22963"/>
                  </a:cubicBezTo>
                  <a:cubicBezTo>
                    <a:pt x="9465" y="22963"/>
                    <a:pt x="5296" y="19869"/>
                    <a:pt x="4111" y="15238"/>
                  </a:cubicBezTo>
                  <a:cubicBezTo>
                    <a:pt x="2708" y="9757"/>
                    <a:pt x="6035" y="4179"/>
                    <a:pt x="11515" y="2777"/>
                  </a:cubicBezTo>
                  <a:cubicBezTo>
                    <a:pt x="12364" y="2548"/>
                    <a:pt x="13212" y="2451"/>
                    <a:pt x="14060" y="2451"/>
                  </a:cubicBezTo>
                  <a:close/>
                  <a:moveTo>
                    <a:pt x="14033" y="1"/>
                  </a:moveTo>
                  <a:cubicBezTo>
                    <a:pt x="12996" y="1"/>
                    <a:pt x="11944" y="128"/>
                    <a:pt x="10896" y="396"/>
                  </a:cubicBezTo>
                  <a:cubicBezTo>
                    <a:pt x="4111" y="2157"/>
                    <a:pt x="1" y="9072"/>
                    <a:pt x="1730" y="15857"/>
                  </a:cubicBezTo>
                  <a:cubicBezTo>
                    <a:pt x="3197" y="21598"/>
                    <a:pt x="8384" y="25415"/>
                    <a:pt x="14060" y="25415"/>
                  </a:cubicBezTo>
                  <a:cubicBezTo>
                    <a:pt x="15104" y="25415"/>
                    <a:pt x="16148" y="25284"/>
                    <a:pt x="17191" y="25024"/>
                  </a:cubicBezTo>
                  <a:cubicBezTo>
                    <a:pt x="23976" y="23295"/>
                    <a:pt x="28086" y="16347"/>
                    <a:pt x="26358" y="9562"/>
                  </a:cubicBezTo>
                  <a:cubicBezTo>
                    <a:pt x="24896" y="3825"/>
                    <a:pt x="19703" y="1"/>
                    <a:pt x="14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p:cNvSpPr/>
            <p:nvPr/>
          </p:nvSpPr>
          <p:spPr>
            <a:xfrm rot="-900087">
              <a:off x="2246591" y="4281564"/>
              <a:ext cx="354442" cy="320729"/>
            </a:xfrm>
            <a:custGeom>
              <a:avLst/>
              <a:gdLst/>
              <a:ahLst/>
              <a:cxnLst/>
              <a:rect l="l" t="t" r="r" b="b"/>
              <a:pathLst>
                <a:path w="25379" h="22965" extrusionOk="0">
                  <a:moveTo>
                    <a:pt x="12688" y="0"/>
                  </a:moveTo>
                  <a:cubicBezTo>
                    <a:pt x="11752" y="0"/>
                    <a:pt x="10800" y="116"/>
                    <a:pt x="9852" y="358"/>
                  </a:cubicBezTo>
                  <a:cubicBezTo>
                    <a:pt x="3687" y="1924"/>
                    <a:pt x="1" y="8187"/>
                    <a:pt x="1566" y="14320"/>
                  </a:cubicBezTo>
                  <a:cubicBezTo>
                    <a:pt x="2889" y="19526"/>
                    <a:pt x="7538" y="22965"/>
                    <a:pt x="12666" y="22965"/>
                  </a:cubicBezTo>
                  <a:cubicBezTo>
                    <a:pt x="13609" y="22965"/>
                    <a:pt x="14569" y="22848"/>
                    <a:pt x="15528" y="22605"/>
                  </a:cubicBezTo>
                  <a:cubicBezTo>
                    <a:pt x="21660" y="21039"/>
                    <a:pt x="25379" y="14809"/>
                    <a:pt x="23813" y="8644"/>
                  </a:cubicBezTo>
                  <a:cubicBezTo>
                    <a:pt x="22490" y="3460"/>
                    <a:pt x="17809" y="0"/>
                    <a:pt x="12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p:cNvSpPr/>
            <p:nvPr/>
          </p:nvSpPr>
          <p:spPr>
            <a:xfrm rot="-900087">
              <a:off x="2240253" y="4287684"/>
              <a:ext cx="367193" cy="355099"/>
            </a:xfrm>
            <a:custGeom>
              <a:avLst/>
              <a:gdLst/>
              <a:ahLst/>
              <a:cxnLst/>
              <a:rect l="l" t="t" r="r" b="b"/>
              <a:pathLst>
                <a:path w="26292" h="25426" extrusionOk="0">
                  <a:moveTo>
                    <a:pt x="13146" y="2461"/>
                  </a:moveTo>
                  <a:cubicBezTo>
                    <a:pt x="14973" y="2461"/>
                    <a:pt x="16767" y="2950"/>
                    <a:pt x="18365" y="3896"/>
                  </a:cubicBezTo>
                  <a:cubicBezTo>
                    <a:pt x="20714" y="5299"/>
                    <a:pt x="22410" y="7517"/>
                    <a:pt x="23062" y="10192"/>
                  </a:cubicBezTo>
                  <a:cubicBezTo>
                    <a:pt x="23747" y="12834"/>
                    <a:pt x="23356" y="15607"/>
                    <a:pt x="21953" y="17955"/>
                  </a:cubicBezTo>
                  <a:cubicBezTo>
                    <a:pt x="20551" y="20304"/>
                    <a:pt x="18332" y="21968"/>
                    <a:pt x="15658" y="22653"/>
                  </a:cubicBezTo>
                  <a:cubicBezTo>
                    <a:pt x="14809" y="22873"/>
                    <a:pt x="13946" y="22982"/>
                    <a:pt x="13089" y="22982"/>
                  </a:cubicBezTo>
                  <a:cubicBezTo>
                    <a:pt x="11277" y="22982"/>
                    <a:pt x="9488" y="22496"/>
                    <a:pt x="7894" y="21544"/>
                  </a:cubicBezTo>
                  <a:cubicBezTo>
                    <a:pt x="5545" y="20141"/>
                    <a:pt x="3882" y="17890"/>
                    <a:pt x="3197" y="15248"/>
                  </a:cubicBezTo>
                  <a:cubicBezTo>
                    <a:pt x="2512" y="12606"/>
                    <a:pt x="2903" y="9833"/>
                    <a:pt x="4306" y="7485"/>
                  </a:cubicBezTo>
                  <a:cubicBezTo>
                    <a:pt x="5708" y="5136"/>
                    <a:pt x="7959" y="3472"/>
                    <a:pt x="10601" y="2787"/>
                  </a:cubicBezTo>
                  <a:cubicBezTo>
                    <a:pt x="11450" y="2559"/>
                    <a:pt x="12298" y="2461"/>
                    <a:pt x="13146" y="2461"/>
                  </a:cubicBezTo>
                  <a:close/>
                  <a:moveTo>
                    <a:pt x="13159" y="1"/>
                  </a:moveTo>
                  <a:cubicBezTo>
                    <a:pt x="12101" y="1"/>
                    <a:pt x="11035" y="135"/>
                    <a:pt x="9982" y="406"/>
                  </a:cubicBezTo>
                  <a:cubicBezTo>
                    <a:pt x="6720" y="1254"/>
                    <a:pt x="3947" y="3309"/>
                    <a:pt x="2218" y="6245"/>
                  </a:cubicBezTo>
                  <a:cubicBezTo>
                    <a:pt x="489" y="9148"/>
                    <a:pt x="0" y="12573"/>
                    <a:pt x="816" y="15868"/>
                  </a:cubicBezTo>
                  <a:cubicBezTo>
                    <a:pt x="1664" y="19130"/>
                    <a:pt x="3751" y="21902"/>
                    <a:pt x="6654" y="23631"/>
                  </a:cubicBezTo>
                  <a:cubicBezTo>
                    <a:pt x="8644" y="24806"/>
                    <a:pt x="10862" y="25425"/>
                    <a:pt x="13113" y="25425"/>
                  </a:cubicBezTo>
                  <a:cubicBezTo>
                    <a:pt x="14157" y="25425"/>
                    <a:pt x="15233" y="25295"/>
                    <a:pt x="16277" y="25034"/>
                  </a:cubicBezTo>
                  <a:cubicBezTo>
                    <a:pt x="19572" y="24186"/>
                    <a:pt x="22312" y="22131"/>
                    <a:pt x="24073" y="19195"/>
                  </a:cubicBezTo>
                  <a:cubicBezTo>
                    <a:pt x="25802" y="16292"/>
                    <a:pt x="26292" y="12867"/>
                    <a:pt x="25444" y="9572"/>
                  </a:cubicBezTo>
                  <a:cubicBezTo>
                    <a:pt x="24595" y="6278"/>
                    <a:pt x="22540" y="3538"/>
                    <a:pt x="19605" y="1809"/>
                  </a:cubicBezTo>
                  <a:cubicBezTo>
                    <a:pt x="17629" y="610"/>
                    <a:pt x="15412" y="1"/>
                    <a:pt x="13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42"/>
          <p:cNvGrpSpPr/>
          <p:nvPr/>
        </p:nvGrpSpPr>
        <p:grpSpPr>
          <a:xfrm rot="-7805300">
            <a:off x="7098342" y="111758"/>
            <a:ext cx="2395072" cy="2055950"/>
            <a:chOff x="-202347" y="2663068"/>
            <a:chExt cx="3183384" cy="2732643"/>
          </a:xfrm>
        </p:grpSpPr>
        <p:sp>
          <p:nvSpPr>
            <p:cNvPr id="2242" name="Google Shape;2242;p42"/>
            <p:cNvSpPr/>
            <p:nvPr/>
          </p:nvSpPr>
          <p:spPr>
            <a:xfrm rot="-900087">
              <a:off x="-8835" y="2879851"/>
              <a:ext cx="1768078" cy="1727996"/>
            </a:xfrm>
            <a:custGeom>
              <a:avLst/>
              <a:gdLst/>
              <a:ahLst/>
              <a:cxnLst/>
              <a:rect l="l" t="t" r="r" b="b"/>
              <a:pathLst>
                <a:path w="126599" h="123729" extrusionOk="0">
                  <a:moveTo>
                    <a:pt x="36050" y="0"/>
                  </a:moveTo>
                  <a:cubicBezTo>
                    <a:pt x="30464" y="0"/>
                    <a:pt x="25335" y="3654"/>
                    <a:pt x="23715" y="9298"/>
                  </a:cubicBezTo>
                  <a:lnTo>
                    <a:pt x="18007" y="29326"/>
                  </a:lnTo>
                  <a:lnTo>
                    <a:pt x="14810" y="40580"/>
                  </a:lnTo>
                  <a:lnTo>
                    <a:pt x="1925" y="85595"/>
                  </a:lnTo>
                  <a:cubicBezTo>
                    <a:pt x="1" y="92413"/>
                    <a:pt x="3948" y="99491"/>
                    <a:pt x="10733" y="101449"/>
                  </a:cubicBezTo>
                  <a:lnTo>
                    <a:pt x="87030" y="123239"/>
                  </a:lnTo>
                  <a:cubicBezTo>
                    <a:pt x="88205" y="123570"/>
                    <a:pt x="89387" y="123729"/>
                    <a:pt x="90549" y="123729"/>
                  </a:cubicBezTo>
                  <a:cubicBezTo>
                    <a:pt x="96135" y="123729"/>
                    <a:pt x="101264" y="120075"/>
                    <a:pt x="102884" y="114431"/>
                  </a:cubicBezTo>
                  <a:lnTo>
                    <a:pt x="124674" y="38134"/>
                  </a:lnTo>
                  <a:cubicBezTo>
                    <a:pt x="126598" y="31316"/>
                    <a:pt x="122684" y="24237"/>
                    <a:pt x="115866" y="22280"/>
                  </a:cubicBezTo>
                  <a:lnTo>
                    <a:pt x="39569" y="490"/>
                  </a:lnTo>
                  <a:cubicBezTo>
                    <a:pt x="38394" y="159"/>
                    <a:pt x="37212" y="0"/>
                    <a:pt x="36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2"/>
            <p:cNvSpPr/>
            <p:nvPr/>
          </p:nvSpPr>
          <p:spPr>
            <a:xfrm rot="-900087">
              <a:off x="2605" y="2864812"/>
              <a:ext cx="1790856" cy="1762338"/>
            </a:xfrm>
            <a:custGeom>
              <a:avLst/>
              <a:gdLst/>
              <a:ahLst/>
              <a:cxnLst/>
              <a:rect l="l" t="t" r="r" b="b"/>
              <a:pathLst>
                <a:path w="128230" h="126188" extrusionOk="0">
                  <a:moveTo>
                    <a:pt x="37406" y="0"/>
                  </a:moveTo>
                  <a:cubicBezTo>
                    <a:pt x="35046" y="0"/>
                    <a:pt x="32706" y="595"/>
                    <a:pt x="30598" y="1775"/>
                  </a:cubicBezTo>
                  <a:cubicBezTo>
                    <a:pt x="27336" y="3602"/>
                    <a:pt x="24955" y="6571"/>
                    <a:pt x="23911" y="10191"/>
                  </a:cubicBezTo>
                  <a:lnTo>
                    <a:pt x="18202" y="30220"/>
                  </a:lnTo>
                  <a:cubicBezTo>
                    <a:pt x="18007" y="30872"/>
                    <a:pt x="18398" y="31525"/>
                    <a:pt x="19051" y="31720"/>
                  </a:cubicBezTo>
                  <a:cubicBezTo>
                    <a:pt x="19165" y="31755"/>
                    <a:pt x="19279" y="31771"/>
                    <a:pt x="19391" y="31771"/>
                  </a:cubicBezTo>
                  <a:cubicBezTo>
                    <a:pt x="19918" y="31771"/>
                    <a:pt x="20390" y="31410"/>
                    <a:pt x="20551" y="30872"/>
                  </a:cubicBezTo>
                  <a:lnTo>
                    <a:pt x="26292" y="10844"/>
                  </a:lnTo>
                  <a:cubicBezTo>
                    <a:pt x="27140" y="7875"/>
                    <a:pt x="29098" y="5396"/>
                    <a:pt x="31772" y="3896"/>
                  </a:cubicBezTo>
                  <a:cubicBezTo>
                    <a:pt x="33519" y="2928"/>
                    <a:pt x="35443" y="2435"/>
                    <a:pt x="37385" y="2435"/>
                  </a:cubicBezTo>
                  <a:cubicBezTo>
                    <a:pt x="38453" y="2435"/>
                    <a:pt x="39527" y="2584"/>
                    <a:pt x="40580" y="2885"/>
                  </a:cubicBezTo>
                  <a:lnTo>
                    <a:pt x="116910" y="24675"/>
                  </a:lnTo>
                  <a:cubicBezTo>
                    <a:pt x="119879" y="25555"/>
                    <a:pt x="122358" y="27513"/>
                    <a:pt x="123858" y="30187"/>
                  </a:cubicBezTo>
                  <a:cubicBezTo>
                    <a:pt x="125359" y="32895"/>
                    <a:pt x="125718" y="36026"/>
                    <a:pt x="124869" y="38995"/>
                  </a:cubicBezTo>
                  <a:lnTo>
                    <a:pt x="103079" y="115325"/>
                  </a:lnTo>
                  <a:cubicBezTo>
                    <a:pt x="102231" y="118294"/>
                    <a:pt x="100274" y="120773"/>
                    <a:pt x="97567" y="122273"/>
                  </a:cubicBezTo>
                  <a:cubicBezTo>
                    <a:pt x="95820" y="123241"/>
                    <a:pt x="93896" y="123734"/>
                    <a:pt x="91954" y="123734"/>
                  </a:cubicBezTo>
                  <a:cubicBezTo>
                    <a:pt x="90886" y="123734"/>
                    <a:pt x="89812" y="123585"/>
                    <a:pt x="88759" y="123284"/>
                  </a:cubicBezTo>
                  <a:lnTo>
                    <a:pt x="12429" y="101494"/>
                  </a:lnTo>
                  <a:cubicBezTo>
                    <a:pt x="6296" y="99733"/>
                    <a:pt x="2741" y="93307"/>
                    <a:pt x="4470" y="87174"/>
                  </a:cubicBezTo>
                  <a:lnTo>
                    <a:pt x="17354" y="42126"/>
                  </a:lnTo>
                  <a:cubicBezTo>
                    <a:pt x="17517" y="41474"/>
                    <a:pt x="17159" y="40789"/>
                    <a:pt x="16506" y="40626"/>
                  </a:cubicBezTo>
                  <a:cubicBezTo>
                    <a:pt x="16392" y="40591"/>
                    <a:pt x="16277" y="40575"/>
                    <a:pt x="16163" y="40575"/>
                  </a:cubicBezTo>
                  <a:cubicBezTo>
                    <a:pt x="15630" y="40575"/>
                    <a:pt x="15140" y="40936"/>
                    <a:pt x="15006" y="41474"/>
                  </a:cubicBezTo>
                  <a:lnTo>
                    <a:pt x="2121" y="86489"/>
                  </a:lnTo>
                  <a:cubicBezTo>
                    <a:pt x="1" y="93927"/>
                    <a:pt x="4339" y="101723"/>
                    <a:pt x="11776" y="103843"/>
                  </a:cubicBezTo>
                  <a:lnTo>
                    <a:pt x="88074" y="125633"/>
                  </a:lnTo>
                  <a:cubicBezTo>
                    <a:pt x="89346" y="125992"/>
                    <a:pt x="90651" y="126188"/>
                    <a:pt x="91956" y="126188"/>
                  </a:cubicBezTo>
                  <a:cubicBezTo>
                    <a:pt x="94305" y="126188"/>
                    <a:pt x="96621" y="125568"/>
                    <a:pt x="98741" y="124394"/>
                  </a:cubicBezTo>
                  <a:cubicBezTo>
                    <a:pt x="102036" y="122599"/>
                    <a:pt x="104384" y="119598"/>
                    <a:pt x="105428" y="116010"/>
                  </a:cubicBezTo>
                  <a:lnTo>
                    <a:pt x="127218" y="39680"/>
                  </a:lnTo>
                  <a:cubicBezTo>
                    <a:pt x="128229" y="36092"/>
                    <a:pt x="127805" y="32275"/>
                    <a:pt x="125979" y="29013"/>
                  </a:cubicBezTo>
                  <a:cubicBezTo>
                    <a:pt x="124184" y="25751"/>
                    <a:pt x="121183" y="23370"/>
                    <a:pt x="117595" y="22326"/>
                  </a:cubicBezTo>
                  <a:lnTo>
                    <a:pt x="41265" y="536"/>
                  </a:lnTo>
                  <a:cubicBezTo>
                    <a:pt x="39996" y="178"/>
                    <a:pt x="38698" y="0"/>
                    <a:pt x="37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2"/>
            <p:cNvSpPr/>
            <p:nvPr/>
          </p:nvSpPr>
          <p:spPr>
            <a:xfrm rot="-900087">
              <a:off x="411784" y="3220077"/>
              <a:ext cx="357180" cy="320617"/>
            </a:xfrm>
            <a:custGeom>
              <a:avLst/>
              <a:gdLst/>
              <a:ahLst/>
              <a:cxnLst/>
              <a:rect l="l" t="t" r="r" b="b"/>
              <a:pathLst>
                <a:path w="25575" h="22957" extrusionOk="0">
                  <a:moveTo>
                    <a:pt x="12761" y="1"/>
                  </a:moveTo>
                  <a:cubicBezTo>
                    <a:pt x="7773" y="1"/>
                    <a:pt x="3189" y="3280"/>
                    <a:pt x="1762" y="8316"/>
                  </a:cubicBezTo>
                  <a:cubicBezTo>
                    <a:pt x="0" y="14416"/>
                    <a:pt x="3556" y="20777"/>
                    <a:pt x="9656" y="22505"/>
                  </a:cubicBezTo>
                  <a:cubicBezTo>
                    <a:pt x="10709" y="22811"/>
                    <a:pt x="11771" y="22957"/>
                    <a:pt x="12816" y="22957"/>
                  </a:cubicBezTo>
                  <a:cubicBezTo>
                    <a:pt x="17792" y="22957"/>
                    <a:pt x="22384" y="19658"/>
                    <a:pt x="23813" y="14644"/>
                  </a:cubicBezTo>
                  <a:cubicBezTo>
                    <a:pt x="25574" y="8544"/>
                    <a:pt x="22051" y="2183"/>
                    <a:pt x="15951" y="454"/>
                  </a:cubicBezTo>
                  <a:cubicBezTo>
                    <a:pt x="14887" y="147"/>
                    <a:pt x="13815" y="1"/>
                    <a:pt x="12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2"/>
            <p:cNvSpPr/>
            <p:nvPr/>
          </p:nvSpPr>
          <p:spPr>
            <a:xfrm rot="-900087">
              <a:off x="370010" y="3202973"/>
              <a:ext cx="367193" cy="354666"/>
            </a:xfrm>
            <a:custGeom>
              <a:avLst/>
              <a:gdLst/>
              <a:ahLst/>
              <a:cxnLst/>
              <a:rect l="l" t="t" r="r" b="b"/>
              <a:pathLst>
                <a:path w="26292" h="25395" extrusionOk="0">
                  <a:moveTo>
                    <a:pt x="13146" y="2430"/>
                  </a:moveTo>
                  <a:cubicBezTo>
                    <a:pt x="14092" y="2430"/>
                    <a:pt x="15038" y="2560"/>
                    <a:pt x="15951" y="2854"/>
                  </a:cubicBezTo>
                  <a:cubicBezTo>
                    <a:pt x="18594" y="3604"/>
                    <a:pt x="20779" y="5333"/>
                    <a:pt x="22117" y="7714"/>
                  </a:cubicBezTo>
                  <a:cubicBezTo>
                    <a:pt x="23454" y="10128"/>
                    <a:pt x="23780" y="12868"/>
                    <a:pt x="22997" y="15510"/>
                  </a:cubicBezTo>
                  <a:cubicBezTo>
                    <a:pt x="22247" y="18152"/>
                    <a:pt x="20518" y="20338"/>
                    <a:pt x="18137" y="21675"/>
                  </a:cubicBezTo>
                  <a:cubicBezTo>
                    <a:pt x="16599" y="22518"/>
                    <a:pt x="14898" y="22953"/>
                    <a:pt x="13174" y="22953"/>
                  </a:cubicBezTo>
                  <a:cubicBezTo>
                    <a:pt x="12229" y="22953"/>
                    <a:pt x="11277" y="22822"/>
                    <a:pt x="10341" y="22556"/>
                  </a:cubicBezTo>
                  <a:cubicBezTo>
                    <a:pt x="7699" y="21806"/>
                    <a:pt x="5513" y="20077"/>
                    <a:pt x="4176" y="17696"/>
                  </a:cubicBezTo>
                  <a:cubicBezTo>
                    <a:pt x="2871" y="15282"/>
                    <a:pt x="2545" y="12509"/>
                    <a:pt x="3295" y="9900"/>
                  </a:cubicBezTo>
                  <a:cubicBezTo>
                    <a:pt x="4045" y="7257"/>
                    <a:pt x="5774" y="5072"/>
                    <a:pt x="8155" y="3734"/>
                  </a:cubicBezTo>
                  <a:cubicBezTo>
                    <a:pt x="9721" y="2886"/>
                    <a:pt x="11417" y="2430"/>
                    <a:pt x="13146" y="2430"/>
                  </a:cubicBezTo>
                  <a:close/>
                  <a:moveTo>
                    <a:pt x="13111" y="0"/>
                  </a:moveTo>
                  <a:cubicBezTo>
                    <a:pt x="10989" y="0"/>
                    <a:pt x="8890" y="544"/>
                    <a:pt x="6981" y="1614"/>
                  </a:cubicBezTo>
                  <a:cubicBezTo>
                    <a:pt x="4013" y="3245"/>
                    <a:pt x="1860" y="5953"/>
                    <a:pt x="946" y="9215"/>
                  </a:cubicBezTo>
                  <a:cubicBezTo>
                    <a:pt x="0" y="12477"/>
                    <a:pt x="392" y="15902"/>
                    <a:pt x="2055" y="18870"/>
                  </a:cubicBezTo>
                  <a:cubicBezTo>
                    <a:pt x="3686" y="21838"/>
                    <a:pt x="6394" y="23991"/>
                    <a:pt x="9656" y="24905"/>
                  </a:cubicBezTo>
                  <a:cubicBezTo>
                    <a:pt x="10830" y="25231"/>
                    <a:pt x="12004" y="25394"/>
                    <a:pt x="13179" y="25394"/>
                  </a:cubicBezTo>
                  <a:cubicBezTo>
                    <a:pt x="15299" y="25394"/>
                    <a:pt x="17419" y="24872"/>
                    <a:pt x="19311" y="23796"/>
                  </a:cubicBezTo>
                  <a:cubicBezTo>
                    <a:pt x="22280" y="22165"/>
                    <a:pt x="24433" y="19457"/>
                    <a:pt x="25379" y="16195"/>
                  </a:cubicBezTo>
                  <a:cubicBezTo>
                    <a:pt x="26292" y="12933"/>
                    <a:pt x="25900" y="9508"/>
                    <a:pt x="24269" y="6540"/>
                  </a:cubicBezTo>
                  <a:cubicBezTo>
                    <a:pt x="22606" y="3571"/>
                    <a:pt x="19898" y="1418"/>
                    <a:pt x="16636" y="505"/>
                  </a:cubicBezTo>
                  <a:cubicBezTo>
                    <a:pt x="15473" y="168"/>
                    <a:pt x="14288" y="0"/>
                    <a:pt x="13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2"/>
            <p:cNvSpPr/>
            <p:nvPr/>
          </p:nvSpPr>
          <p:spPr>
            <a:xfrm rot="-900087">
              <a:off x="1106955" y="3232041"/>
              <a:ext cx="360825" cy="320505"/>
            </a:xfrm>
            <a:custGeom>
              <a:avLst/>
              <a:gdLst/>
              <a:ahLst/>
              <a:cxnLst/>
              <a:rect l="l" t="t" r="r" b="b"/>
              <a:pathLst>
                <a:path w="25836" h="22949" extrusionOk="0">
                  <a:moveTo>
                    <a:pt x="12956" y="1"/>
                  </a:moveTo>
                  <a:cubicBezTo>
                    <a:pt x="9593" y="1"/>
                    <a:pt x="6254" y="1462"/>
                    <a:pt x="3980" y="4277"/>
                  </a:cubicBezTo>
                  <a:cubicBezTo>
                    <a:pt x="1" y="9202"/>
                    <a:pt x="783" y="16444"/>
                    <a:pt x="5742" y="20424"/>
                  </a:cubicBezTo>
                  <a:cubicBezTo>
                    <a:pt x="7859" y="22120"/>
                    <a:pt x="10403" y="22948"/>
                    <a:pt x="12930" y="22948"/>
                  </a:cubicBezTo>
                  <a:cubicBezTo>
                    <a:pt x="16283" y="22948"/>
                    <a:pt x="19605" y="21489"/>
                    <a:pt x="21856" y="18662"/>
                  </a:cubicBezTo>
                  <a:cubicBezTo>
                    <a:pt x="25836" y="13736"/>
                    <a:pt x="25053" y="6495"/>
                    <a:pt x="20127" y="2515"/>
                  </a:cubicBezTo>
                  <a:cubicBezTo>
                    <a:pt x="18016" y="823"/>
                    <a:pt x="15479" y="1"/>
                    <a:pt x="12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2"/>
            <p:cNvSpPr/>
            <p:nvPr/>
          </p:nvSpPr>
          <p:spPr>
            <a:xfrm rot="-900087">
              <a:off x="1053304" y="3214502"/>
              <a:ext cx="395000" cy="355113"/>
            </a:xfrm>
            <a:custGeom>
              <a:avLst/>
              <a:gdLst/>
              <a:ahLst/>
              <a:cxnLst/>
              <a:rect l="l" t="t" r="r" b="b"/>
              <a:pathLst>
                <a:path w="28283" h="25427" extrusionOk="0">
                  <a:moveTo>
                    <a:pt x="14130" y="2457"/>
                  </a:moveTo>
                  <a:cubicBezTo>
                    <a:pt x="15075" y="2457"/>
                    <a:pt x="16027" y="2588"/>
                    <a:pt x="16963" y="2854"/>
                  </a:cubicBezTo>
                  <a:cubicBezTo>
                    <a:pt x="22378" y="4420"/>
                    <a:pt x="25542" y="10095"/>
                    <a:pt x="24009" y="15543"/>
                  </a:cubicBezTo>
                  <a:cubicBezTo>
                    <a:pt x="22715" y="20019"/>
                    <a:pt x="18612" y="22957"/>
                    <a:pt x="14151" y="22957"/>
                  </a:cubicBezTo>
                  <a:cubicBezTo>
                    <a:pt x="13216" y="22957"/>
                    <a:pt x="12264" y="22828"/>
                    <a:pt x="11320" y="22556"/>
                  </a:cubicBezTo>
                  <a:cubicBezTo>
                    <a:pt x="5872" y="21023"/>
                    <a:pt x="2708" y="15347"/>
                    <a:pt x="4274" y="9900"/>
                  </a:cubicBezTo>
                  <a:cubicBezTo>
                    <a:pt x="5024" y="7258"/>
                    <a:pt x="6753" y="5072"/>
                    <a:pt x="9167" y="3735"/>
                  </a:cubicBezTo>
                  <a:cubicBezTo>
                    <a:pt x="10705" y="2892"/>
                    <a:pt x="12406" y="2457"/>
                    <a:pt x="14130" y="2457"/>
                  </a:cubicBezTo>
                  <a:close/>
                  <a:moveTo>
                    <a:pt x="14090" y="0"/>
                  </a:moveTo>
                  <a:cubicBezTo>
                    <a:pt x="11968" y="0"/>
                    <a:pt x="9869" y="544"/>
                    <a:pt x="7960" y="1614"/>
                  </a:cubicBezTo>
                  <a:cubicBezTo>
                    <a:pt x="4991" y="3245"/>
                    <a:pt x="2839" y="5953"/>
                    <a:pt x="1925" y="9215"/>
                  </a:cubicBezTo>
                  <a:cubicBezTo>
                    <a:pt x="1" y="15967"/>
                    <a:pt x="3915" y="23013"/>
                    <a:pt x="10635" y="24938"/>
                  </a:cubicBezTo>
                  <a:cubicBezTo>
                    <a:pt x="11809" y="25264"/>
                    <a:pt x="12983" y="25427"/>
                    <a:pt x="14125" y="25427"/>
                  </a:cubicBezTo>
                  <a:cubicBezTo>
                    <a:pt x="19670" y="25427"/>
                    <a:pt x="24759" y="21773"/>
                    <a:pt x="26358" y="16195"/>
                  </a:cubicBezTo>
                  <a:cubicBezTo>
                    <a:pt x="28282" y="9476"/>
                    <a:pt x="24368" y="2430"/>
                    <a:pt x="17615" y="505"/>
                  </a:cubicBezTo>
                  <a:cubicBezTo>
                    <a:pt x="16452" y="168"/>
                    <a:pt x="15267" y="0"/>
                    <a:pt x="140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2"/>
            <p:cNvSpPr/>
            <p:nvPr/>
          </p:nvSpPr>
          <p:spPr>
            <a:xfrm rot="-900087">
              <a:off x="379973" y="3935387"/>
              <a:ext cx="360364" cy="320505"/>
            </a:xfrm>
            <a:custGeom>
              <a:avLst/>
              <a:gdLst/>
              <a:ahLst/>
              <a:cxnLst/>
              <a:rect l="l" t="t" r="r" b="b"/>
              <a:pathLst>
                <a:path w="25803" h="22949" extrusionOk="0">
                  <a:moveTo>
                    <a:pt x="12935" y="1"/>
                  </a:moveTo>
                  <a:cubicBezTo>
                    <a:pt x="8119" y="1"/>
                    <a:pt x="3641" y="3028"/>
                    <a:pt x="2023" y="7829"/>
                  </a:cubicBezTo>
                  <a:cubicBezTo>
                    <a:pt x="0" y="13832"/>
                    <a:pt x="3262" y="20355"/>
                    <a:pt x="9264" y="22345"/>
                  </a:cubicBezTo>
                  <a:cubicBezTo>
                    <a:pt x="10478" y="22754"/>
                    <a:pt x="11712" y="22948"/>
                    <a:pt x="12924" y="22948"/>
                  </a:cubicBezTo>
                  <a:cubicBezTo>
                    <a:pt x="17709" y="22948"/>
                    <a:pt x="22167" y="19925"/>
                    <a:pt x="23780" y="15136"/>
                  </a:cubicBezTo>
                  <a:cubicBezTo>
                    <a:pt x="25803" y="9134"/>
                    <a:pt x="22573" y="2610"/>
                    <a:pt x="16571" y="588"/>
                  </a:cubicBezTo>
                  <a:cubicBezTo>
                    <a:pt x="15364" y="190"/>
                    <a:pt x="14139" y="1"/>
                    <a:pt x="12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2"/>
            <p:cNvSpPr/>
            <p:nvPr/>
          </p:nvSpPr>
          <p:spPr>
            <a:xfrm rot="-900087">
              <a:off x="326397" y="3918452"/>
              <a:ext cx="394539" cy="354470"/>
            </a:xfrm>
            <a:custGeom>
              <a:avLst/>
              <a:gdLst/>
              <a:ahLst/>
              <a:cxnLst/>
              <a:rect l="l" t="t" r="r" b="b"/>
              <a:pathLst>
                <a:path w="28250" h="25381" extrusionOk="0">
                  <a:moveTo>
                    <a:pt x="14125" y="2448"/>
                  </a:moveTo>
                  <a:cubicBezTo>
                    <a:pt x="15071" y="2448"/>
                    <a:pt x="16017" y="2579"/>
                    <a:pt x="16930" y="2840"/>
                  </a:cubicBezTo>
                  <a:cubicBezTo>
                    <a:pt x="22378" y="4373"/>
                    <a:pt x="25542" y="10081"/>
                    <a:pt x="23976" y="15496"/>
                  </a:cubicBezTo>
                  <a:cubicBezTo>
                    <a:pt x="22709" y="20000"/>
                    <a:pt x="18587" y="22943"/>
                    <a:pt x="14138" y="22943"/>
                  </a:cubicBezTo>
                  <a:cubicBezTo>
                    <a:pt x="13205" y="22943"/>
                    <a:pt x="12258" y="22813"/>
                    <a:pt x="11320" y="22542"/>
                  </a:cubicBezTo>
                  <a:cubicBezTo>
                    <a:pt x="5872" y="21009"/>
                    <a:pt x="2708" y="15300"/>
                    <a:pt x="4274" y="9886"/>
                  </a:cubicBezTo>
                  <a:cubicBezTo>
                    <a:pt x="5546" y="5384"/>
                    <a:pt x="9656" y="2448"/>
                    <a:pt x="14125" y="2448"/>
                  </a:cubicBezTo>
                  <a:close/>
                  <a:moveTo>
                    <a:pt x="14122" y="1"/>
                  </a:moveTo>
                  <a:cubicBezTo>
                    <a:pt x="8585" y="1"/>
                    <a:pt x="3491" y="3640"/>
                    <a:pt x="1925" y="9201"/>
                  </a:cubicBezTo>
                  <a:cubicBezTo>
                    <a:pt x="1" y="15953"/>
                    <a:pt x="3915" y="22966"/>
                    <a:pt x="10635" y="24891"/>
                  </a:cubicBezTo>
                  <a:cubicBezTo>
                    <a:pt x="11809" y="25250"/>
                    <a:pt x="12951" y="25380"/>
                    <a:pt x="14125" y="25380"/>
                  </a:cubicBezTo>
                  <a:cubicBezTo>
                    <a:pt x="19638" y="25380"/>
                    <a:pt x="24759" y="21759"/>
                    <a:pt x="26325" y="16181"/>
                  </a:cubicBezTo>
                  <a:cubicBezTo>
                    <a:pt x="28249" y="9429"/>
                    <a:pt x="24335" y="2416"/>
                    <a:pt x="17615" y="491"/>
                  </a:cubicBezTo>
                  <a:cubicBezTo>
                    <a:pt x="16450" y="159"/>
                    <a:pt x="15276" y="1"/>
                    <a:pt x="14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2"/>
            <p:cNvSpPr/>
            <p:nvPr/>
          </p:nvSpPr>
          <p:spPr>
            <a:xfrm rot="-900087">
              <a:off x="1009743" y="3475696"/>
              <a:ext cx="1743470" cy="1705873"/>
            </a:xfrm>
            <a:custGeom>
              <a:avLst/>
              <a:gdLst/>
              <a:ahLst/>
              <a:cxnLst/>
              <a:rect l="l" t="t" r="r" b="b"/>
              <a:pathLst>
                <a:path w="124837" h="122145" extrusionOk="0">
                  <a:moveTo>
                    <a:pt x="91079" y="0"/>
                  </a:moveTo>
                  <a:cubicBezTo>
                    <a:pt x="90024" y="0"/>
                    <a:pt x="88950" y="132"/>
                    <a:pt x="87878" y="406"/>
                  </a:cubicBezTo>
                  <a:lnTo>
                    <a:pt x="40155" y="12573"/>
                  </a:lnTo>
                  <a:lnTo>
                    <a:pt x="29228" y="15378"/>
                  </a:lnTo>
                  <a:lnTo>
                    <a:pt x="10993" y="20010"/>
                  </a:lnTo>
                  <a:cubicBezTo>
                    <a:pt x="4143" y="21772"/>
                    <a:pt x="0" y="28753"/>
                    <a:pt x="1762" y="35603"/>
                  </a:cubicBezTo>
                  <a:lnTo>
                    <a:pt x="21366" y="112488"/>
                  </a:lnTo>
                  <a:cubicBezTo>
                    <a:pt x="22857" y="118286"/>
                    <a:pt x="28088" y="122144"/>
                    <a:pt x="33813" y="122144"/>
                  </a:cubicBezTo>
                  <a:cubicBezTo>
                    <a:pt x="34852" y="122144"/>
                    <a:pt x="35907" y="122017"/>
                    <a:pt x="36959" y="121752"/>
                  </a:cubicBezTo>
                  <a:lnTo>
                    <a:pt x="113844" y="102115"/>
                  </a:lnTo>
                  <a:cubicBezTo>
                    <a:pt x="120694" y="100353"/>
                    <a:pt x="124837" y="93405"/>
                    <a:pt x="123108" y="86522"/>
                  </a:cubicBezTo>
                  <a:lnTo>
                    <a:pt x="103471" y="9637"/>
                  </a:lnTo>
                  <a:cubicBezTo>
                    <a:pt x="101983" y="3854"/>
                    <a:pt x="96799" y="0"/>
                    <a:pt x="9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2"/>
            <p:cNvSpPr/>
            <p:nvPr/>
          </p:nvSpPr>
          <p:spPr>
            <a:xfrm rot="-900087">
              <a:off x="1032236" y="3458496"/>
              <a:ext cx="1753497" cy="1739922"/>
            </a:xfrm>
            <a:custGeom>
              <a:avLst/>
              <a:gdLst/>
              <a:ahLst/>
              <a:cxnLst/>
              <a:rect l="l" t="t" r="r" b="b"/>
              <a:pathLst>
                <a:path w="125555" h="124583" extrusionOk="0">
                  <a:moveTo>
                    <a:pt x="91412" y="1"/>
                  </a:moveTo>
                  <a:cubicBezTo>
                    <a:pt x="90259" y="1"/>
                    <a:pt x="89097" y="143"/>
                    <a:pt x="87944" y="431"/>
                  </a:cubicBezTo>
                  <a:lnTo>
                    <a:pt x="40221" y="12631"/>
                  </a:lnTo>
                  <a:cubicBezTo>
                    <a:pt x="39569" y="12794"/>
                    <a:pt x="39177" y="13446"/>
                    <a:pt x="39340" y="14099"/>
                  </a:cubicBezTo>
                  <a:cubicBezTo>
                    <a:pt x="39476" y="14642"/>
                    <a:pt x="39952" y="15027"/>
                    <a:pt x="40503" y="15027"/>
                  </a:cubicBezTo>
                  <a:cubicBezTo>
                    <a:pt x="40613" y="15027"/>
                    <a:pt x="40727" y="15012"/>
                    <a:pt x="40841" y="14979"/>
                  </a:cubicBezTo>
                  <a:lnTo>
                    <a:pt x="88564" y="2812"/>
                  </a:lnTo>
                  <a:cubicBezTo>
                    <a:pt x="89522" y="2573"/>
                    <a:pt x="90491" y="2453"/>
                    <a:pt x="91452" y="2453"/>
                  </a:cubicBezTo>
                  <a:cubicBezTo>
                    <a:pt x="93501" y="2453"/>
                    <a:pt x="95518" y="2997"/>
                    <a:pt x="97338" y="4084"/>
                  </a:cubicBezTo>
                  <a:cubicBezTo>
                    <a:pt x="99980" y="5650"/>
                    <a:pt x="101872" y="8162"/>
                    <a:pt x="102655" y="11163"/>
                  </a:cubicBezTo>
                  <a:lnTo>
                    <a:pt x="122260" y="88081"/>
                  </a:lnTo>
                  <a:cubicBezTo>
                    <a:pt x="123043" y="91082"/>
                    <a:pt x="122586" y="94180"/>
                    <a:pt x="121020" y="96855"/>
                  </a:cubicBezTo>
                  <a:cubicBezTo>
                    <a:pt x="119422" y="99497"/>
                    <a:pt x="116910" y="101389"/>
                    <a:pt x="113909" y="102172"/>
                  </a:cubicBezTo>
                  <a:lnTo>
                    <a:pt x="37024" y="121777"/>
                  </a:lnTo>
                  <a:cubicBezTo>
                    <a:pt x="36057" y="122026"/>
                    <a:pt x="35087" y="122145"/>
                    <a:pt x="34133" y="122145"/>
                  </a:cubicBezTo>
                  <a:cubicBezTo>
                    <a:pt x="28968" y="122145"/>
                    <a:pt x="24254" y="118657"/>
                    <a:pt x="22932" y="113426"/>
                  </a:cubicBezTo>
                  <a:lnTo>
                    <a:pt x="3295" y="36541"/>
                  </a:lnTo>
                  <a:cubicBezTo>
                    <a:pt x="2545" y="33540"/>
                    <a:pt x="2969" y="30409"/>
                    <a:pt x="4567" y="27766"/>
                  </a:cubicBezTo>
                  <a:cubicBezTo>
                    <a:pt x="6133" y="25092"/>
                    <a:pt x="8645" y="23200"/>
                    <a:pt x="11646" y="22449"/>
                  </a:cubicBezTo>
                  <a:lnTo>
                    <a:pt x="29913" y="17785"/>
                  </a:lnTo>
                  <a:cubicBezTo>
                    <a:pt x="30565" y="17622"/>
                    <a:pt x="30957" y="16937"/>
                    <a:pt x="30794" y="16284"/>
                  </a:cubicBezTo>
                  <a:cubicBezTo>
                    <a:pt x="30656" y="15732"/>
                    <a:pt x="30143" y="15367"/>
                    <a:pt x="29594" y="15367"/>
                  </a:cubicBezTo>
                  <a:cubicBezTo>
                    <a:pt x="29494" y="15367"/>
                    <a:pt x="29393" y="15378"/>
                    <a:pt x="29293" y="15403"/>
                  </a:cubicBezTo>
                  <a:lnTo>
                    <a:pt x="11059" y="20068"/>
                  </a:lnTo>
                  <a:cubicBezTo>
                    <a:pt x="7405" y="20981"/>
                    <a:pt x="4372" y="23265"/>
                    <a:pt x="2447" y="26494"/>
                  </a:cubicBezTo>
                  <a:cubicBezTo>
                    <a:pt x="555" y="29724"/>
                    <a:pt x="1" y="33508"/>
                    <a:pt x="914" y="37128"/>
                  </a:cubicBezTo>
                  <a:lnTo>
                    <a:pt x="20551" y="114046"/>
                  </a:lnTo>
                  <a:cubicBezTo>
                    <a:pt x="22182" y="120374"/>
                    <a:pt x="27891" y="124582"/>
                    <a:pt x="34154" y="124582"/>
                  </a:cubicBezTo>
                  <a:cubicBezTo>
                    <a:pt x="35295" y="124582"/>
                    <a:pt x="36470" y="124452"/>
                    <a:pt x="37611" y="124158"/>
                  </a:cubicBezTo>
                  <a:lnTo>
                    <a:pt x="114529" y="104521"/>
                  </a:lnTo>
                  <a:cubicBezTo>
                    <a:pt x="118150" y="103608"/>
                    <a:pt x="121183" y="101324"/>
                    <a:pt x="123108" y="98095"/>
                  </a:cubicBezTo>
                  <a:cubicBezTo>
                    <a:pt x="125033" y="94865"/>
                    <a:pt x="125554" y="91114"/>
                    <a:pt x="124641" y="87461"/>
                  </a:cubicBezTo>
                  <a:lnTo>
                    <a:pt x="105004" y="10576"/>
                  </a:lnTo>
                  <a:cubicBezTo>
                    <a:pt x="104091" y="6922"/>
                    <a:pt x="101807" y="3889"/>
                    <a:pt x="98578" y="1964"/>
                  </a:cubicBezTo>
                  <a:cubicBezTo>
                    <a:pt x="96367" y="669"/>
                    <a:pt x="93913" y="1"/>
                    <a:pt x="91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2"/>
            <p:cNvSpPr/>
            <p:nvPr/>
          </p:nvSpPr>
          <p:spPr>
            <a:xfrm rot="-900087">
              <a:off x="1272503" y="4008230"/>
              <a:ext cx="354442" cy="320701"/>
            </a:xfrm>
            <a:custGeom>
              <a:avLst/>
              <a:gdLst/>
              <a:ahLst/>
              <a:cxnLst/>
              <a:rect l="l" t="t" r="r" b="b"/>
              <a:pathLst>
                <a:path w="25379" h="22963" extrusionOk="0">
                  <a:moveTo>
                    <a:pt x="12689" y="0"/>
                  </a:moveTo>
                  <a:cubicBezTo>
                    <a:pt x="11752" y="0"/>
                    <a:pt x="10800" y="116"/>
                    <a:pt x="9852" y="358"/>
                  </a:cubicBezTo>
                  <a:cubicBezTo>
                    <a:pt x="3687" y="1924"/>
                    <a:pt x="1" y="8187"/>
                    <a:pt x="1567" y="14319"/>
                  </a:cubicBezTo>
                  <a:cubicBezTo>
                    <a:pt x="2890" y="19503"/>
                    <a:pt x="7547" y="22963"/>
                    <a:pt x="12680" y="22963"/>
                  </a:cubicBezTo>
                  <a:cubicBezTo>
                    <a:pt x="13619" y="22963"/>
                    <a:pt x="14574" y="22847"/>
                    <a:pt x="15528" y="22605"/>
                  </a:cubicBezTo>
                  <a:cubicBezTo>
                    <a:pt x="21660" y="21039"/>
                    <a:pt x="25379" y="14776"/>
                    <a:pt x="23813" y="8643"/>
                  </a:cubicBezTo>
                  <a:cubicBezTo>
                    <a:pt x="22490" y="3459"/>
                    <a:pt x="1780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2"/>
            <p:cNvSpPr/>
            <p:nvPr/>
          </p:nvSpPr>
          <p:spPr>
            <a:xfrm rot="-900087">
              <a:off x="1265917" y="4012903"/>
              <a:ext cx="379497" cy="354498"/>
            </a:xfrm>
            <a:custGeom>
              <a:avLst/>
              <a:gdLst/>
              <a:ahLst/>
              <a:cxnLst/>
              <a:rect l="l" t="t" r="r" b="b"/>
              <a:pathLst>
                <a:path w="27173" h="25383" extrusionOk="0">
                  <a:moveTo>
                    <a:pt x="13146" y="2451"/>
                  </a:moveTo>
                  <a:cubicBezTo>
                    <a:pt x="17713" y="2451"/>
                    <a:pt x="21888" y="5517"/>
                    <a:pt x="23062" y="10149"/>
                  </a:cubicBezTo>
                  <a:cubicBezTo>
                    <a:pt x="24465" y="15629"/>
                    <a:pt x="21138" y="21240"/>
                    <a:pt x="15658" y="22642"/>
                  </a:cubicBezTo>
                  <a:cubicBezTo>
                    <a:pt x="14819" y="22852"/>
                    <a:pt x="13978" y="22953"/>
                    <a:pt x="13149" y="22953"/>
                  </a:cubicBezTo>
                  <a:cubicBezTo>
                    <a:pt x="8568" y="22953"/>
                    <a:pt x="4385" y="19879"/>
                    <a:pt x="3197" y="15238"/>
                  </a:cubicBezTo>
                  <a:cubicBezTo>
                    <a:pt x="2512" y="12563"/>
                    <a:pt x="2903" y="9823"/>
                    <a:pt x="4306" y="7474"/>
                  </a:cubicBezTo>
                  <a:cubicBezTo>
                    <a:pt x="5709" y="5093"/>
                    <a:pt x="7959" y="3429"/>
                    <a:pt x="10602" y="2744"/>
                  </a:cubicBezTo>
                  <a:cubicBezTo>
                    <a:pt x="11450" y="2549"/>
                    <a:pt x="12298" y="2451"/>
                    <a:pt x="13146" y="2451"/>
                  </a:cubicBezTo>
                  <a:close/>
                  <a:moveTo>
                    <a:pt x="13119" y="1"/>
                  </a:moveTo>
                  <a:cubicBezTo>
                    <a:pt x="12082" y="1"/>
                    <a:pt x="11030" y="129"/>
                    <a:pt x="9982" y="396"/>
                  </a:cubicBezTo>
                  <a:cubicBezTo>
                    <a:pt x="6720" y="1211"/>
                    <a:pt x="3947" y="3299"/>
                    <a:pt x="2218" y="6202"/>
                  </a:cubicBezTo>
                  <a:cubicBezTo>
                    <a:pt x="489" y="9138"/>
                    <a:pt x="0" y="12563"/>
                    <a:pt x="816" y="15825"/>
                  </a:cubicBezTo>
                  <a:cubicBezTo>
                    <a:pt x="2283" y="21566"/>
                    <a:pt x="7470" y="25383"/>
                    <a:pt x="13146" y="25383"/>
                  </a:cubicBezTo>
                  <a:cubicBezTo>
                    <a:pt x="14157" y="25383"/>
                    <a:pt x="15234" y="25285"/>
                    <a:pt x="16277" y="24991"/>
                  </a:cubicBezTo>
                  <a:cubicBezTo>
                    <a:pt x="23062" y="23262"/>
                    <a:pt x="27172" y="16347"/>
                    <a:pt x="25444" y="9562"/>
                  </a:cubicBezTo>
                  <a:cubicBezTo>
                    <a:pt x="23982" y="3825"/>
                    <a:pt x="18789" y="1"/>
                    <a:pt x="13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2"/>
            <p:cNvSpPr/>
            <p:nvPr/>
          </p:nvSpPr>
          <p:spPr>
            <a:xfrm rot="-900087">
              <a:off x="1753796" y="4143752"/>
              <a:ext cx="366286" cy="320715"/>
            </a:xfrm>
            <a:custGeom>
              <a:avLst/>
              <a:gdLst/>
              <a:ahLst/>
              <a:cxnLst/>
              <a:rect l="l" t="t" r="r" b="b"/>
              <a:pathLst>
                <a:path w="26227" h="22964" extrusionOk="0">
                  <a:moveTo>
                    <a:pt x="13084" y="1"/>
                  </a:moveTo>
                  <a:cubicBezTo>
                    <a:pt x="8981" y="1"/>
                    <a:pt x="5022" y="2212"/>
                    <a:pt x="2969" y="6094"/>
                  </a:cubicBezTo>
                  <a:cubicBezTo>
                    <a:pt x="0" y="11672"/>
                    <a:pt x="2121" y="18652"/>
                    <a:pt x="7699" y="21621"/>
                  </a:cubicBezTo>
                  <a:cubicBezTo>
                    <a:pt x="9420" y="22531"/>
                    <a:pt x="11266" y="22963"/>
                    <a:pt x="13086" y="22963"/>
                  </a:cubicBezTo>
                  <a:cubicBezTo>
                    <a:pt x="17197" y="22963"/>
                    <a:pt x="21168" y="20758"/>
                    <a:pt x="23226" y="16891"/>
                  </a:cubicBezTo>
                  <a:cubicBezTo>
                    <a:pt x="26227" y="11280"/>
                    <a:pt x="24106" y="4332"/>
                    <a:pt x="18496" y="1364"/>
                  </a:cubicBezTo>
                  <a:cubicBezTo>
                    <a:pt x="16767" y="439"/>
                    <a:pt x="14911" y="1"/>
                    <a:pt x="1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2"/>
            <p:cNvSpPr/>
            <p:nvPr/>
          </p:nvSpPr>
          <p:spPr>
            <a:xfrm rot="-900087">
              <a:off x="1740412" y="4150998"/>
              <a:ext cx="392262" cy="354945"/>
            </a:xfrm>
            <a:custGeom>
              <a:avLst/>
              <a:gdLst/>
              <a:ahLst/>
              <a:cxnLst/>
              <a:rect l="l" t="t" r="r" b="b"/>
              <a:pathLst>
                <a:path w="28087" h="25415" extrusionOk="0">
                  <a:moveTo>
                    <a:pt x="14060" y="2451"/>
                  </a:moveTo>
                  <a:cubicBezTo>
                    <a:pt x="18627" y="2451"/>
                    <a:pt x="22802" y="5549"/>
                    <a:pt x="23976" y="10181"/>
                  </a:cubicBezTo>
                  <a:cubicBezTo>
                    <a:pt x="25379" y="15662"/>
                    <a:pt x="22052" y="21240"/>
                    <a:pt x="16572" y="22642"/>
                  </a:cubicBezTo>
                  <a:cubicBezTo>
                    <a:pt x="15723" y="22859"/>
                    <a:pt x="14873" y="22963"/>
                    <a:pt x="14035" y="22963"/>
                  </a:cubicBezTo>
                  <a:cubicBezTo>
                    <a:pt x="9465" y="22963"/>
                    <a:pt x="5296" y="19869"/>
                    <a:pt x="4111" y="15238"/>
                  </a:cubicBezTo>
                  <a:cubicBezTo>
                    <a:pt x="2708" y="9757"/>
                    <a:pt x="6035" y="4179"/>
                    <a:pt x="11515" y="2777"/>
                  </a:cubicBezTo>
                  <a:cubicBezTo>
                    <a:pt x="12364" y="2548"/>
                    <a:pt x="13212" y="2451"/>
                    <a:pt x="14060" y="2451"/>
                  </a:cubicBezTo>
                  <a:close/>
                  <a:moveTo>
                    <a:pt x="14033" y="1"/>
                  </a:moveTo>
                  <a:cubicBezTo>
                    <a:pt x="12996" y="1"/>
                    <a:pt x="11944" y="128"/>
                    <a:pt x="10896" y="396"/>
                  </a:cubicBezTo>
                  <a:cubicBezTo>
                    <a:pt x="4111" y="2157"/>
                    <a:pt x="1" y="9072"/>
                    <a:pt x="1730" y="15857"/>
                  </a:cubicBezTo>
                  <a:cubicBezTo>
                    <a:pt x="3197" y="21598"/>
                    <a:pt x="8384" y="25415"/>
                    <a:pt x="14060" y="25415"/>
                  </a:cubicBezTo>
                  <a:cubicBezTo>
                    <a:pt x="15104" y="25415"/>
                    <a:pt x="16148" y="25284"/>
                    <a:pt x="17191" y="25024"/>
                  </a:cubicBezTo>
                  <a:cubicBezTo>
                    <a:pt x="23976" y="23295"/>
                    <a:pt x="28086" y="16347"/>
                    <a:pt x="26358" y="9562"/>
                  </a:cubicBezTo>
                  <a:cubicBezTo>
                    <a:pt x="24896" y="3825"/>
                    <a:pt x="19703" y="1"/>
                    <a:pt x="14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2"/>
            <p:cNvSpPr/>
            <p:nvPr/>
          </p:nvSpPr>
          <p:spPr>
            <a:xfrm rot="-900087">
              <a:off x="2246591" y="4281564"/>
              <a:ext cx="354442" cy="320729"/>
            </a:xfrm>
            <a:custGeom>
              <a:avLst/>
              <a:gdLst/>
              <a:ahLst/>
              <a:cxnLst/>
              <a:rect l="l" t="t" r="r" b="b"/>
              <a:pathLst>
                <a:path w="25379" h="22965" extrusionOk="0">
                  <a:moveTo>
                    <a:pt x="12688" y="0"/>
                  </a:moveTo>
                  <a:cubicBezTo>
                    <a:pt x="11752" y="0"/>
                    <a:pt x="10800" y="116"/>
                    <a:pt x="9852" y="358"/>
                  </a:cubicBezTo>
                  <a:cubicBezTo>
                    <a:pt x="3687" y="1924"/>
                    <a:pt x="1" y="8187"/>
                    <a:pt x="1566" y="14320"/>
                  </a:cubicBezTo>
                  <a:cubicBezTo>
                    <a:pt x="2889" y="19526"/>
                    <a:pt x="7538" y="22965"/>
                    <a:pt x="12666" y="22965"/>
                  </a:cubicBezTo>
                  <a:cubicBezTo>
                    <a:pt x="13609" y="22965"/>
                    <a:pt x="14569" y="22848"/>
                    <a:pt x="15528" y="22605"/>
                  </a:cubicBezTo>
                  <a:cubicBezTo>
                    <a:pt x="21660" y="21039"/>
                    <a:pt x="25379" y="14809"/>
                    <a:pt x="23813" y="8644"/>
                  </a:cubicBezTo>
                  <a:cubicBezTo>
                    <a:pt x="22490" y="3460"/>
                    <a:pt x="17809" y="0"/>
                    <a:pt x="12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2"/>
            <p:cNvSpPr/>
            <p:nvPr/>
          </p:nvSpPr>
          <p:spPr>
            <a:xfrm rot="-900087">
              <a:off x="2240253" y="4287684"/>
              <a:ext cx="367193" cy="355099"/>
            </a:xfrm>
            <a:custGeom>
              <a:avLst/>
              <a:gdLst/>
              <a:ahLst/>
              <a:cxnLst/>
              <a:rect l="l" t="t" r="r" b="b"/>
              <a:pathLst>
                <a:path w="26292" h="25426" extrusionOk="0">
                  <a:moveTo>
                    <a:pt x="13146" y="2461"/>
                  </a:moveTo>
                  <a:cubicBezTo>
                    <a:pt x="14973" y="2461"/>
                    <a:pt x="16767" y="2950"/>
                    <a:pt x="18365" y="3896"/>
                  </a:cubicBezTo>
                  <a:cubicBezTo>
                    <a:pt x="20714" y="5299"/>
                    <a:pt x="22410" y="7517"/>
                    <a:pt x="23062" y="10192"/>
                  </a:cubicBezTo>
                  <a:cubicBezTo>
                    <a:pt x="23747" y="12834"/>
                    <a:pt x="23356" y="15607"/>
                    <a:pt x="21953" y="17955"/>
                  </a:cubicBezTo>
                  <a:cubicBezTo>
                    <a:pt x="20551" y="20304"/>
                    <a:pt x="18332" y="21968"/>
                    <a:pt x="15658" y="22653"/>
                  </a:cubicBezTo>
                  <a:cubicBezTo>
                    <a:pt x="14809" y="22873"/>
                    <a:pt x="13946" y="22982"/>
                    <a:pt x="13089" y="22982"/>
                  </a:cubicBezTo>
                  <a:cubicBezTo>
                    <a:pt x="11277" y="22982"/>
                    <a:pt x="9488" y="22496"/>
                    <a:pt x="7894" y="21544"/>
                  </a:cubicBezTo>
                  <a:cubicBezTo>
                    <a:pt x="5545" y="20141"/>
                    <a:pt x="3882" y="17890"/>
                    <a:pt x="3197" y="15248"/>
                  </a:cubicBezTo>
                  <a:cubicBezTo>
                    <a:pt x="2512" y="12606"/>
                    <a:pt x="2903" y="9833"/>
                    <a:pt x="4306" y="7485"/>
                  </a:cubicBezTo>
                  <a:cubicBezTo>
                    <a:pt x="5708" y="5136"/>
                    <a:pt x="7959" y="3472"/>
                    <a:pt x="10601" y="2787"/>
                  </a:cubicBezTo>
                  <a:cubicBezTo>
                    <a:pt x="11450" y="2559"/>
                    <a:pt x="12298" y="2461"/>
                    <a:pt x="13146" y="2461"/>
                  </a:cubicBezTo>
                  <a:close/>
                  <a:moveTo>
                    <a:pt x="13159" y="1"/>
                  </a:moveTo>
                  <a:cubicBezTo>
                    <a:pt x="12101" y="1"/>
                    <a:pt x="11035" y="135"/>
                    <a:pt x="9982" y="406"/>
                  </a:cubicBezTo>
                  <a:cubicBezTo>
                    <a:pt x="6720" y="1254"/>
                    <a:pt x="3947" y="3309"/>
                    <a:pt x="2218" y="6245"/>
                  </a:cubicBezTo>
                  <a:cubicBezTo>
                    <a:pt x="489" y="9148"/>
                    <a:pt x="0" y="12573"/>
                    <a:pt x="816" y="15868"/>
                  </a:cubicBezTo>
                  <a:cubicBezTo>
                    <a:pt x="1664" y="19130"/>
                    <a:pt x="3751" y="21902"/>
                    <a:pt x="6654" y="23631"/>
                  </a:cubicBezTo>
                  <a:cubicBezTo>
                    <a:pt x="8644" y="24806"/>
                    <a:pt x="10862" y="25425"/>
                    <a:pt x="13113" y="25425"/>
                  </a:cubicBezTo>
                  <a:cubicBezTo>
                    <a:pt x="14157" y="25425"/>
                    <a:pt x="15233" y="25295"/>
                    <a:pt x="16277" y="25034"/>
                  </a:cubicBezTo>
                  <a:cubicBezTo>
                    <a:pt x="19572" y="24186"/>
                    <a:pt x="22312" y="22131"/>
                    <a:pt x="24073" y="19195"/>
                  </a:cubicBezTo>
                  <a:cubicBezTo>
                    <a:pt x="25802" y="16292"/>
                    <a:pt x="26292" y="12867"/>
                    <a:pt x="25444" y="9572"/>
                  </a:cubicBezTo>
                  <a:cubicBezTo>
                    <a:pt x="24595" y="6278"/>
                    <a:pt x="22540" y="3538"/>
                    <a:pt x="19605" y="1809"/>
                  </a:cubicBezTo>
                  <a:cubicBezTo>
                    <a:pt x="17629" y="610"/>
                    <a:pt x="15412" y="1"/>
                    <a:pt x="13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1B2D1"/>
        </a:solidFill>
        <a:effectLst/>
      </p:bgPr>
    </p:bg>
    <p:spTree>
      <p:nvGrpSpPr>
        <p:cNvPr id="1" name="Shape 1907"/>
        <p:cNvGrpSpPr/>
        <p:nvPr/>
      </p:nvGrpSpPr>
      <p:grpSpPr>
        <a:xfrm>
          <a:off x="0" y="0"/>
          <a:ext cx="0" cy="0"/>
          <a:chOff x="0" y="0"/>
          <a:chExt cx="0" cy="0"/>
        </a:xfrm>
      </p:grpSpPr>
      <p:sp>
        <p:nvSpPr>
          <p:cNvPr id="1908" name="Google Shape;1908;p39"/>
          <p:cNvSpPr txBox="1">
            <a:spLocks noGrp="1"/>
          </p:cNvSpPr>
          <p:nvPr>
            <p:ph type="ctrTitle"/>
          </p:nvPr>
        </p:nvSpPr>
        <p:spPr>
          <a:xfrm>
            <a:off x="1242850" y="1062325"/>
            <a:ext cx="5617500" cy="208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2700" b="1" dirty="0">
                <a:solidFill>
                  <a:schemeClr val="accent4"/>
                </a:solidFill>
                <a:latin typeface="Poppins"/>
                <a:ea typeface="Poppins"/>
                <a:cs typeface="Poppins"/>
                <a:sym typeface="Poppins"/>
              </a:rPr>
              <a:t>Welcome to</a:t>
            </a:r>
            <a:endParaRPr sz="3000" dirty="0">
              <a:solidFill>
                <a:schemeClr val="accent4"/>
              </a:solidFill>
              <a:latin typeface="Poppins ExtraBold"/>
              <a:ea typeface="Poppins ExtraBold"/>
              <a:cs typeface="Poppins ExtraBold"/>
              <a:sym typeface="Poppins ExtraBold"/>
            </a:endParaRPr>
          </a:p>
          <a:p>
            <a:pPr marL="0" lvl="0" indent="0" algn="ctr" rtl="0">
              <a:spcBef>
                <a:spcPts val="0"/>
              </a:spcBef>
              <a:spcAft>
                <a:spcPts val="0"/>
              </a:spcAft>
              <a:buNone/>
            </a:pPr>
            <a:r>
              <a:rPr lang="en" sz="5000" dirty="0">
                <a:solidFill>
                  <a:schemeClr val="accent3"/>
                </a:solidFill>
                <a:latin typeface="Poppins Black"/>
                <a:ea typeface="Poppins Black"/>
                <a:cs typeface="Poppins Black"/>
                <a:sym typeface="Poppins Black"/>
              </a:rPr>
              <a:t>STAT 230 Midterm Review</a:t>
            </a:r>
            <a:endParaRPr sz="5800" dirty="0">
              <a:solidFill>
                <a:schemeClr val="accent3"/>
              </a:solidFill>
              <a:latin typeface="Poppins Black"/>
              <a:ea typeface="Poppins Black"/>
              <a:cs typeface="Poppins Black"/>
              <a:sym typeface="Poppins Black"/>
            </a:endParaRPr>
          </a:p>
        </p:txBody>
      </p:sp>
      <p:sp>
        <p:nvSpPr>
          <p:cNvPr id="1909" name="Google Shape;1909;p39"/>
          <p:cNvSpPr txBox="1">
            <a:spLocks noGrp="1"/>
          </p:cNvSpPr>
          <p:nvPr>
            <p:ph type="subTitle" idx="1"/>
          </p:nvPr>
        </p:nvSpPr>
        <p:spPr>
          <a:xfrm>
            <a:off x="1242845" y="3145308"/>
            <a:ext cx="5617500" cy="4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Brought to you by STAT Club and Math Soc!</a:t>
            </a:r>
            <a:endParaRPr dirty="0"/>
          </a:p>
        </p:txBody>
      </p:sp>
      <p:grpSp>
        <p:nvGrpSpPr>
          <p:cNvPr id="1910" name="Google Shape;1910;p39"/>
          <p:cNvGrpSpPr/>
          <p:nvPr/>
        </p:nvGrpSpPr>
        <p:grpSpPr>
          <a:xfrm flipH="1">
            <a:off x="243654" y="3326123"/>
            <a:ext cx="1530341" cy="1510858"/>
            <a:chOff x="1422333" y="551900"/>
            <a:chExt cx="4651492" cy="4592275"/>
          </a:xfrm>
        </p:grpSpPr>
        <p:sp>
          <p:nvSpPr>
            <p:cNvPr id="1911" name="Google Shape;1911;p39"/>
            <p:cNvSpPr/>
            <p:nvPr/>
          </p:nvSpPr>
          <p:spPr>
            <a:xfrm>
              <a:off x="5003050" y="1087850"/>
              <a:ext cx="917475" cy="1498925"/>
            </a:xfrm>
            <a:custGeom>
              <a:avLst/>
              <a:gdLst/>
              <a:ahLst/>
              <a:cxnLst/>
              <a:rect l="l" t="t" r="r" b="b"/>
              <a:pathLst>
                <a:path w="36699" h="59957" extrusionOk="0">
                  <a:moveTo>
                    <a:pt x="36698" y="1"/>
                  </a:moveTo>
                  <a:cubicBezTo>
                    <a:pt x="35328" y="621"/>
                    <a:pt x="33828" y="979"/>
                    <a:pt x="32229" y="979"/>
                  </a:cubicBezTo>
                  <a:cubicBezTo>
                    <a:pt x="30924" y="979"/>
                    <a:pt x="29685" y="751"/>
                    <a:pt x="28543" y="327"/>
                  </a:cubicBezTo>
                  <a:lnTo>
                    <a:pt x="28543" y="51801"/>
                  </a:lnTo>
                  <a:lnTo>
                    <a:pt x="4078" y="51801"/>
                  </a:lnTo>
                  <a:cubicBezTo>
                    <a:pt x="1828" y="51801"/>
                    <a:pt x="1" y="53628"/>
                    <a:pt x="1" y="55879"/>
                  </a:cubicBezTo>
                  <a:cubicBezTo>
                    <a:pt x="1" y="58129"/>
                    <a:pt x="1828" y="59956"/>
                    <a:pt x="4078" y="59956"/>
                  </a:cubicBezTo>
                  <a:lnTo>
                    <a:pt x="32621" y="59956"/>
                  </a:lnTo>
                  <a:cubicBezTo>
                    <a:pt x="34872" y="59956"/>
                    <a:pt x="36698" y="58129"/>
                    <a:pt x="36698" y="55879"/>
                  </a:cubicBezTo>
                  <a:lnTo>
                    <a:pt x="366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4936062" y="1056925"/>
              <a:ext cx="978625" cy="1560025"/>
            </a:xfrm>
            <a:custGeom>
              <a:avLst/>
              <a:gdLst/>
              <a:ahLst/>
              <a:cxnLst/>
              <a:rect l="l" t="t" r="r" b="b"/>
              <a:pathLst>
                <a:path w="39145" h="62401" extrusionOk="0">
                  <a:moveTo>
                    <a:pt x="36698" y="2999"/>
                  </a:moveTo>
                  <a:lnTo>
                    <a:pt x="36698" y="57116"/>
                  </a:lnTo>
                  <a:cubicBezTo>
                    <a:pt x="36698" y="58681"/>
                    <a:pt x="35393" y="59954"/>
                    <a:pt x="33828" y="59954"/>
                  </a:cubicBezTo>
                  <a:lnTo>
                    <a:pt x="5285" y="59954"/>
                  </a:lnTo>
                  <a:cubicBezTo>
                    <a:pt x="3720" y="59954"/>
                    <a:pt x="2447" y="58681"/>
                    <a:pt x="2447" y="57116"/>
                  </a:cubicBezTo>
                  <a:cubicBezTo>
                    <a:pt x="2447" y="55517"/>
                    <a:pt x="3720" y="54245"/>
                    <a:pt x="5285" y="54245"/>
                  </a:cubicBezTo>
                  <a:lnTo>
                    <a:pt x="29750" y="54245"/>
                  </a:lnTo>
                  <a:cubicBezTo>
                    <a:pt x="30435" y="54245"/>
                    <a:pt x="30990" y="53691"/>
                    <a:pt x="30990" y="53038"/>
                  </a:cubicBezTo>
                  <a:lnTo>
                    <a:pt x="30990" y="3195"/>
                  </a:lnTo>
                  <a:cubicBezTo>
                    <a:pt x="31787" y="3363"/>
                    <a:pt x="32607" y="3447"/>
                    <a:pt x="33432" y="3447"/>
                  </a:cubicBezTo>
                  <a:cubicBezTo>
                    <a:pt x="34531" y="3447"/>
                    <a:pt x="35636" y="3298"/>
                    <a:pt x="36698" y="2999"/>
                  </a:cubicBezTo>
                  <a:close/>
                  <a:moveTo>
                    <a:pt x="37924" y="0"/>
                  </a:moveTo>
                  <a:cubicBezTo>
                    <a:pt x="37743" y="0"/>
                    <a:pt x="37557" y="42"/>
                    <a:pt x="37383" y="129"/>
                  </a:cubicBezTo>
                  <a:cubicBezTo>
                    <a:pt x="36141" y="705"/>
                    <a:pt x="34781" y="993"/>
                    <a:pt x="33421" y="993"/>
                  </a:cubicBezTo>
                  <a:cubicBezTo>
                    <a:pt x="32316" y="993"/>
                    <a:pt x="31213" y="803"/>
                    <a:pt x="30174" y="422"/>
                  </a:cubicBezTo>
                  <a:cubicBezTo>
                    <a:pt x="30036" y="372"/>
                    <a:pt x="29888" y="346"/>
                    <a:pt x="29740" y="346"/>
                  </a:cubicBezTo>
                  <a:cubicBezTo>
                    <a:pt x="29503" y="346"/>
                    <a:pt x="29266" y="412"/>
                    <a:pt x="29065" y="553"/>
                  </a:cubicBezTo>
                  <a:cubicBezTo>
                    <a:pt x="28739" y="781"/>
                    <a:pt x="28543" y="1173"/>
                    <a:pt x="28543" y="1564"/>
                  </a:cubicBezTo>
                  <a:lnTo>
                    <a:pt x="28543" y="51799"/>
                  </a:lnTo>
                  <a:lnTo>
                    <a:pt x="5285" y="51799"/>
                  </a:lnTo>
                  <a:cubicBezTo>
                    <a:pt x="2382" y="51799"/>
                    <a:pt x="1" y="54180"/>
                    <a:pt x="1" y="57083"/>
                  </a:cubicBezTo>
                  <a:cubicBezTo>
                    <a:pt x="1" y="60019"/>
                    <a:pt x="2382" y="62400"/>
                    <a:pt x="5285" y="62400"/>
                  </a:cubicBezTo>
                  <a:lnTo>
                    <a:pt x="33828" y="62400"/>
                  </a:lnTo>
                  <a:cubicBezTo>
                    <a:pt x="36764" y="62400"/>
                    <a:pt x="39145" y="60019"/>
                    <a:pt x="39145" y="57083"/>
                  </a:cubicBezTo>
                  <a:lnTo>
                    <a:pt x="39145" y="1238"/>
                  </a:lnTo>
                  <a:cubicBezTo>
                    <a:pt x="39145" y="814"/>
                    <a:pt x="38916" y="422"/>
                    <a:pt x="38558" y="194"/>
                  </a:cubicBezTo>
                  <a:cubicBezTo>
                    <a:pt x="38376" y="67"/>
                    <a:pt x="38153" y="0"/>
                    <a:pt x="37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2128425" y="2340475"/>
              <a:ext cx="203900" cy="2161075"/>
            </a:xfrm>
            <a:custGeom>
              <a:avLst/>
              <a:gdLst/>
              <a:ahLst/>
              <a:cxnLst/>
              <a:rect l="l" t="t" r="r" b="b"/>
              <a:pathLst>
                <a:path w="8156" h="86443" extrusionOk="0">
                  <a:moveTo>
                    <a:pt x="4078" y="0"/>
                  </a:moveTo>
                  <a:cubicBezTo>
                    <a:pt x="1828" y="0"/>
                    <a:pt x="1" y="1827"/>
                    <a:pt x="1" y="4077"/>
                  </a:cubicBezTo>
                  <a:lnTo>
                    <a:pt x="1" y="86443"/>
                  </a:lnTo>
                  <a:lnTo>
                    <a:pt x="8156" y="86443"/>
                  </a:lnTo>
                  <a:lnTo>
                    <a:pt x="8156" y="4077"/>
                  </a:lnTo>
                  <a:cubicBezTo>
                    <a:pt x="8156" y="1827"/>
                    <a:pt x="6329" y="0"/>
                    <a:pt x="4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2043031" y="2310300"/>
              <a:ext cx="265075" cy="2222250"/>
            </a:xfrm>
            <a:custGeom>
              <a:avLst/>
              <a:gdLst/>
              <a:ahLst/>
              <a:cxnLst/>
              <a:rect l="l" t="t" r="r" b="b"/>
              <a:pathLst>
                <a:path w="10603" h="88890" extrusionOk="0">
                  <a:moveTo>
                    <a:pt x="5285" y="0"/>
                  </a:moveTo>
                  <a:cubicBezTo>
                    <a:pt x="2382" y="0"/>
                    <a:pt x="1" y="2349"/>
                    <a:pt x="1" y="5284"/>
                  </a:cubicBezTo>
                  <a:lnTo>
                    <a:pt x="1" y="40579"/>
                  </a:lnTo>
                  <a:cubicBezTo>
                    <a:pt x="1" y="41232"/>
                    <a:pt x="523" y="41786"/>
                    <a:pt x="1208" y="41786"/>
                  </a:cubicBezTo>
                  <a:cubicBezTo>
                    <a:pt x="1893" y="41786"/>
                    <a:pt x="2447" y="41232"/>
                    <a:pt x="2447" y="40579"/>
                  </a:cubicBezTo>
                  <a:lnTo>
                    <a:pt x="2447" y="5284"/>
                  </a:lnTo>
                  <a:cubicBezTo>
                    <a:pt x="2447" y="3719"/>
                    <a:pt x="3720" y="2447"/>
                    <a:pt x="5285" y="2447"/>
                  </a:cubicBezTo>
                  <a:cubicBezTo>
                    <a:pt x="6851" y="2447"/>
                    <a:pt x="8156" y="3719"/>
                    <a:pt x="8156" y="5284"/>
                  </a:cubicBezTo>
                  <a:lnTo>
                    <a:pt x="8156" y="86443"/>
                  </a:lnTo>
                  <a:lnTo>
                    <a:pt x="2447" y="86443"/>
                  </a:lnTo>
                  <a:lnTo>
                    <a:pt x="2447" y="52159"/>
                  </a:lnTo>
                  <a:cubicBezTo>
                    <a:pt x="2447" y="51507"/>
                    <a:pt x="1893" y="50952"/>
                    <a:pt x="1208" y="50952"/>
                  </a:cubicBezTo>
                  <a:cubicBezTo>
                    <a:pt x="523" y="50952"/>
                    <a:pt x="1" y="51507"/>
                    <a:pt x="1" y="52159"/>
                  </a:cubicBezTo>
                  <a:lnTo>
                    <a:pt x="1" y="87650"/>
                  </a:lnTo>
                  <a:cubicBezTo>
                    <a:pt x="1" y="88335"/>
                    <a:pt x="523" y="88889"/>
                    <a:pt x="1208" y="88889"/>
                  </a:cubicBezTo>
                  <a:lnTo>
                    <a:pt x="9363" y="88889"/>
                  </a:lnTo>
                  <a:cubicBezTo>
                    <a:pt x="10048" y="88889"/>
                    <a:pt x="10602" y="88335"/>
                    <a:pt x="10602" y="87650"/>
                  </a:cubicBezTo>
                  <a:lnTo>
                    <a:pt x="10602" y="5284"/>
                  </a:lnTo>
                  <a:cubicBezTo>
                    <a:pt x="10602" y="2349"/>
                    <a:pt x="8221" y="0"/>
                    <a:pt x="52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5268100" y="2340475"/>
              <a:ext cx="203900" cy="2161075"/>
            </a:xfrm>
            <a:custGeom>
              <a:avLst/>
              <a:gdLst/>
              <a:ahLst/>
              <a:cxnLst/>
              <a:rect l="l" t="t" r="r" b="b"/>
              <a:pathLst>
                <a:path w="8156" h="86443" extrusionOk="0">
                  <a:moveTo>
                    <a:pt x="4078" y="0"/>
                  </a:moveTo>
                  <a:cubicBezTo>
                    <a:pt x="1827" y="0"/>
                    <a:pt x="0" y="1827"/>
                    <a:pt x="0" y="4077"/>
                  </a:cubicBezTo>
                  <a:lnTo>
                    <a:pt x="0" y="86443"/>
                  </a:lnTo>
                  <a:lnTo>
                    <a:pt x="8155" y="86443"/>
                  </a:lnTo>
                  <a:lnTo>
                    <a:pt x="8155" y="4077"/>
                  </a:lnTo>
                  <a:cubicBezTo>
                    <a:pt x="8155" y="1827"/>
                    <a:pt x="6329" y="0"/>
                    <a:pt x="4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5182706" y="2310300"/>
              <a:ext cx="265050" cy="2222250"/>
            </a:xfrm>
            <a:custGeom>
              <a:avLst/>
              <a:gdLst/>
              <a:ahLst/>
              <a:cxnLst/>
              <a:rect l="l" t="t" r="r" b="b"/>
              <a:pathLst>
                <a:path w="10602" h="88890" extrusionOk="0">
                  <a:moveTo>
                    <a:pt x="5285" y="2447"/>
                  </a:moveTo>
                  <a:cubicBezTo>
                    <a:pt x="6851" y="2447"/>
                    <a:pt x="8155" y="3719"/>
                    <a:pt x="8155" y="5284"/>
                  </a:cubicBezTo>
                  <a:lnTo>
                    <a:pt x="8155" y="86443"/>
                  </a:lnTo>
                  <a:lnTo>
                    <a:pt x="2447" y="86443"/>
                  </a:lnTo>
                  <a:lnTo>
                    <a:pt x="2447" y="5284"/>
                  </a:lnTo>
                  <a:cubicBezTo>
                    <a:pt x="2447" y="3719"/>
                    <a:pt x="3719" y="2447"/>
                    <a:pt x="5285" y="2447"/>
                  </a:cubicBezTo>
                  <a:close/>
                  <a:moveTo>
                    <a:pt x="5285" y="0"/>
                  </a:moveTo>
                  <a:cubicBezTo>
                    <a:pt x="2382" y="0"/>
                    <a:pt x="0" y="2349"/>
                    <a:pt x="0" y="5284"/>
                  </a:cubicBezTo>
                  <a:lnTo>
                    <a:pt x="0" y="87650"/>
                  </a:lnTo>
                  <a:cubicBezTo>
                    <a:pt x="0" y="88335"/>
                    <a:pt x="522" y="88889"/>
                    <a:pt x="1207" y="88889"/>
                  </a:cubicBezTo>
                  <a:lnTo>
                    <a:pt x="9362" y="88889"/>
                  </a:lnTo>
                  <a:cubicBezTo>
                    <a:pt x="10047" y="88889"/>
                    <a:pt x="10602" y="88335"/>
                    <a:pt x="10602" y="87650"/>
                  </a:cubicBezTo>
                  <a:lnTo>
                    <a:pt x="10602" y="5284"/>
                  </a:lnTo>
                  <a:cubicBezTo>
                    <a:pt x="10602" y="2349"/>
                    <a:pt x="8221" y="0"/>
                    <a:pt x="52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5543725" y="582250"/>
              <a:ext cx="530100" cy="530100"/>
            </a:xfrm>
            <a:custGeom>
              <a:avLst/>
              <a:gdLst/>
              <a:ahLst/>
              <a:cxnLst/>
              <a:rect l="l" t="t" r="r" b="b"/>
              <a:pathLst>
                <a:path w="21204" h="21204" extrusionOk="0">
                  <a:moveTo>
                    <a:pt x="10602" y="1"/>
                  </a:moveTo>
                  <a:cubicBezTo>
                    <a:pt x="4731" y="1"/>
                    <a:pt x="1" y="4763"/>
                    <a:pt x="1" y="10602"/>
                  </a:cubicBezTo>
                  <a:cubicBezTo>
                    <a:pt x="1" y="16441"/>
                    <a:pt x="4731" y="21203"/>
                    <a:pt x="10602" y="21203"/>
                  </a:cubicBezTo>
                  <a:cubicBezTo>
                    <a:pt x="16441" y="21203"/>
                    <a:pt x="21204" y="16441"/>
                    <a:pt x="21204" y="10602"/>
                  </a:cubicBezTo>
                  <a:cubicBezTo>
                    <a:pt x="21204" y="4763"/>
                    <a:pt x="16441"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5457531" y="552075"/>
              <a:ext cx="591250" cy="591275"/>
            </a:xfrm>
            <a:custGeom>
              <a:avLst/>
              <a:gdLst/>
              <a:ahLst/>
              <a:cxnLst/>
              <a:rect l="l" t="t" r="r" b="b"/>
              <a:pathLst>
                <a:path w="23650" h="23651" extrusionOk="0">
                  <a:moveTo>
                    <a:pt x="11841" y="2447"/>
                  </a:moveTo>
                  <a:cubicBezTo>
                    <a:pt x="16995" y="2447"/>
                    <a:pt x="21203" y="6622"/>
                    <a:pt x="21203" y="11809"/>
                  </a:cubicBezTo>
                  <a:cubicBezTo>
                    <a:pt x="21203" y="16996"/>
                    <a:pt x="16995" y="21204"/>
                    <a:pt x="11841" y="21204"/>
                  </a:cubicBezTo>
                  <a:cubicBezTo>
                    <a:pt x="6655" y="21204"/>
                    <a:pt x="2447" y="16996"/>
                    <a:pt x="2447" y="11809"/>
                  </a:cubicBezTo>
                  <a:cubicBezTo>
                    <a:pt x="2447" y="6622"/>
                    <a:pt x="6655" y="2447"/>
                    <a:pt x="11841" y="2447"/>
                  </a:cubicBezTo>
                  <a:close/>
                  <a:moveTo>
                    <a:pt x="11841" y="1"/>
                  </a:moveTo>
                  <a:cubicBezTo>
                    <a:pt x="5317" y="1"/>
                    <a:pt x="0" y="5285"/>
                    <a:pt x="0" y="11809"/>
                  </a:cubicBezTo>
                  <a:cubicBezTo>
                    <a:pt x="0" y="18333"/>
                    <a:pt x="5317" y="23650"/>
                    <a:pt x="11841" y="23650"/>
                  </a:cubicBezTo>
                  <a:cubicBezTo>
                    <a:pt x="18365" y="23650"/>
                    <a:pt x="23650" y="18333"/>
                    <a:pt x="23650" y="11809"/>
                  </a:cubicBezTo>
                  <a:cubicBezTo>
                    <a:pt x="23650" y="5285"/>
                    <a:pt x="18365" y="1"/>
                    <a:pt x="11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1891125" y="779600"/>
              <a:ext cx="535000" cy="559450"/>
            </a:xfrm>
            <a:custGeom>
              <a:avLst/>
              <a:gdLst/>
              <a:ahLst/>
              <a:cxnLst/>
              <a:rect l="l" t="t" r="r" b="b"/>
              <a:pathLst>
                <a:path w="21400" h="22378" extrusionOk="0">
                  <a:moveTo>
                    <a:pt x="10635" y="1"/>
                  </a:moveTo>
                  <a:cubicBezTo>
                    <a:pt x="9819" y="9428"/>
                    <a:pt x="0" y="10928"/>
                    <a:pt x="0" y="10928"/>
                  </a:cubicBezTo>
                  <a:cubicBezTo>
                    <a:pt x="8449" y="11320"/>
                    <a:pt x="10537" y="22378"/>
                    <a:pt x="10537" y="22378"/>
                  </a:cubicBezTo>
                  <a:cubicBezTo>
                    <a:pt x="10732" y="14484"/>
                    <a:pt x="21399" y="10798"/>
                    <a:pt x="21399" y="10798"/>
                  </a:cubicBezTo>
                  <a:cubicBezTo>
                    <a:pt x="13407" y="10308"/>
                    <a:pt x="10635" y="1"/>
                    <a:pt x="106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1804906" y="749250"/>
              <a:ext cx="598600" cy="620800"/>
            </a:xfrm>
            <a:custGeom>
              <a:avLst/>
              <a:gdLst/>
              <a:ahLst/>
              <a:cxnLst/>
              <a:rect l="l" t="t" r="r" b="b"/>
              <a:pathLst>
                <a:path w="23944" h="24832" extrusionOk="0">
                  <a:moveTo>
                    <a:pt x="12168" y="5259"/>
                  </a:moveTo>
                  <a:cubicBezTo>
                    <a:pt x="13440" y="7739"/>
                    <a:pt x="15593" y="10870"/>
                    <a:pt x="18953" y="12371"/>
                  </a:cubicBezTo>
                  <a:cubicBezTo>
                    <a:pt x="16507" y="13708"/>
                    <a:pt x="13310" y="15959"/>
                    <a:pt x="11646" y="19221"/>
                  </a:cubicBezTo>
                  <a:cubicBezTo>
                    <a:pt x="10570" y="16676"/>
                    <a:pt x="8645" y="13610"/>
                    <a:pt x="5481" y="11979"/>
                  </a:cubicBezTo>
                  <a:cubicBezTo>
                    <a:pt x="7862" y="10837"/>
                    <a:pt x="10700" y="8815"/>
                    <a:pt x="12168" y="5259"/>
                  </a:cubicBezTo>
                  <a:close/>
                  <a:moveTo>
                    <a:pt x="11878" y="1"/>
                  </a:moveTo>
                  <a:cubicBezTo>
                    <a:pt x="11834" y="1"/>
                    <a:pt x="11789" y="3"/>
                    <a:pt x="11744" y="8"/>
                  </a:cubicBezTo>
                  <a:cubicBezTo>
                    <a:pt x="11157" y="40"/>
                    <a:pt x="10700" y="530"/>
                    <a:pt x="10635" y="1117"/>
                  </a:cubicBezTo>
                  <a:cubicBezTo>
                    <a:pt x="9950" y="9435"/>
                    <a:pt x="1436" y="10870"/>
                    <a:pt x="1077" y="10935"/>
                  </a:cubicBezTo>
                  <a:cubicBezTo>
                    <a:pt x="425" y="11001"/>
                    <a:pt x="1" y="11555"/>
                    <a:pt x="34" y="12207"/>
                  </a:cubicBezTo>
                  <a:cubicBezTo>
                    <a:pt x="66" y="12827"/>
                    <a:pt x="555" y="13317"/>
                    <a:pt x="1175" y="13349"/>
                  </a:cubicBezTo>
                  <a:cubicBezTo>
                    <a:pt x="8547" y="13708"/>
                    <a:pt x="10570" y="23722"/>
                    <a:pt x="10570" y="23820"/>
                  </a:cubicBezTo>
                  <a:cubicBezTo>
                    <a:pt x="10700" y="24407"/>
                    <a:pt x="11190" y="24831"/>
                    <a:pt x="11777" y="24831"/>
                  </a:cubicBezTo>
                  <a:cubicBezTo>
                    <a:pt x="11809" y="24831"/>
                    <a:pt x="11842" y="24831"/>
                    <a:pt x="11875" y="24799"/>
                  </a:cubicBezTo>
                  <a:cubicBezTo>
                    <a:pt x="12527" y="24766"/>
                    <a:pt x="12984" y="24244"/>
                    <a:pt x="13016" y="23624"/>
                  </a:cubicBezTo>
                  <a:cubicBezTo>
                    <a:pt x="13179" y="16676"/>
                    <a:pt x="22965" y="13219"/>
                    <a:pt x="23063" y="13153"/>
                  </a:cubicBezTo>
                  <a:cubicBezTo>
                    <a:pt x="23618" y="12990"/>
                    <a:pt x="23944" y="12436"/>
                    <a:pt x="23846" y="11849"/>
                  </a:cubicBezTo>
                  <a:cubicBezTo>
                    <a:pt x="23781" y="11262"/>
                    <a:pt x="23291" y="10837"/>
                    <a:pt x="22737" y="10805"/>
                  </a:cubicBezTo>
                  <a:cubicBezTo>
                    <a:pt x="15724" y="10381"/>
                    <a:pt x="13081" y="986"/>
                    <a:pt x="13049" y="888"/>
                  </a:cubicBezTo>
                  <a:cubicBezTo>
                    <a:pt x="12898" y="374"/>
                    <a:pt x="12438" y="1"/>
                    <a:pt x="1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1526600" y="1125375"/>
              <a:ext cx="378400" cy="396350"/>
            </a:xfrm>
            <a:custGeom>
              <a:avLst/>
              <a:gdLst/>
              <a:ahLst/>
              <a:cxnLst/>
              <a:rect l="l" t="t" r="r" b="b"/>
              <a:pathLst>
                <a:path w="15136" h="15854" extrusionOk="0">
                  <a:moveTo>
                    <a:pt x="7503" y="0"/>
                  </a:moveTo>
                  <a:cubicBezTo>
                    <a:pt x="6948" y="6687"/>
                    <a:pt x="0" y="7731"/>
                    <a:pt x="0" y="7731"/>
                  </a:cubicBezTo>
                  <a:cubicBezTo>
                    <a:pt x="5970" y="8025"/>
                    <a:pt x="7470" y="15854"/>
                    <a:pt x="7470" y="15854"/>
                  </a:cubicBezTo>
                  <a:cubicBezTo>
                    <a:pt x="7568" y="10276"/>
                    <a:pt x="15136" y="7666"/>
                    <a:pt x="15136" y="7666"/>
                  </a:cubicBezTo>
                  <a:cubicBezTo>
                    <a:pt x="9493" y="7307"/>
                    <a:pt x="7503" y="0"/>
                    <a:pt x="7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1422333" y="1095025"/>
              <a:ext cx="442025" cy="456875"/>
            </a:xfrm>
            <a:custGeom>
              <a:avLst/>
              <a:gdLst/>
              <a:ahLst/>
              <a:cxnLst/>
              <a:rect l="l" t="t" r="r" b="b"/>
              <a:pathLst>
                <a:path w="17681" h="18275" extrusionOk="0">
                  <a:moveTo>
                    <a:pt x="8971" y="4868"/>
                  </a:moveTo>
                  <a:cubicBezTo>
                    <a:pt x="9852" y="6401"/>
                    <a:pt x="11157" y="8097"/>
                    <a:pt x="13016" y="9141"/>
                  </a:cubicBezTo>
                  <a:cubicBezTo>
                    <a:pt x="11516" y="10022"/>
                    <a:pt x="9754" y="11359"/>
                    <a:pt x="8645" y="13186"/>
                  </a:cubicBezTo>
                  <a:cubicBezTo>
                    <a:pt x="7895" y="11653"/>
                    <a:pt x="6721" y="9957"/>
                    <a:pt x="5024" y="8880"/>
                  </a:cubicBezTo>
                  <a:cubicBezTo>
                    <a:pt x="6525" y="8032"/>
                    <a:pt x="8025" y="6727"/>
                    <a:pt x="8971" y="4868"/>
                  </a:cubicBezTo>
                  <a:close/>
                  <a:moveTo>
                    <a:pt x="8773" y="0"/>
                  </a:moveTo>
                  <a:cubicBezTo>
                    <a:pt x="8731" y="0"/>
                    <a:pt x="8688" y="3"/>
                    <a:pt x="8645" y="7"/>
                  </a:cubicBezTo>
                  <a:cubicBezTo>
                    <a:pt x="8058" y="73"/>
                    <a:pt x="7601" y="529"/>
                    <a:pt x="7536" y="1117"/>
                  </a:cubicBezTo>
                  <a:cubicBezTo>
                    <a:pt x="7079" y="6727"/>
                    <a:pt x="1306" y="7706"/>
                    <a:pt x="1045" y="7738"/>
                  </a:cubicBezTo>
                  <a:cubicBezTo>
                    <a:pt x="425" y="7836"/>
                    <a:pt x="1" y="8391"/>
                    <a:pt x="33" y="9011"/>
                  </a:cubicBezTo>
                  <a:cubicBezTo>
                    <a:pt x="66" y="9630"/>
                    <a:pt x="555" y="10152"/>
                    <a:pt x="1175" y="10185"/>
                  </a:cubicBezTo>
                  <a:cubicBezTo>
                    <a:pt x="6101" y="10413"/>
                    <a:pt x="7471" y="17231"/>
                    <a:pt x="7503" y="17296"/>
                  </a:cubicBezTo>
                  <a:cubicBezTo>
                    <a:pt x="7601" y="17883"/>
                    <a:pt x="8123" y="18275"/>
                    <a:pt x="8710" y="18275"/>
                  </a:cubicBezTo>
                  <a:lnTo>
                    <a:pt x="8808" y="18275"/>
                  </a:lnTo>
                  <a:cubicBezTo>
                    <a:pt x="9428" y="18242"/>
                    <a:pt x="9917" y="17720"/>
                    <a:pt x="9917" y="17100"/>
                  </a:cubicBezTo>
                  <a:cubicBezTo>
                    <a:pt x="10015" y="12436"/>
                    <a:pt x="16702" y="10054"/>
                    <a:pt x="16767" y="10022"/>
                  </a:cubicBezTo>
                  <a:cubicBezTo>
                    <a:pt x="17322" y="9826"/>
                    <a:pt x="17681" y="9272"/>
                    <a:pt x="17583" y="8717"/>
                  </a:cubicBezTo>
                  <a:cubicBezTo>
                    <a:pt x="17518" y="8130"/>
                    <a:pt x="17028" y="7673"/>
                    <a:pt x="16441" y="7641"/>
                  </a:cubicBezTo>
                  <a:cubicBezTo>
                    <a:pt x="11744" y="7380"/>
                    <a:pt x="9950" y="986"/>
                    <a:pt x="9950" y="921"/>
                  </a:cubicBezTo>
                  <a:cubicBezTo>
                    <a:pt x="9799" y="377"/>
                    <a:pt x="9311"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1526600" y="582250"/>
              <a:ext cx="378400" cy="395550"/>
            </a:xfrm>
            <a:custGeom>
              <a:avLst/>
              <a:gdLst/>
              <a:ahLst/>
              <a:cxnLst/>
              <a:rect l="l" t="t" r="r" b="b"/>
              <a:pathLst>
                <a:path w="15136" h="15822" extrusionOk="0">
                  <a:moveTo>
                    <a:pt x="7503" y="1"/>
                  </a:moveTo>
                  <a:cubicBezTo>
                    <a:pt x="6948" y="6655"/>
                    <a:pt x="0" y="7731"/>
                    <a:pt x="0" y="7731"/>
                  </a:cubicBezTo>
                  <a:cubicBezTo>
                    <a:pt x="5970" y="7992"/>
                    <a:pt x="7470" y="15821"/>
                    <a:pt x="7470" y="15821"/>
                  </a:cubicBezTo>
                  <a:cubicBezTo>
                    <a:pt x="7568" y="10243"/>
                    <a:pt x="15136" y="7634"/>
                    <a:pt x="15136" y="7634"/>
                  </a:cubicBezTo>
                  <a:cubicBezTo>
                    <a:pt x="9493" y="7307"/>
                    <a:pt x="7503" y="1"/>
                    <a:pt x="7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1422333" y="551900"/>
              <a:ext cx="442025" cy="456875"/>
            </a:xfrm>
            <a:custGeom>
              <a:avLst/>
              <a:gdLst/>
              <a:ahLst/>
              <a:cxnLst/>
              <a:rect l="l" t="t" r="r" b="b"/>
              <a:pathLst>
                <a:path w="17681" h="18275" extrusionOk="0">
                  <a:moveTo>
                    <a:pt x="8971" y="4868"/>
                  </a:moveTo>
                  <a:cubicBezTo>
                    <a:pt x="9852" y="6401"/>
                    <a:pt x="11157" y="8097"/>
                    <a:pt x="13016" y="9109"/>
                  </a:cubicBezTo>
                  <a:cubicBezTo>
                    <a:pt x="11516" y="10022"/>
                    <a:pt x="9754" y="11359"/>
                    <a:pt x="8645" y="13186"/>
                  </a:cubicBezTo>
                  <a:cubicBezTo>
                    <a:pt x="7895" y="11653"/>
                    <a:pt x="6721" y="9957"/>
                    <a:pt x="5024" y="8880"/>
                  </a:cubicBezTo>
                  <a:cubicBezTo>
                    <a:pt x="6525" y="8032"/>
                    <a:pt x="8025" y="6727"/>
                    <a:pt x="8971" y="4868"/>
                  </a:cubicBezTo>
                  <a:close/>
                  <a:moveTo>
                    <a:pt x="8773" y="1"/>
                  </a:moveTo>
                  <a:cubicBezTo>
                    <a:pt x="8731" y="1"/>
                    <a:pt x="8688" y="3"/>
                    <a:pt x="8645" y="8"/>
                  </a:cubicBezTo>
                  <a:cubicBezTo>
                    <a:pt x="8058" y="40"/>
                    <a:pt x="7601" y="530"/>
                    <a:pt x="7536" y="1117"/>
                  </a:cubicBezTo>
                  <a:cubicBezTo>
                    <a:pt x="7079" y="6727"/>
                    <a:pt x="1306" y="7673"/>
                    <a:pt x="1045" y="7739"/>
                  </a:cubicBezTo>
                  <a:cubicBezTo>
                    <a:pt x="425" y="7836"/>
                    <a:pt x="1" y="8358"/>
                    <a:pt x="33" y="9011"/>
                  </a:cubicBezTo>
                  <a:cubicBezTo>
                    <a:pt x="66" y="9631"/>
                    <a:pt x="555" y="10120"/>
                    <a:pt x="1175" y="10152"/>
                  </a:cubicBezTo>
                  <a:cubicBezTo>
                    <a:pt x="6101" y="10381"/>
                    <a:pt x="7471" y="17198"/>
                    <a:pt x="7503" y="17264"/>
                  </a:cubicBezTo>
                  <a:cubicBezTo>
                    <a:pt x="7601" y="17851"/>
                    <a:pt x="8123" y="18275"/>
                    <a:pt x="8710" y="18275"/>
                  </a:cubicBezTo>
                  <a:lnTo>
                    <a:pt x="8808" y="18275"/>
                  </a:lnTo>
                  <a:cubicBezTo>
                    <a:pt x="9428" y="18210"/>
                    <a:pt x="9917" y="17688"/>
                    <a:pt x="9917" y="17068"/>
                  </a:cubicBezTo>
                  <a:cubicBezTo>
                    <a:pt x="10015" y="12403"/>
                    <a:pt x="16702" y="10022"/>
                    <a:pt x="16767" y="10022"/>
                  </a:cubicBezTo>
                  <a:cubicBezTo>
                    <a:pt x="17322" y="9826"/>
                    <a:pt x="17681" y="9272"/>
                    <a:pt x="17583" y="8685"/>
                  </a:cubicBezTo>
                  <a:cubicBezTo>
                    <a:pt x="17518" y="8097"/>
                    <a:pt x="17028" y="7673"/>
                    <a:pt x="16441" y="7641"/>
                  </a:cubicBezTo>
                  <a:cubicBezTo>
                    <a:pt x="11744" y="7347"/>
                    <a:pt x="9950" y="954"/>
                    <a:pt x="9950" y="888"/>
                  </a:cubicBezTo>
                  <a:cubicBezTo>
                    <a:pt x="9799" y="374"/>
                    <a:pt x="9311" y="1"/>
                    <a:pt x="8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1526600" y="4746175"/>
              <a:ext cx="4547225" cy="367000"/>
            </a:xfrm>
            <a:custGeom>
              <a:avLst/>
              <a:gdLst/>
              <a:ahLst/>
              <a:cxnLst/>
              <a:rect l="l" t="t" r="r" b="b"/>
              <a:pathLst>
                <a:path w="181889" h="14680" extrusionOk="0">
                  <a:moveTo>
                    <a:pt x="9786" y="1"/>
                  </a:moveTo>
                  <a:cubicBezTo>
                    <a:pt x="4404" y="1"/>
                    <a:pt x="0" y="4372"/>
                    <a:pt x="0" y="9787"/>
                  </a:cubicBezTo>
                  <a:lnTo>
                    <a:pt x="0" y="14680"/>
                  </a:lnTo>
                  <a:lnTo>
                    <a:pt x="181889" y="14680"/>
                  </a:lnTo>
                  <a:lnTo>
                    <a:pt x="181889" y="9787"/>
                  </a:lnTo>
                  <a:cubicBezTo>
                    <a:pt x="181889" y="4372"/>
                    <a:pt x="177518" y="1"/>
                    <a:pt x="172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1441206" y="4716000"/>
              <a:ext cx="4607575" cy="428175"/>
            </a:xfrm>
            <a:custGeom>
              <a:avLst/>
              <a:gdLst/>
              <a:ahLst/>
              <a:cxnLst/>
              <a:rect l="l" t="t" r="r" b="b"/>
              <a:pathLst>
                <a:path w="184303" h="17127" extrusionOk="0">
                  <a:moveTo>
                    <a:pt x="173310" y="2447"/>
                  </a:moveTo>
                  <a:cubicBezTo>
                    <a:pt x="178040" y="2447"/>
                    <a:pt x="181856" y="6264"/>
                    <a:pt x="181856" y="10994"/>
                  </a:cubicBezTo>
                  <a:lnTo>
                    <a:pt x="181856" y="14680"/>
                  </a:lnTo>
                  <a:lnTo>
                    <a:pt x="2447" y="14680"/>
                  </a:lnTo>
                  <a:lnTo>
                    <a:pt x="2447" y="10994"/>
                  </a:lnTo>
                  <a:cubicBezTo>
                    <a:pt x="2447" y="6264"/>
                    <a:pt x="6296" y="2447"/>
                    <a:pt x="10993" y="2447"/>
                  </a:cubicBezTo>
                  <a:close/>
                  <a:moveTo>
                    <a:pt x="10993" y="1"/>
                  </a:moveTo>
                  <a:cubicBezTo>
                    <a:pt x="4926" y="1"/>
                    <a:pt x="0" y="4926"/>
                    <a:pt x="0" y="10994"/>
                  </a:cubicBezTo>
                  <a:lnTo>
                    <a:pt x="0" y="15887"/>
                  </a:lnTo>
                  <a:cubicBezTo>
                    <a:pt x="0" y="16572"/>
                    <a:pt x="555" y="17126"/>
                    <a:pt x="1207" y="17126"/>
                  </a:cubicBezTo>
                  <a:lnTo>
                    <a:pt x="183096" y="17126"/>
                  </a:lnTo>
                  <a:cubicBezTo>
                    <a:pt x="183781" y="17126"/>
                    <a:pt x="184303" y="16572"/>
                    <a:pt x="184303" y="15887"/>
                  </a:cubicBezTo>
                  <a:lnTo>
                    <a:pt x="184303" y="10994"/>
                  </a:lnTo>
                  <a:cubicBezTo>
                    <a:pt x="184303" y="4926"/>
                    <a:pt x="179377" y="1"/>
                    <a:pt x="173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1845450" y="4501525"/>
              <a:ext cx="3909525" cy="244675"/>
            </a:xfrm>
            <a:custGeom>
              <a:avLst/>
              <a:gdLst/>
              <a:ahLst/>
              <a:cxnLst/>
              <a:rect l="l" t="t" r="r" b="b"/>
              <a:pathLst>
                <a:path w="156381" h="9787" extrusionOk="0">
                  <a:moveTo>
                    <a:pt x="9787" y="1"/>
                  </a:moveTo>
                  <a:cubicBezTo>
                    <a:pt x="4372" y="1"/>
                    <a:pt x="1" y="4372"/>
                    <a:pt x="1" y="9787"/>
                  </a:cubicBezTo>
                  <a:lnTo>
                    <a:pt x="156380" y="9787"/>
                  </a:lnTo>
                  <a:cubicBezTo>
                    <a:pt x="156380" y="4372"/>
                    <a:pt x="152009" y="1"/>
                    <a:pt x="146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1760056" y="4471350"/>
              <a:ext cx="3969875" cy="305850"/>
            </a:xfrm>
            <a:custGeom>
              <a:avLst/>
              <a:gdLst/>
              <a:ahLst/>
              <a:cxnLst/>
              <a:rect l="l" t="t" r="r" b="b"/>
              <a:pathLst>
                <a:path w="158795" h="12234" extrusionOk="0">
                  <a:moveTo>
                    <a:pt x="10994" y="1"/>
                  </a:moveTo>
                  <a:cubicBezTo>
                    <a:pt x="4926" y="1"/>
                    <a:pt x="1" y="4926"/>
                    <a:pt x="1" y="10994"/>
                  </a:cubicBezTo>
                  <a:cubicBezTo>
                    <a:pt x="1" y="11679"/>
                    <a:pt x="523" y="12233"/>
                    <a:pt x="1208" y="12233"/>
                  </a:cubicBezTo>
                  <a:lnTo>
                    <a:pt x="157587" y="12233"/>
                  </a:lnTo>
                  <a:cubicBezTo>
                    <a:pt x="158272" y="12233"/>
                    <a:pt x="158794" y="11679"/>
                    <a:pt x="158794" y="10994"/>
                  </a:cubicBezTo>
                  <a:cubicBezTo>
                    <a:pt x="158794" y="4926"/>
                    <a:pt x="153869" y="1"/>
                    <a:pt x="147801" y="1"/>
                  </a:cubicBezTo>
                  <a:lnTo>
                    <a:pt x="113355" y="1"/>
                  </a:lnTo>
                  <a:cubicBezTo>
                    <a:pt x="112702" y="1"/>
                    <a:pt x="112148" y="523"/>
                    <a:pt x="112148" y="1208"/>
                  </a:cubicBezTo>
                  <a:cubicBezTo>
                    <a:pt x="112148" y="1893"/>
                    <a:pt x="112702" y="2447"/>
                    <a:pt x="113355" y="2447"/>
                  </a:cubicBezTo>
                  <a:lnTo>
                    <a:pt x="147801" y="2447"/>
                  </a:lnTo>
                  <a:cubicBezTo>
                    <a:pt x="152107" y="2447"/>
                    <a:pt x="155695" y="5611"/>
                    <a:pt x="156283" y="9787"/>
                  </a:cubicBezTo>
                  <a:lnTo>
                    <a:pt x="2513" y="9787"/>
                  </a:lnTo>
                  <a:cubicBezTo>
                    <a:pt x="3132" y="5611"/>
                    <a:pt x="6688" y="2447"/>
                    <a:pt x="10994" y="2447"/>
                  </a:cubicBezTo>
                  <a:lnTo>
                    <a:pt x="102101" y="2447"/>
                  </a:lnTo>
                  <a:cubicBezTo>
                    <a:pt x="102786" y="2447"/>
                    <a:pt x="103341" y="1893"/>
                    <a:pt x="103341" y="1208"/>
                  </a:cubicBezTo>
                  <a:cubicBezTo>
                    <a:pt x="103341" y="523"/>
                    <a:pt x="102786" y="1"/>
                    <a:pt x="102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2185525" y="1013825"/>
              <a:ext cx="3229375" cy="2936275"/>
            </a:xfrm>
            <a:custGeom>
              <a:avLst/>
              <a:gdLst/>
              <a:ahLst/>
              <a:cxnLst/>
              <a:rect l="l" t="t" r="r" b="b"/>
              <a:pathLst>
                <a:path w="129175" h="117451" extrusionOk="0">
                  <a:moveTo>
                    <a:pt x="64647" y="0"/>
                  </a:moveTo>
                  <a:cubicBezTo>
                    <a:pt x="60172" y="0"/>
                    <a:pt x="55626" y="516"/>
                    <a:pt x="51083" y="1592"/>
                  </a:cubicBezTo>
                  <a:cubicBezTo>
                    <a:pt x="19540" y="9062"/>
                    <a:pt x="0" y="40670"/>
                    <a:pt x="7470" y="72246"/>
                  </a:cubicBezTo>
                  <a:cubicBezTo>
                    <a:pt x="13836" y="99246"/>
                    <a:pt x="37935" y="117451"/>
                    <a:pt x="64527" y="117451"/>
                  </a:cubicBezTo>
                  <a:cubicBezTo>
                    <a:pt x="69003" y="117451"/>
                    <a:pt x="73548" y="116935"/>
                    <a:pt x="78092" y="115859"/>
                  </a:cubicBezTo>
                  <a:cubicBezTo>
                    <a:pt x="109636" y="108389"/>
                    <a:pt x="129175" y="76781"/>
                    <a:pt x="121705" y="45237"/>
                  </a:cubicBezTo>
                  <a:cubicBezTo>
                    <a:pt x="115339" y="18209"/>
                    <a:pt x="91239" y="0"/>
                    <a:pt x="64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2265312" y="984300"/>
              <a:ext cx="2996975" cy="2997775"/>
            </a:xfrm>
            <a:custGeom>
              <a:avLst/>
              <a:gdLst/>
              <a:ahLst/>
              <a:cxnLst/>
              <a:rect l="l" t="t" r="r" b="b"/>
              <a:pathLst>
                <a:path w="119879" h="119911" extrusionOk="0">
                  <a:moveTo>
                    <a:pt x="59924" y="2479"/>
                  </a:moveTo>
                  <a:cubicBezTo>
                    <a:pt x="91630" y="2479"/>
                    <a:pt x="117432" y="28249"/>
                    <a:pt x="117432" y="59955"/>
                  </a:cubicBezTo>
                  <a:cubicBezTo>
                    <a:pt x="117432" y="91662"/>
                    <a:pt x="91630" y="117464"/>
                    <a:pt x="59924" y="117464"/>
                  </a:cubicBezTo>
                  <a:cubicBezTo>
                    <a:pt x="28217" y="117464"/>
                    <a:pt x="2447" y="91662"/>
                    <a:pt x="2447" y="59955"/>
                  </a:cubicBezTo>
                  <a:cubicBezTo>
                    <a:pt x="2447" y="28249"/>
                    <a:pt x="28217" y="2479"/>
                    <a:pt x="59924" y="2479"/>
                  </a:cubicBezTo>
                  <a:close/>
                  <a:moveTo>
                    <a:pt x="59924" y="0"/>
                  </a:moveTo>
                  <a:cubicBezTo>
                    <a:pt x="26880" y="0"/>
                    <a:pt x="1" y="26912"/>
                    <a:pt x="1" y="59955"/>
                  </a:cubicBezTo>
                  <a:cubicBezTo>
                    <a:pt x="1" y="92999"/>
                    <a:pt x="26880" y="119911"/>
                    <a:pt x="59924" y="119911"/>
                  </a:cubicBezTo>
                  <a:cubicBezTo>
                    <a:pt x="92967" y="119911"/>
                    <a:pt x="119879" y="92999"/>
                    <a:pt x="119879" y="59955"/>
                  </a:cubicBezTo>
                  <a:cubicBezTo>
                    <a:pt x="119879" y="26912"/>
                    <a:pt x="92967" y="33"/>
                    <a:pt x="59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3875225" y="2667225"/>
              <a:ext cx="712775" cy="662725"/>
            </a:xfrm>
            <a:custGeom>
              <a:avLst/>
              <a:gdLst/>
              <a:ahLst/>
              <a:cxnLst/>
              <a:rect l="l" t="t" r="r" b="b"/>
              <a:pathLst>
                <a:path w="28511" h="26509" extrusionOk="0">
                  <a:moveTo>
                    <a:pt x="14267" y="1"/>
                  </a:moveTo>
                  <a:cubicBezTo>
                    <a:pt x="13564" y="1"/>
                    <a:pt x="12851" y="57"/>
                    <a:pt x="12135" y="174"/>
                  </a:cubicBezTo>
                  <a:cubicBezTo>
                    <a:pt x="4894" y="1348"/>
                    <a:pt x="1" y="8166"/>
                    <a:pt x="1175" y="15375"/>
                  </a:cubicBezTo>
                  <a:cubicBezTo>
                    <a:pt x="2232" y="21893"/>
                    <a:pt x="7835" y="26509"/>
                    <a:pt x="14226" y="26509"/>
                  </a:cubicBezTo>
                  <a:cubicBezTo>
                    <a:pt x="14934" y="26509"/>
                    <a:pt x="15653" y="26452"/>
                    <a:pt x="16376" y="26335"/>
                  </a:cubicBezTo>
                  <a:cubicBezTo>
                    <a:pt x="23585" y="25160"/>
                    <a:pt x="28510" y="18376"/>
                    <a:pt x="27336" y="11134"/>
                  </a:cubicBezTo>
                  <a:cubicBezTo>
                    <a:pt x="26278" y="4641"/>
                    <a:pt x="20643" y="1"/>
                    <a:pt x="14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3870325" y="2636500"/>
              <a:ext cx="724200" cy="724175"/>
            </a:xfrm>
            <a:custGeom>
              <a:avLst/>
              <a:gdLst/>
              <a:ahLst/>
              <a:cxnLst/>
              <a:rect l="l" t="t" r="r" b="b"/>
              <a:pathLst>
                <a:path w="28968" h="28967" extrusionOk="0">
                  <a:moveTo>
                    <a:pt x="14484" y="2447"/>
                  </a:moveTo>
                  <a:cubicBezTo>
                    <a:pt x="21106" y="2447"/>
                    <a:pt x="26521" y="7861"/>
                    <a:pt x="26521" y="14483"/>
                  </a:cubicBezTo>
                  <a:cubicBezTo>
                    <a:pt x="26521" y="21105"/>
                    <a:pt x="21106" y="26520"/>
                    <a:pt x="14484" y="26520"/>
                  </a:cubicBezTo>
                  <a:cubicBezTo>
                    <a:pt x="7862" y="26520"/>
                    <a:pt x="2447" y="21105"/>
                    <a:pt x="2447" y="14483"/>
                  </a:cubicBezTo>
                  <a:cubicBezTo>
                    <a:pt x="2447" y="7861"/>
                    <a:pt x="7862" y="2447"/>
                    <a:pt x="14484" y="2447"/>
                  </a:cubicBezTo>
                  <a:close/>
                  <a:moveTo>
                    <a:pt x="14484" y="0"/>
                  </a:moveTo>
                  <a:cubicBezTo>
                    <a:pt x="6492" y="0"/>
                    <a:pt x="1" y="6491"/>
                    <a:pt x="1" y="14483"/>
                  </a:cubicBezTo>
                  <a:cubicBezTo>
                    <a:pt x="1" y="22475"/>
                    <a:pt x="6492" y="28966"/>
                    <a:pt x="14484" y="28966"/>
                  </a:cubicBezTo>
                  <a:cubicBezTo>
                    <a:pt x="22476" y="28966"/>
                    <a:pt x="28967" y="22475"/>
                    <a:pt x="28967" y="14483"/>
                  </a:cubicBezTo>
                  <a:cubicBezTo>
                    <a:pt x="28967" y="6491"/>
                    <a:pt x="22476" y="0"/>
                    <a:pt x="14484" y="0"/>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2705800" y="2584250"/>
              <a:ext cx="687500" cy="663100"/>
            </a:xfrm>
            <a:custGeom>
              <a:avLst/>
              <a:gdLst/>
              <a:ahLst/>
              <a:cxnLst/>
              <a:rect l="l" t="t" r="r" b="b"/>
              <a:pathLst>
                <a:path w="27500" h="26524" extrusionOk="0">
                  <a:moveTo>
                    <a:pt x="13755" y="1"/>
                  </a:moveTo>
                  <a:cubicBezTo>
                    <a:pt x="6858" y="1"/>
                    <a:pt x="1022" y="5345"/>
                    <a:pt x="523" y="12300"/>
                  </a:cubicBezTo>
                  <a:cubicBezTo>
                    <a:pt x="1" y="19607"/>
                    <a:pt x="5513" y="25968"/>
                    <a:pt x="12820" y="26490"/>
                  </a:cubicBezTo>
                  <a:cubicBezTo>
                    <a:pt x="13141" y="26513"/>
                    <a:pt x="13460" y="26524"/>
                    <a:pt x="13777" y="26524"/>
                  </a:cubicBezTo>
                  <a:cubicBezTo>
                    <a:pt x="20672" y="26524"/>
                    <a:pt x="26478" y="21178"/>
                    <a:pt x="26977" y="14192"/>
                  </a:cubicBezTo>
                  <a:cubicBezTo>
                    <a:pt x="27499" y="6885"/>
                    <a:pt x="21986" y="557"/>
                    <a:pt x="14712" y="35"/>
                  </a:cubicBezTo>
                  <a:cubicBezTo>
                    <a:pt x="14391" y="12"/>
                    <a:pt x="14072" y="1"/>
                    <a:pt x="13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2686225" y="2554125"/>
              <a:ext cx="724200" cy="724175"/>
            </a:xfrm>
            <a:custGeom>
              <a:avLst/>
              <a:gdLst/>
              <a:ahLst/>
              <a:cxnLst/>
              <a:rect l="l" t="t" r="r" b="b"/>
              <a:pathLst>
                <a:path w="28968" h="28967" extrusionOk="0">
                  <a:moveTo>
                    <a:pt x="14484" y="2447"/>
                  </a:moveTo>
                  <a:cubicBezTo>
                    <a:pt x="21106" y="2447"/>
                    <a:pt x="26521" y="7862"/>
                    <a:pt x="26521" y="14484"/>
                  </a:cubicBezTo>
                  <a:cubicBezTo>
                    <a:pt x="26521" y="21105"/>
                    <a:pt x="21106" y="26520"/>
                    <a:pt x="14484" y="26520"/>
                  </a:cubicBezTo>
                  <a:cubicBezTo>
                    <a:pt x="7830" y="26520"/>
                    <a:pt x="2447" y="21105"/>
                    <a:pt x="2447" y="14484"/>
                  </a:cubicBezTo>
                  <a:cubicBezTo>
                    <a:pt x="2447" y="7862"/>
                    <a:pt x="7830" y="2447"/>
                    <a:pt x="14484" y="2447"/>
                  </a:cubicBezTo>
                  <a:close/>
                  <a:moveTo>
                    <a:pt x="14484" y="0"/>
                  </a:moveTo>
                  <a:cubicBezTo>
                    <a:pt x="6492" y="0"/>
                    <a:pt x="1" y="6492"/>
                    <a:pt x="1" y="14484"/>
                  </a:cubicBezTo>
                  <a:cubicBezTo>
                    <a:pt x="1" y="22476"/>
                    <a:pt x="6492" y="28967"/>
                    <a:pt x="14484" y="28967"/>
                  </a:cubicBezTo>
                  <a:cubicBezTo>
                    <a:pt x="22443" y="28967"/>
                    <a:pt x="28967" y="22476"/>
                    <a:pt x="28967" y="14484"/>
                  </a:cubicBezTo>
                  <a:cubicBezTo>
                    <a:pt x="28967" y="6492"/>
                    <a:pt x="22443" y="0"/>
                    <a:pt x="14484" y="0"/>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3499275" y="2311100"/>
              <a:ext cx="662225" cy="663025"/>
            </a:xfrm>
            <a:custGeom>
              <a:avLst/>
              <a:gdLst/>
              <a:ahLst/>
              <a:cxnLst/>
              <a:rect l="l" t="t" r="r" b="b"/>
              <a:pathLst>
                <a:path w="26489" h="26521" extrusionOk="0">
                  <a:moveTo>
                    <a:pt x="13245" y="1"/>
                  </a:moveTo>
                  <a:cubicBezTo>
                    <a:pt x="5938" y="1"/>
                    <a:pt x="1" y="5938"/>
                    <a:pt x="1" y="13277"/>
                  </a:cubicBezTo>
                  <a:cubicBezTo>
                    <a:pt x="1" y="20584"/>
                    <a:pt x="5938" y="26521"/>
                    <a:pt x="13245" y="26521"/>
                  </a:cubicBezTo>
                  <a:cubicBezTo>
                    <a:pt x="20551" y="26521"/>
                    <a:pt x="26488" y="20584"/>
                    <a:pt x="26488" y="13277"/>
                  </a:cubicBezTo>
                  <a:cubicBezTo>
                    <a:pt x="26488" y="5938"/>
                    <a:pt x="20551" y="1"/>
                    <a:pt x="13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3468300" y="2280925"/>
              <a:ext cx="724175" cy="723375"/>
            </a:xfrm>
            <a:custGeom>
              <a:avLst/>
              <a:gdLst/>
              <a:ahLst/>
              <a:cxnLst/>
              <a:rect l="l" t="t" r="r" b="b"/>
              <a:pathLst>
                <a:path w="28967" h="28935" extrusionOk="0">
                  <a:moveTo>
                    <a:pt x="14484" y="2447"/>
                  </a:moveTo>
                  <a:cubicBezTo>
                    <a:pt x="21105" y="2447"/>
                    <a:pt x="26520" y="7830"/>
                    <a:pt x="26520" y="14484"/>
                  </a:cubicBezTo>
                  <a:cubicBezTo>
                    <a:pt x="26520" y="21106"/>
                    <a:pt x="21105" y="26488"/>
                    <a:pt x="14484" y="26488"/>
                  </a:cubicBezTo>
                  <a:cubicBezTo>
                    <a:pt x="7862" y="26488"/>
                    <a:pt x="2447" y="21106"/>
                    <a:pt x="2447" y="14484"/>
                  </a:cubicBezTo>
                  <a:cubicBezTo>
                    <a:pt x="2447" y="7830"/>
                    <a:pt x="7862" y="2447"/>
                    <a:pt x="14484" y="2447"/>
                  </a:cubicBezTo>
                  <a:close/>
                  <a:moveTo>
                    <a:pt x="14484" y="1"/>
                  </a:moveTo>
                  <a:cubicBezTo>
                    <a:pt x="6492" y="1"/>
                    <a:pt x="0" y="6492"/>
                    <a:pt x="0" y="14484"/>
                  </a:cubicBezTo>
                  <a:cubicBezTo>
                    <a:pt x="0" y="22443"/>
                    <a:pt x="6492" y="28935"/>
                    <a:pt x="14484" y="28935"/>
                  </a:cubicBezTo>
                  <a:cubicBezTo>
                    <a:pt x="22475" y="28935"/>
                    <a:pt x="28967" y="22443"/>
                    <a:pt x="28967" y="14484"/>
                  </a:cubicBezTo>
                  <a:cubicBezTo>
                    <a:pt x="28967" y="6492"/>
                    <a:pt x="22475" y="1"/>
                    <a:pt x="14484" y="1"/>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4494200" y="2608750"/>
              <a:ext cx="663025" cy="662225"/>
            </a:xfrm>
            <a:custGeom>
              <a:avLst/>
              <a:gdLst/>
              <a:ahLst/>
              <a:cxnLst/>
              <a:rect l="l" t="t" r="r" b="b"/>
              <a:pathLst>
                <a:path w="26521" h="26489" extrusionOk="0">
                  <a:moveTo>
                    <a:pt x="13276" y="1"/>
                  </a:moveTo>
                  <a:cubicBezTo>
                    <a:pt x="5937" y="1"/>
                    <a:pt x="0" y="5938"/>
                    <a:pt x="0" y="13245"/>
                  </a:cubicBezTo>
                  <a:cubicBezTo>
                    <a:pt x="0" y="20551"/>
                    <a:pt x="5937" y="26488"/>
                    <a:pt x="13276" y="26488"/>
                  </a:cubicBezTo>
                  <a:cubicBezTo>
                    <a:pt x="20583" y="26488"/>
                    <a:pt x="26520" y="20551"/>
                    <a:pt x="26520" y="13245"/>
                  </a:cubicBezTo>
                  <a:cubicBezTo>
                    <a:pt x="26520" y="5938"/>
                    <a:pt x="20583" y="1"/>
                    <a:pt x="13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4464025" y="2577775"/>
              <a:ext cx="723350" cy="724175"/>
            </a:xfrm>
            <a:custGeom>
              <a:avLst/>
              <a:gdLst/>
              <a:ahLst/>
              <a:cxnLst/>
              <a:rect l="l" t="t" r="r" b="b"/>
              <a:pathLst>
                <a:path w="28934" h="28967" extrusionOk="0">
                  <a:moveTo>
                    <a:pt x="14483" y="2447"/>
                  </a:moveTo>
                  <a:cubicBezTo>
                    <a:pt x="21105" y="2447"/>
                    <a:pt x="26487" y="7862"/>
                    <a:pt x="26487" y="14484"/>
                  </a:cubicBezTo>
                  <a:cubicBezTo>
                    <a:pt x="26487" y="21105"/>
                    <a:pt x="21105" y="26520"/>
                    <a:pt x="14483" y="26520"/>
                  </a:cubicBezTo>
                  <a:cubicBezTo>
                    <a:pt x="7829" y="26520"/>
                    <a:pt x="2447" y="21105"/>
                    <a:pt x="2447" y="14484"/>
                  </a:cubicBezTo>
                  <a:cubicBezTo>
                    <a:pt x="2447" y="7862"/>
                    <a:pt x="7829" y="2447"/>
                    <a:pt x="14483" y="2447"/>
                  </a:cubicBezTo>
                  <a:close/>
                  <a:moveTo>
                    <a:pt x="14483" y="0"/>
                  </a:moveTo>
                  <a:cubicBezTo>
                    <a:pt x="6491" y="0"/>
                    <a:pt x="0" y="6492"/>
                    <a:pt x="0" y="14484"/>
                  </a:cubicBezTo>
                  <a:cubicBezTo>
                    <a:pt x="0" y="22475"/>
                    <a:pt x="6491" y="28967"/>
                    <a:pt x="14483" y="28967"/>
                  </a:cubicBezTo>
                  <a:cubicBezTo>
                    <a:pt x="22443" y="28967"/>
                    <a:pt x="28934" y="22475"/>
                    <a:pt x="28934" y="14484"/>
                  </a:cubicBezTo>
                  <a:cubicBezTo>
                    <a:pt x="28934" y="6492"/>
                    <a:pt x="22443" y="0"/>
                    <a:pt x="14483" y="0"/>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2857500" y="3118375"/>
              <a:ext cx="729075" cy="662900"/>
            </a:xfrm>
            <a:custGeom>
              <a:avLst/>
              <a:gdLst/>
              <a:ahLst/>
              <a:cxnLst/>
              <a:rect l="l" t="t" r="r" b="b"/>
              <a:pathLst>
                <a:path w="29163" h="26516" extrusionOk="0">
                  <a:moveTo>
                    <a:pt x="14586" y="1"/>
                  </a:moveTo>
                  <a:cubicBezTo>
                    <a:pt x="13574" y="1"/>
                    <a:pt x="12545" y="118"/>
                    <a:pt x="11515" y="362"/>
                  </a:cubicBezTo>
                  <a:cubicBezTo>
                    <a:pt x="4404" y="2058"/>
                    <a:pt x="0" y="9170"/>
                    <a:pt x="1664" y="16313"/>
                  </a:cubicBezTo>
                  <a:cubicBezTo>
                    <a:pt x="3118" y="22409"/>
                    <a:pt x="8575" y="26516"/>
                    <a:pt x="14584" y="26516"/>
                  </a:cubicBezTo>
                  <a:cubicBezTo>
                    <a:pt x="15584" y="26516"/>
                    <a:pt x="16600" y="26402"/>
                    <a:pt x="17615" y="26164"/>
                  </a:cubicBezTo>
                  <a:cubicBezTo>
                    <a:pt x="24758" y="24468"/>
                    <a:pt x="29162" y="17325"/>
                    <a:pt x="27466" y="10213"/>
                  </a:cubicBezTo>
                  <a:cubicBezTo>
                    <a:pt x="26014" y="4127"/>
                    <a:pt x="20596" y="1"/>
                    <a:pt x="14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2859925" y="3089100"/>
              <a:ext cx="723375" cy="724175"/>
            </a:xfrm>
            <a:custGeom>
              <a:avLst/>
              <a:gdLst/>
              <a:ahLst/>
              <a:cxnLst/>
              <a:rect l="l" t="t" r="r" b="b"/>
              <a:pathLst>
                <a:path w="28935" h="28967" extrusionOk="0">
                  <a:moveTo>
                    <a:pt x="14451" y="2447"/>
                  </a:moveTo>
                  <a:cubicBezTo>
                    <a:pt x="21106" y="2447"/>
                    <a:pt x="26488" y="7861"/>
                    <a:pt x="26488" y="14483"/>
                  </a:cubicBezTo>
                  <a:cubicBezTo>
                    <a:pt x="26488" y="21105"/>
                    <a:pt x="21106" y="26520"/>
                    <a:pt x="14451" y="26520"/>
                  </a:cubicBezTo>
                  <a:cubicBezTo>
                    <a:pt x="7830" y="26520"/>
                    <a:pt x="2447" y="21105"/>
                    <a:pt x="2447" y="14483"/>
                  </a:cubicBezTo>
                  <a:cubicBezTo>
                    <a:pt x="2447" y="7861"/>
                    <a:pt x="7830" y="2447"/>
                    <a:pt x="14451" y="2447"/>
                  </a:cubicBezTo>
                  <a:close/>
                  <a:moveTo>
                    <a:pt x="14451" y="0"/>
                  </a:moveTo>
                  <a:cubicBezTo>
                    <a:pt x="6492" y="0"/>
                    <a:pt x="1" y="6491"/>
                    <a:pt x="1" y="14483"/>
                  </a:cubicBezTo>
                  <a:cubicBezTo>
                    <a:pt x="1" y="22475"/>
                    <a:pt x="6492" y="28966"/>
                    <a:pt x="14451" y="28966"/>
                  </a:cubicBezTo>
                  <a:cubicBezTo>
                    <a:pt x="22443" y="28966"/>
                    <a:pt x="28935" y="22475"/>
                    <a:pt x="28935" y="14483"/>
                  </a:cubicBezTo>
                  <a:cubicBezTo>
                    <a:pt x="28935" y="6491"/>
                    <a:pt x="22443" y="0"/>
                    <a:pt x="14451" y="0"/>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3241575" y="2738825"/>
              <a:ext cx="727450" cy="662225"/>
            </a:xfrm>
            <a:custGeom>
              <a:avLst/>
              <a:gdLst/>
              <a:ahLst/>
              <a:cxnLst/>
              <a:rect l="l" t="t" r="r" b="b"/>
              <a:pathLst>
                <a:path w="29098" h="26489" extrusionOk="0">
                  <a:moveTo>
                    <a:pt x="14537" y="1"/>
                  </a:moveTo>
                  <a:cubicBezTo>
                    <a:pt x="11149" y="1"/>
                    <a:pt x="7764" y="1289"/>
                    <a:pt x="5188" y="3866"/>
                  </a:cubicBezTo>
                  <a:cubicBezTo>
                    <a:pt x="1" y="9053"/>
                    <a:pt x="1" y="17436"/>
                    <a:pt x="5188" y="22623"/>
                  </a:cubicBezTo>
                  <a:cubicBezTo>
                    <a:pt x="7764" y="25200"/>
                    <a:pt x="11149" y="26488"/>
                    <a:pt x="14537" y="26488"/>
                  </a:cubicBezTo>
                  <a:cubicBezTo>
                    <a:pt x="17926" y="26488"/>
                    <a:pt x="21318" y="25200"/>
                    <a:pt x="23911" y="22623"/>
                  </a:cubicBezTo>
                  <a:cubicBezTo>
                    <a:pt x="29098" y="17436"/>
                    <a:pt x="29098" y="9053"/>
                    <a:pt x="23911" y="3866"/>
                  </a:cubicBezTo>
                  <a:cubicBezTo>
                    <a:pt x="21318" y="1289"/>
                    <a:pt x="17926" y="1"/>
                    <a:pt x="1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3244025" y="2708250"/>
              <a:ext cx="723375" cy="723375"/>
            </a:xfrm>
            <a:custGeom>
              <a:avLst/>
              <a:gdLst/>
              <a:ahLst/>
              <a:cxnLst/>
              <a:rect l="l" t="t" r="r" b="b"/>
              <a:pathLst>
                <a:path w="28935" h="28935" extrusionOk="0">
                  <a:moveTo>
                    <a:pt x="14484" y="2447"/>
                  </a:moveTo>
                  <a:cubicBezTo>
                    <a:pt x="21106" y="2447"/>
                    <a:pt x="26488" y="7829"/>
                    <a:pt x="26488" y="14484"/>
                  </a:cubicBezTo>
                  <a:cubicBezTo>
                    <a:pt x="26488" y="21106"/>
                    <a:pt x="21106" y="26488"/>
                    <a:pt x="14484" y="26488"/>
                  </a:cubicBezTo>
                  <a:cubicBezTo>
                    <a:pt x="7830" y="26488"/>
                    <a:pt x="2447" y="21106"/>
                    <a:pt x="2447" y="14484"/>
                  </a:cubicBezTo>
                  <a:cubicBezTo>
                    <a:pt x="2447" y="7829"/>
                    <a:pt x="7830" y="2447"/>
                    <a:pt x="14484" y="2447"/>
                  </a:cubicBezTo>
                  <a:close/>
                  <a:moveTo>
                    <a:pt x="14484" y="1"/>
                  </a:moveTo>
                  <a:cubicBezTo>
                    <a:pt x="6492" y="1"/>
                    <a:pt x="1" y="6492"/>
                    <a:pt x="1" y="14484"/>
                  </a:cubicBezTo>
                  <a:cubicBezTo>
                    <a:pt x="1" y="22443"/>
                    <a:pt x="6492" y="28934"/>
                    <a:pt x="14484" y="28934"/>
                  </a:cubicBezTo>
                  <a:cubicBezTo>
                    <a:pt x="22443" y="28934"/>
                    <a:pt x="28935" y="22443"/>
                    <a:pt x="28935" y="14484"/>
                  </a:cubicBezTo>
                  <a:cubicBezTo>
                    <a:pt x="28935" y="6492"/>
                    <a:pt x="22443" y="1"/>
                    <a:pt x="14484" y="1"/>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3447900" y="3288075"/>
              <a:ext cx="662225" cy="663025"/>
            </a:xfrm>
            <a:custGeom>
              <a:avLst/>
              <a:gdLst/>
              <a:ahLst/>
              <a:cxnLst/>
              <a:rect l="l" t="t" r="r" b="b"/>
              <a:pathLst>
                <a:path w="26489" h="26521" extrusionOk="0">
                  <a:moveTo>
                    <a:pt x="13244" y="0"/>
                  </a:moveTo>
                  <a:cubicBezTo>
                    <a:pt x="5938" y="0"/>
                    <a:pt x="1" y="5937"/>
                    <a:pt x="1" y="13277"/>
                  </a:cubicBezTo>
                  <a:cubicBezTo>
                    <a:pt x="1" y="20583"/>
                    <a:pt x="5938" y="26520"/>
                    <a:pt x="13244" y="26520"/>
                  </a:cubicBezTo>
                  <a:cubicBezTo>
                    <a:pt x="20584" y="26520"/>
                    <a:pt x="26488" y="20583"/>
                    <a:pt x="26488" y="13277"/>
                  </a:cubicBezTo>
                  <a:cubicBezTo>
                    <a:pt x="26488" y="5937"/>
                    <a:pt x="20584" y="0"/>
                    <a:pt x="13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3416925" y="3257900"/>
              <a:ext cx="724175" cy="724175"/>
            </a:xfrm>
            <a:custGeom>
              <a:avLst/>
              <a:gdLst/>
              <a:ahLst/>
              <a:cxnLst/>
              <a:rect l="l" t="t" r="r" b="b"/>
              <a:pathLst>
                <a:path w="28967" h="28967" extrusionOk="0">
                  <a:moveTo>
                    <a:pt x="14483" y="2447"/>
                  </a:moveTo>
                  <a:cubicBezTo>
                    <a:pt x="21138" y="2447"/>
                    <a:pt x="26520" y="7829"/>
                    <a:pt x="26520" y="14484"/>
                  </a:cubicBezTo>
                  <a:cubicBezTo>
                    <a:pt x="26520" y="21105"/>
                    <a:pt x="21138" y="26520"/>
                    <a:pt x="14483" y="26520"/>
                  </a:cubicBezTo>
                  <a:cubicBezTo>
                    <a:pt x="7862" y="26520"/>
                    <a:pt x="2447" y="21105"/>
                    <a:pt x="2447" y="14484"/>
                  </a:cubicBezTo>
                  <a:cubicBezTo>
                    <a:pt x="2447" y="7829"/>
                    <a:pt x="7862" y="2447"/>
                    <a:pt x="14483" y="2447"/>
                  </a:cubicBezTo>
                  <a:close/>
                  <a:moveTo>
                    <a:pt x="14483" y="0"/>
                  </a:moveTo>
                  <a:cubicBezTo>
                    <a:pt x="6524" y="0"/>
                    <a:pt x="0" y="6492"/>
                    <a:pt x="0" y="14484"/>
                  </a:cubicBezTo>
                  <a:cubicBezTo>
                    <a:pt x="0" y="22443"/>
                    <a:pt x="6492" y="28967"/>
                    <a:pt x="14483" y="28967"/>
                  </a:cubicBezTo>
                  <a:cubicBezTo>
                    <a:pt x="22475" y="28967"/>
                    <a:pt x="28967" y="22443"/>
                    <a:pt x="28967" y="14484"/>
                  </a:cubicBezTo>
                  <a:cubicBezTo>
                    <a:pt x="28967" y="6492"/>
                    <a:pt x="22475" y="0"/>
                    <a:pt x="14483" y="0"/>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4016300" y="3108550"/>
              <a:ext cx="729075" cy="662425"/>
            </a:xfrm>
            <a:custGeom>
              <a:avLst/>
              <a:gdLst/>
              <a:ahLst/>
              <a:cxnLst/>
              <a:rect l="l" t="t" r="r" b="b"/>
              <a:pathLst>
                <a:path w="29163" h="26497" extrusionOk="0">
                  <a:moveTo>
                    <a:pt x="14602" y="0"/>
                  </a:moveTo>
                  <a:cubicBezTo>
                    <a:pt x="13585" y="0"/>
                    <a:pt x="12551" y="118"/>
                    <a:pt x="11516" y="364"/>
                  </a:cubicBezTo>
                  <a:cubicBezTo>
                    <a:pt x="4405" y="2027"/>
                    <a:pt x="1" y="9171"/>
                    <a:pt x="1664" y="16282"/>
                  </a:cubicBezTo>
                  <a:cubicBezTo>
                    <a:pt x="3115" y="22391"/>
                    <a:pt x="8550" y="26497"/>
                    <a:pt x="14541" y="26497"/>
                  </a:cubicBezTo>
                  <a:cubicBezTo>
                    <a:pt x="15555" y="26497"/>
                    <a:pt x="16586" y="26379"/>
                    <a:pt x="17616" y="26133"/>
                  </a:cubicBezTo>
                  <a:cubicBezTo>
                    <a:pt x="24727" y="24470"/>
                    <a:pt x="29163" y="17326"/>
                    <a:pt x="27467" y="10182"/>
                  </a:cubicBezTo>
                  <a:cubicBezTo>
                    <a:pt x="26016" y="4101"/>
                    <a:pt x="20606" y="0"/>
                    <a:pt x="14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4018750" y="3079300"/>
              <a:ext cx="723375" cy="724200"/>
            </a:xfrm>
            <a:custGeom>
              <a:avLst/>
              <a:gdLst/>
              <a:ahLst/>
              <a:cxnLst/>
              <a:rect l="l" t="t" r="r" b="b"/>
              <a:pathLst>
                <a:path w="28935" h="28968" extrusionOk="0">
                  <a:moveTo>
                    <a:pt x="14484" y="2447"/>
                  </a:moveTo>
                  <a:cubicBezTo>
                    <a:pt x="21106" y="2447"/>
                    <a:pt x="26488" y="7829"/>
                    <a:pt x="26488" y="14484"/>
                  </a:cubicBezTo>
                  <a:cubicBezTo>
                    <a:pt x="26488" y="21106"/>
                    <a:pt x="21106" y="26521"/>
                    <a:pt x="14484" y="26521"/>
                  </a:cubicBezTo>
                  <a:cubicBezTo>
                    <a:pt x="7829" y="26521"/>
                    <a:pt x="2447" y="21106"/>
                    <a:pt x="2447" y="14484"/>
                  </a:cubicBezTo>
                  <a:cubicBezTo>
                    <a:pt x="2447" y="7829"/>
                    <a:pt x="7829" y="2447"/>
                    <a:pt x="14484" y="2447"/>
                  </a:cubicBezTo>
                  <a:close/>
                  <a:moveTo>
                    <a:pt x="14484" y="1"/>
                  </a:moveTo>
                  <a:cubicBezTo>
                    <a:pt x="6492" y="1"/>
                    <a:pt x="1" y="6492"/>
                    <a:pt x="1" y="14484"/>
                  </a:cubicBezTo>
                  <a:cubicBezTo>
                    <a:pt x="1" y="22476"/>
                    <a:pt x="6492" y="28967"/>
                    <a:pt x="14484" y="28967"/>
                  </a:cubicBezTo>
                  <a:cubicBezTo>
                    <a:pt x="22443" y="28967"/>
                    <a:pt x="28935" y="22476"/>
                    <a:pt x="28935" y="14484"/>
                  </a:cubicBezTo>
                  <a:cubicBezTo>
                    <a:pt x="28935" y="6492"/>
                    <a:pt x="22443" y="1"/>
                    <a:pt x="14484" y="1"/>
                  </a:cubicBezTo>
                  <a:close/>
                </a:path>
              </a:pathLst>
            </a:custGeom>
            <a:solidFill>
              <a:srgbClr val="3A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2751362" y="984300"/>
              <a:ext cx="2024075" cy="2997775"/>
            </a:xfrm>
            <a:custGeom>
              <a:avLst/>
              <a:gdLst/>
              <a:ahLst/>
              <a:cxnLst/>
              <a:rect l="l" t="t" r="r" b="b"/>
              <a:pathLst>
                <a:path w="80963" h="119911" extrusionOk="0">
                  <a:moveTo>
                    <a:pt x="40482" y="2479"/>
                  </a:moveTo>
                  <a:cubicBezTo>
                    <a:pt x="61456" y="2479"/>
                    <a:pt x="78516" y="28249"/>
                    <a:pt x="78516" y="59955"/>
                  </a:cubicBezTo>
                  <a:cubicBezTo>
                    <a:pt x="78516" y="91662"/>
                    <a:pt x="61456" y="117464"/>
                    <a:pt x="40482" y="117464"/>
                  </a:cubicBezTo>
                  <a:cubicBezTo>
                    <a:pt x="19507" y="117464"/>
                    <a:pt x="2447" y="91662"/>
                    <a:pt x="2447" y="59955"/>
                  </a:cubicBezTo>
                  <a:cubicBezTo>
                    <a:pt x="2447" y="28249"/>
                    <a:pt x="19507" y="2479"/>
                    <a:pt x="40482" y="2479"/>
                  </a:cubicBezTo>
                  <a:close/>
                  <a:moveTo>
                    <a:pt x="40482" y="0"/>
                  </a:moveTo>
                  <a:cubicBezTo>
                    <a:pt x="18170" y="0"/>
                    <a:pt x="0" y="26912"/>
                    <a:pt x="0" y="59955"/>
                  </a:cubicBezTo>
                  <a:cubicBezTo>
                    <a:pt x="0" y="92999"/>
                    <a:pt x="18170" y="119911"/>
                    <a:pt x="40482" y="119911"/>
                  </a:cubicBezTo>
                  <a:cubicBezTo>
                    <a:pt x="62826" y="119911"/>
                    <a:pt x="80963" y="92999"/>
                    <a:pt x="80963" y="59955"/>
                  </a:cubicBezTo>
                  <a:cubicBezTo>
                    <a:pt x="80963" y="26912"/>
                    <a:pt x="62826" y="33"/>
                    <a:pt x="40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3352387" y="985100"/>
              <a:ext cx="822025" cy="2996975"/>
            </a:xfrm>
            <a:custGeom>
              <a:avLst/>
              <a:gdLst/>
              <a:ahLst/>
              <a:cxnLst/>
              <a:rect l="l" t="t" r="r" b="b"/>
              <a:pathLst>
                <a:path w="32881" h="119879" extrusionOk="0">
                  <a:moveTo>
                    <a:pt x="16441" y="2447"/>
                  </a:moveTo>
                  <a:cubicBezTo>
                    <a:pt x="19800" y="2447"/>
                    <a:pt x="23389" y="8515"/>
                    <a:pt x="26031" y="18725"/>
                  </a:cubicBezTo>
                  <a:cubicBezTo>
                    <a:pt x="28869" y="29717"/>
                    <a:pt x="30434" y="44331"/>
                    <a:pt x="30434" y="59923"/>
                  </a:cubicBezTo>
                  <a:cubicBezTo>
                    <a:pt x="30434" y="75516"/>
                    <a:pt x="28869" y="90129"/>
                    <a:pt x="26031" y="101122"/>
                  </a:cubicBezTo>
                  <a:cubicBezTo>
                    <a:pt x="23389" y="111332"/>
                    <a:pt x="19800" y="117432"/>
                    <a:pt x="16441" y="117432"/>
                  </a:cubicBezTo>
                  <a:cubicBezTo>
                    <a:pt x="13081" y="117432"/>
                    <a:pt x="9525" y="111332"/>
                    <a:pt x="6850" y="101122"/>
                  </a:cubicBezTo>
                  <a:cubicBezTo>
                    <a:pt x="4012" y="90129"/>
                    <a:pt x="2447" y="75516"/>
                    <a:pt x="2447" y="59923"/>
                  </a:cubicBezTo>
                  <a:cubicBezTo>
                    <a:pt x="2447" y="44331"/>
                    <a:pt x="4012" y="29717"/>
                    <a:pt x="6850" y="18725"/>
                  </a:cubicBezTo>
                  <a:cubicBezTo>
                    <a:pt x="9525" y="8515"/>
                    <a:pt x="13081" y="2447"/>
                    <a:pt x="16441" y="2447"/>
                  </a:cubicBezTo>
                  <a:close/>
                  <a:moveTo>
                    <a:pt x="16441" y="1"/>
                  </a:moveTo>
                  <a:cubicBezTo>
                    <a:pt x="10439" y="1"/>
                    <a:pt x="6655" y="9819"/>
                    <a:pt x="4502" y="18105"/>
                  </a:cubicBezTo>
                  <a:cubicBezTo>
                    <a:pt x="1599" y="29293"/>
                    <a:pt x="0" y="44135"/>
                    <a:pt x="0" y="59923"/>
                  </a:cubicBezTo>
                  <a:cubicBezTo>
                    <a:pt x="0" y="75712"/>
                    <a:pt x="1599" y="90554"/>
                    <a:pt x="4502" y="101742"/>
                  </a:cubicBezTo>
                  <a:cubicBezTo>
                    <a:pt x="6655" y="110028"/>
                    <a:pt x="10439" y="119879"/>
                    <a:pt x="16441" y="119879"/>
                  </a:cubicBezTo>
                  <a:cubicBezTo>
                    <a:pt x="22443" y="119879"/>
                    <a:pt x="26259" y="110028"/>
                    <a:pt x="28412" y="101742"/>
                  </a:cubicBezTo>
                  <a:cubicBezTo>
                    <a:pt x="31283" y="90554"/>
                    <a:pt x="32881" y="75712"/>
                    <a:pt x="32881" y="59923"/>
                  </a:cubicBezTo>
                  <a:cubicBezTo>
                    <a:pt x="32881" y="44135"/>
                    <a:pt x="31283" y="29293"/>
                    <a:pt x="28412" y="18105"/>
                  </a:cubicBezTo>
                  <a:cubicBezTo>
                    <a:pt x="26259" y="9819"/>
                    <a:pt x="22443" y="1"/>
                    <a:pt x="16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2265312" y="1471150"/>
              <a:ext cx="2996975" cy="2024075"/>
            </a:xfrm>
            <a:custGeom>
              <a:avLst/>
              <a:gdLst/>
              <a:ahLst/>
              <a:cxnLst/>
              <a:rect l="l" t="t" r="r" b="b"/>
              <a:pathLst>
                <a:path w="119879" h="80963" extrusionOk="0">
                  <a:moveTo>
                    <a:pt x="59924" y="2447"/>
                  </a:moveTo>
                  <a:cubicBezTo>
                    <a:pt x="91630" y="2447"/>
                    <a:pt x="117432" y="19507"/>
                    <a:pt x="117432" y="40481"/>
                  </a:cubicBezTo>
                  <a:cubicBezTo>
                    <a:pt x="117432" y="61456"/>
                    <a:pt x="91630" y="78516"/>
                    <a:pt x="59924" y="78516"/>
                  </a:cubicBezTo>
                  <a:cubicBezTo>
                    <a:pt x="28217" y="78516"/>
                    <a:pt x="2447" y="61456"/>
                    <a:pt x="2447" y="40481"/>
                  </a:cubicBezTo>
                  <a:cubicBezTo>
                    <a:pt x="2447" y="19507"/>
                    <a:pt x="28217" y="2447"/>
                    <a:pt x="59924" y="2447"/>
                  </a:cubicBezTo>
                  <a:close/>
                  <a:moveTo>
                    <a:pt x="59924" y="0"/>
                  </a:moveTo>
                  <a:cubicBezTo>
                    <a:pt x="26880" y="0"/>
                    <a:pt x="1" y="18170"/>
                    <a:pt x="1" y="40481"/>
                  </a:cubicBezTo>
                  <a:cubicBezTo>
                    <a:pt x="1" y="62793"/>
                    <a:pt x="26880" y="80963"/>
                    <a:pt x="59924" y="80963"/>
                  </a:cubicBezTo>
                  <a:cubicBezTo>
                    <a:pt x="92967" y="80963"/>
                    <a:pt x="119879" y="62793"/>
                    <a:pt x="119879" y="40481"/>
                  </a:cubicBezTo>
                  <a:cubicBezTo>
                    <a:pt x="119879" y="18170"/>
                    <a:pt x="92967" y="0"/>
                    <a:pt x="59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2302125" y="2072175"/>
              <a:ext cx="2996975" cy="822025"/>
            </a:xfrm>
            <a:custGeom>
              <a:avLst/>
              <a:gdLst/>
              <a:ahLst/>
              <a:cxnLst/>
              <a:rect l="l" t="t" r="r" b="b"/>
              <a:pathLst>
                <a:path w="119879" h="32881" extrusionOk="0">
                  <a:moveTo>
                    <a:pt x="59924" y="2447"/>
                  </a:moveTo>
                  <a:cubicBezTo>
                    <a:pt x="75516" y="2447"/>
                    <a:pt x="90162" y="4012"/>
                    <a:pt x="101155" y="6850"/>
                  </a:cubicBezTo>
                  <a:cubicBezTo>
                    <a:pt x="111332" y="9492"/>
                    <a:pt x="117432" y="13081"/>
                    <a:pt x="117432" y="16440"/>
                  </a:cubicBezTo>
                  <a:cubicBezTo>
                    <a:pt x="117432" y="19800"/>
                    <a:pt x="111332" y="23389"/>
                    <a:pt x="101155" y="26031"/>
                  </a:cubicBezTo>
                  <a:cubicBezTo>
                    <a:pt x="90162" y="28869"/>
                    <a:pt x="75516" y="30434"/>
                    <a:pt x="59924" y="30434"/>
                  </a:cubicBezTo>
                  <a:cubicBezTo>
                    <a:pt x="44364" y="30434"/>
                    <a:pt x="29718" y="28869"/>
                    <a:pt x="18725" y="26031"/>
                  </a:cubicBezTo>
                  <a:cubicBezTo>
                    <a:pt x="8515" y="23389"/>
                    <a:pt x="2447" y="19800"/>
                    <a:pt x="2447" y="16440"/>
                  </a:cubicBezTo>
                  <a:cubicBezTo>
                    <a:pt x="2447" y="13081"/>
                    <a:pt x="8515" y="9492"/>
                    <a:pt x="18725" y="6850"/>
                  </a:cubicBezTo>
                  <a:cubicBezTo>
                    <a:pt x="29718" y="4012"/>
                    <a:pt x="44364" y="2447"/>
                    <a:pt x="59924" y="2447"/>
                  </a:cubicBezTo>
                  <a:close/>
                  <a:moveTo>
                    <a:pt x="59924" y="0"/>
                  </a:moveTo>
                  <a:cubicBezTo>
                    <a:pt x="44136" y="0"/>
                    <a:pt x="29294" y="1598"/>
                    <a:pt x="18105" y="4502"/>
                  </a:cubicBezTo>
                  <a:cubicBezTo>
                    <a:pt x="9852" y="6622"/>
                    <a:pt x="1" y="10438"/>
                    <a:pt x="1" y="16440"/>
                  </a:cubicBezTo>
                  <a:cubicBezTo>
                    <a:pt x="1" y="22443"/>
                    <a:pt x="9852" y="26259"/>
                    <a:pt x="18105" y="28379"/>
                  </a:cubicBezTo>
                  <a:cubicBezTo>
                    <a:pt x="29294" y="31283"/>
                    <a:pt x="44136" y="32881"/>
                    <a:pt x="59924" y="32881"/>
                  </a:cubicBezTo>
                  <a:cubicBezTo>
                    <a:pt x="75712" y="32881"/>
                    <a:pt x="90554" y="31283"/>
                    <a:pt x="101742" y="28379"/>
                  </a:cubicBezTo>
                  <a:cubicBezTo>
                    <a:pt x="110028" y="26259"/>
                    <a:pt x="119879" y="22443"/>
                    <a:pt x="119879" y="16440"/>
                  </a:cubicBezTo>
                  <a:cubicBezTo>
                    <a:pt x="119879" y="10438"/>
                    <a:pt x="110028" y="6622"/>
                    <a:pt x="101742" y="4502"/>
                  </a:cubicBezTo>
                  <a:cubicBezTo>
                    <a:pt x="90554" y="1598"/>
                    <a:pt x="75712" y="0"/>
                    <a:pt x="59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9"/>
          <p:cNvGrpSpPr/>
          <p:nvPr/>
        </p:nvGrpSpPr>
        <p:grpSpPr>
          <a:xfrm>
            <a:off x="5768640" y="3384527"/>
            <a:ext cx="3138431" cy="1566571"/>
            <a:chOff x="5169583" y="2029702"/>
            <a:chExt cx="3063976" cy="1529406"/>
          </a:xfrm>
        </p:grpSpPr>
        <p:sp>
          <p:nvSpPr>
            <p:cNvPr id="1952" name="Google Shape;1952;p39"/>
            <p:cNvSpPr/>
            <p:nvPr/>
          </p:nvSpPr>
          <p:spPr>
            <a:xfrm>
              <a:off x="5169583" y="3347180"/>
              <a:ext cx="3011162" cy="138348"/>
            </a:xfrm>
            <a:custGeom>
              <a:avLst/>
              <a:gdLst/>
              <a:ahLst/>
              <a:cxnLst/>
              <a:rect l="l" t="t" r="r" b="b"/>
              <a:pathLst>
                <a:path w="53651" h="2465" extrusionOk="0">
                  <a:moveTo>
                    <a:pt x="0" y="1"/>
                  </a:moveTo>
                  <a:lnTo>
                    <a:pt x="0" y="2465"/>
                  </a:lnTo>
                  <a:lnTo>
                    <a:pt x="53651" y="2465"/>
                  </a:lnTo>
                  <a:lnTo>
                    <a:pt x="536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5495164" y="2086781"/>
              <a:ext cx="577190" cy="1064467"/>
            </a:xfrm>
            <a:custGeom>
              <a:avLst/>
              <a:gdLst/>
              <a:ahLst/>
              <a:cxnLst/>
              <a:rect l="l" t="t" r="r" b="b"/>
              <a:pathLst>
                <a:path w="10284" h="18966" extrusionOk="0">
                  <a:moveTo>
                    <a:pt x="1" y="1"/>
                  </a:moveTo>
                  <a:lnTo>
                    <a:pt x="1255" y="3899"/>
                  </a:lnTo>
                  <a:lnTo>
                    <a:pt x="8086" y="17056"/>
                  </a:lnTo>
                  <a:lnTo>
                    <a:pt x="8086" y="17056"/>
                  </a:lnTo>
                  <a:lnTo>
                    <a:pt x="7864" y="17171"/>
                  </a:lnTo>
                  <a:lnTo>
                    <a:pt x="8379" y="18168"/>
                  </a:lnTo>
                  <a:lnTo>
                    <a:pt x="8603" y="18056"/>
                  </a:lnTo>
                  <a:lnTo>
                    <a:pt x="9017" y="18851"/>
                  </a:lnTo>
                  <a:cubicBezTo>
                    <a:pt x="9057" y="18922"/>
                    <a:pt x="9135" y="18965"/>
                    <a:pt x="9213" y="18965"/>
                  </a:cubicBezTo>
                  <a:cubicBezTo>
                    <a:pt x="9246" y="18965"/>
                    <a:pt x="9279" y="18958"/>
                    <a:pt x="9309" y="18941"/>
                  </a:cubicBezTo>
                  <a:lnTo>
                    <a:pt x="10126" y="18515"/>
                  </a:lnTo>
                  <a:cubicBezTo>
                    <a:pt x="10238" y="18459"/>
                    <a:pt x="10283" y="18336"/>
                    <a:pt x="10227" y="18224"/>
                  </a:cubicBezTo>
                  <a:lnTo>
                    <a:pt x="9801" y="17429"/>
                  </a:lnTo>
                  <a:lnTo>
                    <a:pt x="10025" y="17317"/>
                  </a:lnTo>
                  <a:lnTo>
                    <a:pt x="9499" y="16320"/>
                  </a:lnTo>
                  <a:lnTo>
                    <a:pt x="9286" y="16432"/>
                  </a:lnTo>
                  <a:lnTo>
                    <a:pt x="2465" y="327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6001860" y="3065545"/>
              <a:ext cx="93729" cy="86433"/>
            </a:xfrm>
            <a:custGeom>
              <a:avLst/>
              <a:gdLst/>
              <a:ahLst/>
              <a:cxnLst/>
              <a:rect l="l" t="t" r="r" b="b"/>
              <a:pathLst>
                <a:path w="1670" h="1540" extrusionOk="0">
                  <a:moveTo>
                    <a:pt x="1199" y="1"/>
                  </a:moveTo>
                  <a:lnTo>
                    <a:pt x="1" y="628"/>
                  </a:lnTo>
                  <a:lnTo>
                    <a:pt x="404" y="1423"/>
                  </a:lnTo>
                  <a:cubicBezTo>
                    <a:pt x="442" y="1500"/>
                    <a:pt x="517" y="1540"/>
                    <a:pt x="596" y="1540"/>
                  </a:cubicBezTo>
                  <a:cubicBezTo>
                    <a:pt x="633" y="1540"/>
                    <a:pt x="671" y="1531"/>
                    <a:pt x="706" y="1513"/>
                  </a:cubicBezTo>
                  <a:lnTo>
                    <a:pt x="1524" y="1099"/>
                  </a:lnTo>
                  <a:cubicBezTo>
                    <a:pt x="1625" y="1043"/>
                    <a:pt x="1670" y="908"/>
                    <a:pt x="1614" y="796"/>
                  </a:cubicBezTo>
                  <a:lnTo>
                    <a:pt x="1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5592653" y="2276652"/>
              <a:ext cx="450740" cy="773908"/>
            </a:xfrm>
            <a:custGeom>
              <a:avLst/>
              <a:gdLst/>
              <a:ahLst/>
              <a:cxnLst/>
              <a:rect l="l" t="t" r="r" b="b"/>
              <a:pathLst>
                <a:path w="8031" h="13789" extrusionOk="0">
                  <a:moveTo>
                    <a:pt x="1198" y="0"/>
                  </a:moveTo>
                  <a:lnTo>
                    <a:pt x="0" y="628"/>
                  </a:lnTo>
                  <a:lnTo>
                    <a:pt x="6821" y="13788"/>
                  </a:lnTo>
                  <a:lnTo>
                    <a:pt x="8031" y="13161"/>
                  </a:lnTo>
                  <a:lnTo>
                    <a:pt x="1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5554881" y="2260320"/>
              <a:ext cx="471562" cy="794618"/>
            </a:xfrm>
            <a:custGeom>
              <a:avLst/>
              <a:gdLst/>
              <a:ahLst/>
              <a:cxnLst/>
              <a:rect l="l" t="t" r="r" b="b"/>
              <a:pathLst>
                <a:path w="8402" h="14158" extrusionOk="0">
                  <a:moveTo>
                    <a:pt x="1334" y="370"/>
                  </a:moveTo>
                  <a:lnTo>
                    <a:pt x="8021" y="13284"/>
                  </a:lnTo>
                  <a:lnTo>
                    <a:pt x="7069" y="13777"/>
                  </a:lnTo>
                  <a:lnTo>
                    <a:pt x="371" y="874"/>
                  </a:lnTo>
                  <a:lnTo>
                    <a:pt x="1334" y="370"/>
                  </a:lnTo>
                  <a:close/>
                  <a:moveTo>
                    <a:pt x="1457" y="0"/>
                  </a:moveTo>
                  <a:lnTo>
                    <a:pt x="1" y="751"/>
                  </a:lnTo>
                  <a:lnTo>
                    <a:pt x="6957" y="14158"/>
                  </a:lnTo>
                  <a:lnTo>
                    <a:pt x="8401" y="13407"/>
                  </a:lnTo>
                  <a:lnTo>
                    <a:pt x="14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5925811" y="2992021"/>
              <a:ext cx="142108" cy="125159"/>
            </a:xfrm>
            <a:custGeom>
              <a:avLst/>
              <a:gdLst/>
              <a:ahLst/>
              <a:cxnLst/>
              <a:rect l="l" t="t" r="r" b="b"/>
              <a:pathLst>
                <a:path w="2532" h="2230" extrusionOk="0">
                  <a:moveTo>
                    <a:pt x="1770" y="393"/>
                  </a:moveTo>
                  <a:lnTo>
                    <a:pt x="2151" y="1132"/>
                  </a:lnTo>
                  <a:lnTo>
                    <a:pt x="762" y="1860"/>
                  </a:lnTo>
                  <a:lnTo>
                    <a:pt x="381" y="1109"/>
                  </a:lnTo>
                  <a:lnTo>
                    <a:pt x="1770" y="393"/>
                  </a:lnTo>
                  <a:close/>
                  <a:moveTo>
                    <a:pt x="1893" y="1"/>
                  </a:moveTo>
                  <a:lnTo>
                    <a:pt x="0" y="986"/>
                  </a:lnTo>
                  <a:lnTo>
                    <a:pt x="650" y="2229"/>
                  </a:lnTo>
                  <a:lnTo>
                    <a:pt x="2532" y="1244"/>
                  </a:lnTo>
                  <a:lnTo>
                    <a:pt x="18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5966670" y="3054264"/>
              <a:ext cx="113821" cy="105010"/>
            </a:xfrm>
            <a:custGeom>
              <a:avLst/>
              <a:gdLst/>
              <a:ahLst/>
              <a:cxnLst/>
              <a:rect l="l" t="t" r="r" b="b"/>
              <a:pathLst>
                <a:path w="2028" h="1871" extrusionOk="0">
                  <a:moveTo>
                    <a:pt x="1333" y="381"/>
                  </a:moveTo>
                  <a:lnTo>
                    <a:pt x="1680" y="1053"/>
                  </a:lnTo>
                  <a:cubicBezTo>
                    <a:pt x="1703" y="1098"/>
                    <a:pt x="1692" y="1143"/>
                    <a:pt x="1647" y="1165"/>
                  </a:cubicBezTo>
                  <a:lnTo>
                    <a:pt x="840" y="1580"/>
                  </a:lnTo>
                  <a:cubicBezTo>
                    <a:pt x="825" y="1587"/>
                    <a:pt x="811" y="1591"/>
                    <a:pt x="796" y="1591"/>
                  </a:cubicBezTo>
                  <a:cubicBezTo>
                    <a:pt x="768" y="1591"/>
                    <a:pt x="743" y="1576"/>
                    <a:pt x="728" y="1546"/>
                  </a:cubicBezTo>
                  <a:lnTo>
                    <a:pt x="381" y="874"/>
                  </a:lnTo>
                  <a:lnTo>
                    <a:pt x="1333" y="381"/>
                  </a:lnTo>
                  <a:close/>
                  <a:moveTo>
                    <a:pt x="1456" y="0"/>
                  </a:moveTo>
                  <a:lnTo>
                    <a:pt x="0" y="762"/>
                  </a:lnTo>
                  <a:lnTo>
                    <a:pt x="482" y="1680"/>
                  </a:lnTo>
                  <a:cubicBezTo>
                    <a:pt x="538" y="1792"/>
                    <a:pt x="661" y="1871"/>
                    <a:pt x="796" y="1871"/>
                  </a:cubicBezTo>
                  <a:cubicBezTo>
                    <a:pt x="863" y="1871"/>
                    <a:pt x="919" y="1860"/>
                    <a:pt x="964" y="1826"/>
                  </a:cubicBezTo>
                  <a:lnTo>
                    <a:pt x="1781" y="1412"/>
                  </a:lnTo>
                  <a:cubicBezTo>
                    <a:pt x="1960" y="1322"/>
                    <a:pt x="2028" y="1098"/>
                    <a:pt x="1938" y="930"/>
                  </a:cubicBezTo>
                  <a:lnTo>
                    <a:pt x="1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5473163" y="2044687"/>
              <a:ext cx="166018" cy="263451"/>
            </a:xfrm>
            <a:custGeom>
              <a:avLst/>
              <a:gdLst/>
              <a:ahLst/>
              <a:cxnLst/>
              <a:rect l="l" t="t" r="r" b="b"/>
              <a:pathLst>
                <a:path w="2958" h="4694" extrusionOk="0">
                  <a:moveTo>
                    <a:pt x="1" y="0"/>
                  </a:moveTo>
                  <a:lnTo>
                    <a:pt x="1513" y="4693"/>
                  </a:lnTo>
                  <a:lnTo>
                    <a:pt x="1782" y="4604"/>
                  </a:lnTo>
                  <a:lnTo>
                    <a:pt x="785" y="1501"/>
                  </a:lnTo>
                  <a:lnTo>
                    <a:pt x="2745" y="4111"/>
                  </a:lnTo>
                  <a:lnTo>
                    <a:pt x="2958" y="394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5528502" y="2187357"/>
              <a:ext cx="52252" cy="37772"/>
            </a:xfrm>
            <a:custGeom>
              <a:avLst/>
              <a:gdLst/>
              <a:ahLst/>
              <a:cxnLst/>
              <a:rect l="l" t="t" r="r" b="b"/>
              <a:pathLst>
                <a:path w="931" h="673" extrusionOk="0">
                  <a:moveTo>
                    <a:pt x="897" y="1"/>
                  </a:moveTo>
                  <a:lnTo>
                    <a:pt x="617" y="12"/>
                  </a:lnTo>
                  <a:cubicBezTo>
                    <a:pt x="628" y="259"/>
                    <a:pt x="594" y="371"/>
                    <a:pt x="549" y="393"/>
                  </a:cubicBezTo>
                  <a:cubicBezTo>
                    <a:pt x="539" y="397"/>
                    <a:pt x="526" y="400"/>
                    <a:pt x="512" y="400"/>
                  </a:cubicBezTo>
                  <a:cubicBezTo>
                    <a:pt x="421" y="400"/>
                    <a:pt x="267" y="314"/>
                    <a:pt x="180" y="236"/>
                  </a:cubicBezTo>
                  <a:lnTo>
                    <a:pt x="1" y="460"/>
                  </a:lnTo>
                  <a:cubicBezTo>
                    <a:pt x="146" y="583"/>
                    <a:pt x="325" y="662"/>
                    <a:pt x="505" y="673"/>
                  </a:cubicBezTo>
                  <a:cubicBezTo>
                    <a:pt x="572" y="673"/>
                    <a:pt x="628" y="662"/>
                    <a:pt x="673" y="639"/>
                  </a:cubicBezTo>
                  <a:cubicBezTo>
                    <a:pt x="930" y="505"/>
                    <a:pt x="908" y="124"/>
                    <a:pt x="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5747895" y="2125227"/>
              <a:ext cx="1820583" cy="1242159"/>
            </a:xfrm>
            <a:custGeom>
              <a:avLst/>
              <a:gdLst/>
              <a:ahLst/>
              <a:cxnLst/>
              <a:rect l="l" t="t" r="r" b="b"/>
              <a:pathLst>
                <a:path w="32438" h="22132" extrusionOk="0">
                  <a:moveTo>
                    <a:pt x="27237" y="0"/>
                  </a:moveTo>
                  <a:cubicBezTo>
                    <a:pt x="23428" y="0"/>
                    <a:pt x="19656" y="1063"/>
                    <a:pt x="16365" y="3124"/>
                  </a:cubicBezTo>
                  <a:cubicBezTo>
                    <a:pt x="12704" y="1233"/>
                    <a:pt x="8658" y="261"/>
                    <a:pt x="4576" y="261"/>
                  </a:cubicBezTo>
                  <a:cubicBezTo>
                    <a:pt x="3050" y="261"/>
                    <a:pt x="1518" y="397"/>
                    <a:pt x="1" y="671"/>
                  </a:cubicBezTo>
                  <a:lnTo>
                    <a:pt x="1" y="22131"/>
                  </a:lnTo>
                  <a:lnTo>
                    <a:pt x="32438" y="22131"/>
                  </a:lnTo>
                  <a:lnTo>
                    <a:pt x="32438" y="671"/>
                  </a:lnTo>
                  <a:cubicBezTo>
                    <a:pt x="30724" y="222"/>
                    <a:pt x="28977" y="0"/>
                    <a:pt x="27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5791897" y="2158958"/>
              <a:ext cx="1728201" cy="1208427"/>
            </a:xfrm>
            <a:custGeom>
              <a:avLst/>
              <a:gdLst/>
              <a:ahLst/>
              <a:cxnLst/>
              <a:rect l="l" t="t" r="r" b="b"/>
              <a:pathLst>
                <a:path w="30792" h="21531" extrusionOk="0">
                  <a:moveTo>
                    <a:pt x="25890" y="1"/>
                  </a:moveTo>
                  <a:cubicBezTo>
                    <a:pt x="24717" y="1"/>
                    <a:pt x="23544" y="118"/>
                    <a:pt x="22391" y="350"/>
                  </a:cubicBezTo>
                  <a:cubicBezTo>
                    <a:pt x="18784" y="1089"/>
                    <a:pt x="16522" y="2769"/>
                    <a:pt x="15614" y="3520"/>
                  </a:cubicBezTo>
                  <a:cubicBezTo>
                    <a:pt x="13542" y="2165"/>
                    <a:pt x="11246" y="1224"/>
                    <a:pt x="8827" y="720"/>
                  </a:cubicBezTo>
                  <a:cubicBezTo>
                    <a:pt x="7350" y="413"/>
                    <a:pt x="5851" y="259"/>
                    <a:pt x="4351" y="259"/>
                  </a:cubicBezTo>
                  <a:cubicBezTo>
                    <a:pt x="2894" y="259"/>
                    <a:pt x="1436" y="405"/>
                    <a:pt x="1" y="697"/>
                  </a:cubicBezTo>
                  <a:lnTo>
                    <a:pt x="1" y="21530"/>
                  </a:lnTo>
                  <a:lnTo>
                    <a:pt x="30791" y="21530"/>
                  </a:lnTo>
                  <a:lnTo>
                    <a:pt x="30791" y="697"/>
                  </a:lnTo>
                  <a:cubicBezTo>
                    <a:pt x="29193" y="232"/>
                    <a:pt x="27541" y="1"/>
                    <a:pt x="25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007059" y="2880782"/>
              <a:ext cx="314356" cy="219449"/>
            </a:xfrm>
            <a:custGeom>
              <a:avLst/>
              <a:gdLst/>
              <a:ahLst/>
              <a:cxnLst/>
              <a:rect l="l" t="t" r="r" b="b"/>
              <a:pathLst>
                <a:path w="5601" h="3910" extrusionOk="0">
                  <a:moveTo>
                    <a:pt x="0" y="0"/>
                  </a:moveTo>
                  <a:lnTo>
                    <a:pt x="0" y="3909"/>
                  </a:lnTo>
                  <a:lnTo>
                    <a:pt x="5601" y="3909"/>
                  </a:lnTo>
                  <a:lnTo>
                    <a:pt x="5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6889477" y="2990113"/>
              <a:ext cx="314412" cy="219449"/>
            </a:xfrm>
            <a:custGeom>
              <a:avLst/>
              <a:gdLst/>
              <a:ahLst/>
              <a:cxnLst/>
              <a:rect l="l" t="t" r="r" b="b"/>
              <a:pathLst>
                <a:path w="5602" h="3910" extrusionOk="0">
                  <a:moveTo>
                    <a:pt x="1" y="1"/>
                  </a:moveTo>
                  <a:lnTo>
                    <a:pt x="1" y="3910"/>
                  </a:lnTo>
                  <a:lnTo>
                    <a:pt x="5601" y="3910"/>
                  </a:lnTo>
                  <a:lnTo>
                    <a:pt x="56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5786902" y="2151774"/>
              <a:ext cx="1743243" cy="1223750"/>
            </a:xfrm>
            <a:custGeom>
              <a:avLst/>
              <a:gdLst/>
              <a:ahLst/>
              <a:cxnLst/>
              <a:rect l="l" t="t" r="r" b="b"/>
              <a:pathLst>
                <a:path w="31060" h="21804" extrusionOk="0">
                  <a:moveTo>
                    <a:pt x="26043" y="276"/>
                  </a:moveTo>
                  <a:cubicBezTo>
                    <a:pt x="27638" y="276"/>
                    <a:pt x="29233" y="493"/>
                    <a:pt x="30779" y="926"/>
                  </a:cubicBezTo>
                  <a:lnTo>
                    <a:pt x="30779" y="21524"/>
                  </a:lnTo>
                  <a:lnTo>
                    <a:pt x="280" y="21524"/>
                  </a:lnTo>
                  <a:lnTo>
                    <a:pt x="269" y="937"/>
                  </a:lnTo>
                  <a:cubicBezTo>
                    <a:pt x="1662" y="664"/>
                    <a:pt x="3077" y="527"/>
                    <a:pt x="4492" y="527"/>
                  </a:cubicBezTo>
                  <a:cubicBezTo>
                    <a:pt x="5978" y="527"/>
                    <a:pt x="7464" y="678"/>
                    <a:pt x="8927" y="982"/>
                  </a:cubicBezTo>
                  <a:cubicBezTo>
                    <a:pt x="11324" y="1486"/>
                    <a:pt x="13609" y="2427"/>
                    <a:pt x="15670" y="3771"/>
                  </a:cubicBezTo>
                  <a:lnTo>
                    <a:pt x="15748" y="3827"/>
                  </a:lnTo>
                  <a:lnTo>
                    <a:pt x="15838" y="3760"/>
                  </a:lnTo>
                  <a:cubicBezTo>
                    <a:pt x="17126" y="2696"/>
                    <a:pt x="19332" y="1285"/>
                    <a:pt x="22558" y="624"/>
                  </a:cubicBezTo>
                  <a:cubicBezTo>
                    <a:pt x="23708" y="392"/>
                    <a:pt x="24875" y="276"/>
                    <a:pt x="26043" y="276"/>
                  </a:cubicBezTo>
                  <a:close/>
                  <a:moveTo>
                    <a:pt x="26027" y="0"/>
                  </a:moveTo>
                  <a:cubicBezTo>
                    <a:pt x="24846" y="0"/>
                    <a:pt x="23665" y="118"/>
                    <a:pt x="22502" y="355"/>
                  </a:cubicBezTo>
                  <a:cubicBezTo>
                    <a:pt x="19287" y="1016"/>
                    <a:pt x="17059" y="2405"/>
                    <a:pt x="15737" y="3491"/>
                  </a:cubicBezTo>
                  <a:cubicBezTo>
                    <a:pt x="13676" y="2158"/>
                    <a:pt x="11391" y="1217"/>
                    <a:pt x="8994" y="713"/>
                  </a:cubicBezTo>
                  <a:cubicBezTo>
                    <a:pt x="7506" y="407"/>
                    <a:pt x="5995" y="253"/>
                    <a:pt x="4486" y="253"/>
                  </a:cubicBezTo>
                  <a:cubicBezTo>
                    <a:pt x="3019" y="253"/>
                    <a:pt x="1553" y="398"/>
                    <a:pt x="112" y="691"/>
                  </a:cubicBezTo>
                  <a:lnTo>
                    <a:pt x="0" y="713"/>
                  </a:lnTo>
                  <a:lnTo>
                    <a:pt x="0" y="21804"/>
                  </a:lnTo>
                  <a:lnTo>
                    <a:pt x="31059" y="21804"/>
                  </a:lnTo>
                  <a:lnTo>
                    <a:pt x="31059" y="725"/>
                  </a:lnTo>
                  <a:lnTo>
                    <a:pt x="30959" y="691"/>
                  </a:lnTo>
                  <a:cubicBezTo>
                    <a:pt x="29348" y="233"/>
                    <a:pt x="27688" y="0"/>
                    <a:pt x="260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6662564" y="2357135"/>
              <a:ext cx="15771" cy="1010250"/>
            </a:xfrm>
            <a:custGeom>
              <a:avLst/>
              <a:gdLst/>
              <a:ahLst/>
              <a:cxnLst/>
              <a:rect l="l" t="t" r="r" b="b"/>
              <a:pathLst>
                <a:path w="281" h="18000" extrusionOk="0">
                  <a:moveTo>
                    <a:pt x="0" y="0"/>
                  </a:moveTo>
                  <a:lnTo>
                    <a:pt x="0" y="17999"/>
                  </a:lnTo>
                  <a:lnTo>
                    <a:pt x="280" y="17999"/>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6826000" y="2408041"/>
              <a:ext cx="472180" cy="308070"/>
            </a:xfrm>
            <a:custGeom>
              <a:avLst/>
              <a:gdLst/>
              <a:ahLst/>
              <a:cxnLst/>
              <a:rect l="l" t="t" r="r" b="b"/>
              <a:pathLst>
                <a:path w="8413" h="5489" extrusionOk="0">
                  <a:moveTo>
                    <a:pt x="1" y="0"/>
                  </a:moveTo>
                  <a:lnTo>
                    <a:pt x="1" y="5489"/>
                  </a:lnTo>
                  <a:lnTo>
                    <a:pt x="8412" y="5489"/>
                  </a:lnTo>
                  <a:lnTo>
                    <a:pt x="8412" y="5209"/>
                  </a:lnTo>
                  <a:lnTo>
                    <a:pt x="281" y="5209"/>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6766283" y="2561935"/>
              <a:ext cx="570847" cy="94458"/>
            </a:xfrm>
            <a:custGeom>
              <a:avLst/>
              <a:gdLst/>
              <a:ahLst/>
              <a:cxnLst/>
              <a:rect l="l" t="t" r="r" b="b"/>
              <a:pathLst>
                <a:path w="10171" h="1683" extrusionOk="0">
                  <a:moveTo>
                    <a:pt x="2506" y="0"/>
                  </a:moveTo>
                  <a:cubicBezTo>
                    <a:pt x="1753" y="0"/>
                    <a:pt x="909" y="472"/>
                    <a:pt x="1" y="1391"/>
                  </a:cubicBezTo>
                  <a:lnTo>
                    <a:pt x="202" y="1582"/>
                  </a:lnTo>
                  <a:cubicBezTo>
                    <a:pt x="1061" y="712"/>
                    <a:pt x="1843" y="273"/>
                    <a:pt x="2523" y="273"/>
                  </a:cubicBezTo>
                  <a:cubicBezTo>
                    <a:pt x="2579" y="273"/>
                    <a:pt x="2634" y="276"/>
                    <a:pt x="2689" y="282"/>
                  </a:cubicBezTo>
                  <a:cubicBezTo>
                    <a:pt x="3193" y="338"/>
                    <a:pt x="3495" y="618"/>
                    <a:pt x="3809" y="910"/>
                  </a:cubicBezTo>
                  <a:cubicBezTo>
                    <a:pt x="4156" y="1234"/>
                    <a:pt x="4503" y="1559"/>
                    <a:pt x="5119" y="1593"/>
                  </a:cubicBezTo>
                  <a:cubicBezTo>
                    <a:pt x="5151" y="1595"/>
                    <a:pt x="5182" y="1595"/>
                    <a:pt x="5213" y="1595"/>
                  </a:cubicBezTo>
                  <a:cubicBezTo>
                    <a:pt x="5781" y="1595"/>
                    <a:pt x="6203" y="1310"/>
                    <a:pt x="6575" y="1044"/>
                  </a:cubicBezTo>
                  <a:cubicBezTo>
                    <a:pt x="6979" y="775"/>
                    <a:pt x="7348" y="506"/>
                    <a:pt x="7897" y="506"/>
                  </a:cubicBezTo>
                  <a:cubicBezTo>
                    <a:pt x="8569" y="506"/>
                    <a:pt x="9263" y="898"/>
                    <a:pt x="9958" y="1682"/>
                  </a:cubicBezTo>
                  <a:lnTo>
                    <a:pt x="10171" y="1503"/>
                  </a:lnTo>
                  <a:cubicBezTo>
                    <a:pt x="9431" y="652"/>
                    <a:pt x="8670" y="238"/>
                    <a:pt x="7908" y="238"/>
                  </a:cubicBezTo>
                  <a:lnTo>
                    <a:pt x="7886" y="238"/>
                  </a:lnTo>
                  <a:cubicBezTo>
                    <a:pt x="7259" y="238"/>
                    <a:pt x="6844" y="540"/>
                    <a:pt x="6419" y="820"/>
                  </a:cubicBezTo>
                  <a:cubicBezTo>
                    <a:pt x="6050" y="1073"/>
                    <a:pt x="5691" y="1316"/>
                    <a:pt x="5230" y="1316"/>
                  </a:cubicBezTo>
                  <a:cubicBezTo>
                    <a:pt x="5201" y="1316"/>
                    <a:pt x="5172" y="1315"/>
                    <a:pt x="5142" y="1313"/>
                  </a:cubicBezTo>
                  <a:cubicBezTo>
                    <a:pt x="4638" y="1290"/>
                    <a:pt x="4346" y="1022"/>
                    <a:pt x="3999" y="708"/>
                  </a:cubicBezTo>
                  <a:cubicBezTo>
                    <a:pt x="3663" y="394"/>
                    <a:pt x="3305" y="70"/>
                    <a:pt x="2722" y="14"/>
                  </a:cubicBezTo>
                  <a:cubicBezTo>
                    <a:pt x="2651" y="5"/>
                    <a:pt x="2579" y="0"/>
                    <a:pt x="2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6803382" y="2376611"/>
              <a:ext cx="61681" cy="62299"/>
            </a:xfrm>
            <a:custGeom>
              <a:avLst/>
              <a:gdLst/>
              <a:ahLst/>
              <a:cxnLst/>
              <a:rect l="l" t="t" r="r" b="b"/>
              <a:pathLst>
                <a:path w="1099" h="1110" extrusionOk="0">
                  <a:moveTo>
                    <a:pt x="572" y="0"/>
                  </a:moveTo>
                  <a:lnTo>
                    <a:pt x="0" y="1109"/>
                  </a:lnTo>
                  <a:lnTo>
                    <a:pt x="1098" y="1019"/>
                  </a:lnTo>
                  <a:lnTo>
                    <a:pt x="5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255356" y="2670144"/>
              <a:ext cx="86208" cy="76162"/>
            </a:xfrm>
            <a:custGeom>
              <a:avLst/>
              <a:gdLst/>
              <a:ahLst/>
              <a:cxnLst/>
              <a:rect l="l" t="t" r="r" b="b"/>
              <a:pathLst>
                <a:path w="1536" h="1357" extrusionOk="0">
                  <a:moveTo>
                    <a:pt x="1" y="1"/>
                  </a:moveTo>
                  <a:lnTo>
                    <a:pt x="113" y="1356"/>
                  </a:lnTo>
                  <a:lnTo>
                    <a:pt x="1535" y="75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6859338" y="2960591"/>
              <a:ext cx="330071" cy="235164"/>
            </a:xfrm>
            <a:custGeom>
              <a:avLst/>
              <a:gdLst/>
              <a:ahLst/>
              <a:cxnLst/>
              <a:rect l="l" t="t" r="r" b="b"/>
              <a:pathLst>
                <a:path w="5881" h="4190" extrusionOk="0">
                  <a:moveTo>
                    <a:pt x="5601" y="281"/>
                  </a:moveTo>
                  <a:lnTo>
                    <a:pt x="5601" y="3909"/>
                  </a:lnTo>
                  <a:lnTo>
                    <a:pt x="280" y="3909"/>
                  </a:lnTo>
                  <a:lnTo>
                    <a:pt x="280" y="281"/>
                  </a:lnTo>
                  <a:close/>
                  <a:moveTo>
                    <a:pt x="0" y="1"/>
                  </a:moveTo>
                  <a:lnTo>
                    <a:pt x="0" y="4189"/>
                  </a:lnTo>
                  <a:lnTo>
                    <a:pt x="5881" y="4189"/>
                  </a:lnTo>
                  <a:lnTo>
                    <a:pt x="58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6959914" y="2900257"/>
              <a:ext cx="330071" cy="235164"/>
            </a:xfrm>
            <a:custGeom>
              <a:avLst/>
              <a:gdLst/>
              <a:ahLst/>
              <a:cxnLst/>
              <a:rect l="l" t="t" r="r" b="b"/>
              <a:pathLst>
                <a:path w="5881" h="4190" extrusionOk="0">
                  <a:moveTo>
                    <a:pt x="5601" y="280"/>
                  </a:moveTo>
                  <a:lnTo>
                    <a:pt x="5601" y="3909"/>
                  </a:lnTo>
                  <a:lnTo>
                    <a:pt x="280" y="3909"/>
                  </a:lnTo>
                  <a:lnTo>
                    <a:pt x="280" y="280"/>
                  </a:lnTo>
                  <a:close/>
                  <a:moveTo>
                    <a:pt x="0" y="0"/>
                  </a:moveTo>
                  <a:lnTo>
                    <a:pt x="0" y="4189"/>
                  </a:lnTo>
                  <a:lnTo>
                    <a:pt x="5881" y="4189"/>
                  </a:lnTo>
                  <a:lnTo>
                    <a:pt x="5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6877579" y="2953688"/>
              <a:ext cx="108770" cy="73580"/>
            </a:xfrm>
            <a:custGeom>
              <a:avLst/>
              <a:gdLst/>
              <a:ahLst/>
              <a:cxnLst/>
              <a:rect l="l" t="t" r="r" b="b"/>
              <a:pathLst>
                <a:path w="1938" h="1311" extrusionOk="0">
                  <a:moveTo>
                    <a:pt x="1792" y="0"/>
                  </a:moveTo>
                  <a:lnTo>
                    <a:pt x="0" y="1064"/>
                  </a:lnTo>
                  <a:lnTo>
                    <a:pt x="134" y="1311"/>
                  </a:lnTo>
                  <a:lnTo>
                    <a:pt x="1938" y="236"/>
                  </a:lnTo>
                  <a:lnTo>
                    <a:pt x="1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177399" y="2902109"/>
              <a:ext cx="109444" cy="74253"/>
            </a:xfrm>
            <a:custGeom>
              <a:avLst/>
              <a:gdLst/>
              <a:ahLst/>
              <a:cxnLst/>
              <a:rect l="l" t="t" r="r" b="b"/>
              <a:pathLst>
                <a:path w="1950" h="1323" extrusionOk="0">
                  <a:moveTo>
                    <a:pt x="1804" y="1"/>
                  </a:moveTo>
                  <a:lnTo>
                    <a:pt x="1" y="1076"/>
                  </a:lnTo>
                  <a:lnTo>
                    <a:pt x="146" y="1323"/>
                  </a:lnTo>
                  <a:lnTo>
                    <a:pt x="1950" y="247"/>
                  </a:lnTo>
                  <a:lnTo>
                    <a:pt x="1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6876288" y="3173081"/>
              <a:ext cx="109444" cy="73580"/>
            </a:xfrm>
            <a:custGeom>
              <a:avLst/>
              <a:gdLst/>
              <a:ahLst/>
              <a:cxnLst/>
              <a:rect l="l" t="t" r="r" b="b"/>
              <a:pathLst>
                <a:path w="1950" h="1311" extrusionOk="0">
                  <a:moveTo>
                    <a:pt x="1804" y="0"/>
                  </a:moveTo>
                  <a:lnTo>
                    <a:pt x="1" y="1076"/>
                  </a:lnTo>
                  <a:lnTo>
                    <a:pt x="146" y="1311"/>
                  </a:lnTo>
                  <a:lnTo>
                    <a:pt x="1950" y="247"/>
                  </a:lnTo>
                  <a:lnTo>
                    <a:pt x="1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7177399" y="3121502"/>
              <a:ext cx="109444" cy="73636"/>
            </a:xfrm>
            <a:custGeom>
              <a:avLst/>
              <a:gdLst/>
              <a:ahLst/>
              <a:cxnLst/>
              <a:rect l="l" t="t" r="r" b="b"/>
              <a:pathLst>
                <a:path w="1950" h="1312" extrusionOk="0">
                  <a:moveTo>
                    <a:pt x="1804" y="1"/>
                  </a:moveTo>
                  <a:lnTo>
                    <a:pt x="1" y="1076"/>
                  </a:lnTo>
                  <a:lnTo>
                    <a:pt x="146" y="1311"/>
                  </a:lnTo>
                  <a:lnTo>
                    <a:pt x="1950" y="236"/>
                  </a:lnTo>
                  <a:lnTo>
                    <a:pt x="18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5886804" y="2346921"/>
              <a:ext cx="680235" cy="150415"/>
            </a:xfrm>
            <a:custGeom>
              <a:avLst/>
              <a:gdLst/>
              <a:ahLst/>
              <a:cxnLst/>
              <a:rect l="l" t="t" r="r" b="b"/>
              <a:pathLst>
                <a:path w="12120" h="2680" extrusionOk="0">
                  <a:moveTo>
                    <a:pt x="3375" y="0"/>
                  </a:moveTo>
                  <a:cubicBezTo>
                    <a:pt x="1357" y="0"/>
                    <a:pt x="23" y="443"/>
                    <a:pt x="1" y="451"/>
                  </a:cubicBezTo>
                  <a:lnTo>
                    <a:pt x="91" y="708"/>
                  </a:lnTo>
                  <a:cubicBezTo>
                    <a:pt x="113" y="701"/>
                    <a:pt x="1412" y="268"/>
                    <a:pt x="3380" y="268"/>
                  </a:cubicBezTo>
                  <a:cubicBezTo>
                    <a:pt x="4372" y="268"/>
                    <a:pt x="5534" y="378"/>
                    <a:pt x="6788" y="708"/>
                  </a:cubicBezTo>
                  <a:cubicBezTo>
                    <a:pt x="10529" y="1705"/>
                    <a:pt x="11941" y="2669"/>
                    <a:pt x="11952" y="2680"/>
                  </a:cubicBezTo>
                  <a:lnTo>
                    <a:pt x="12120" y="2456"/>
                  </a:lnTo>
                  <a:cubicBezTo>
                    <a:pt x="12064" y="2422"/>
                    <a:pt x="10686" y="1459"/>
                    <a:pt x="6867" y="451"/>
                  </a:cubicBezTo>
                  <a:cubicBezTo>
                    <a:pt x="5583" y="113"/>
                    <a:pt x="4392"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5886804" y="2436159"/>
              <a:ext cx="680235" cy="150471"/>
            </a:xfrm>
            <a:custGeom>
              <a:avLst/>
              <a:gdLst/>
              <a:ahLst/>
              <a:cxnLst/>
              <a:rect l="l" t="t" r="r" b="b"/>
              <a:pathLst>
                <a:path w="12120" h="2681" extrusionOk="0">
                  <a:moveTo>
                    <a:pt x="3375" y="1"/>
                  </a:moveTo>
                  <a:cubicBezTo>
                    <a:pt x="1357" y="1"/>
                    <a:pt x="23" y="444"/>
                    <a:pt x="1" y="451"/>
                  </a:cubicBezTo>
                  <a:lnTo>
                    <a:pt x="91" y="720"/>
                  </a:lnTo>
                  <a:cubicBezTo>
                    <a:pt x="113" y="705"/>
                    <a:pt x="1405" y="272"/>
                    <a:pt x="3363" y="272"/>
                  </a:cubicBezTo>
                  <a:cubicBezTo>
                    <a:pt x="4359" y="272"/>
                    <a:pt x="5527" y="384"/>
                    <a:pt x="6788" y="720"/>
                  </a:cubicBezTo>
                  <a:cubicBezTo>
                    <a:pt x="10529" y="1706"/>
                    <a:pt x="11941" y="2669"/>
                    <a:pt x="11952" y="2680"/>
                  </a:cubicBezTo>
                  <a:lnTo>
                    <a:pt x="12120" y="2456"/>
                  </a:lnTo>
                  <a:cubicBezTo>
                    <a:pt x="12064" y="2423"/>
                    <a:pt x="10686" y="1459"/>
                    <a:pt x="6867" y="451"/>
                  </a:cubicBezTo>
                  <a:cubicBezTo>
                    <a:pt x="5583" y="113"/>
                    <a:pt x="4392" y="1"/>
                    <a:pt x="3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5886804" y="2525454"/>
              <a:ext cx="680235" cy="150415"/>
            </a:xfrm>
            <a:custGeom>
              <a:avLst/>
              <a:gdLst/>
              <a:ahLst/>
              <a:cxnLst/>
              <a:rect l="l" t="t" r="r" b="b"/>
              <a:pathLst>
                <a:path w="12120" h="2680" extrusionOk="0">
                  <a:moveTo>
                    <a:pt x="3375" y="0"/>
                  </a:moveTo>
                  <a:cubicBezTo>
                    <a:pt x="1357" y="0"/>
                    <a:pt x="23" y="443"/>
                    <a:pt x="1" y="451"/>
                  </a:cubicBezTo>
                  <a:lnTo>
                    <a:pt x="91" y="720"/>
                  </a:lnTo>
                  <a:cubicBezTo>
                    <a:pt x="113" y="705"/>
                    <a:pt x="1405" y="277"/>
                    <a:pt x="3363" y="277"/>
                  </a:cubicBezTo>
                  <a:cubicBezTo>
                    <a:pt x="4359" y="277"/>
                    <a:pt x="5527" y="387"/>
                    <a:pt x="6788" y="720"/>
                  </a:cubicBezTo>
                  <a:cubicBezTo>
                    <a:pt x="10529" y="1694"/>
                    <a:pt x="11941" y="2668"/>
                    <a:pt x="11952" y="2680"/>
                  </a:cubicBezTo>
                  <a:lnTo>
                    <a:pt x="12120" y="2467"/>
                  </a:lnTo>
                  <a:cubicBezTo>
                    <a:pt x="12064" y="2422"/>
                    <a:pt x="10686" y="1459"/>
                    <a:pt x="6867" y="451"/>
                  </a:cubicBezTo>
                  <a:cubicBezTo>
                    <a:pt x="5583" y="113"/>
                    <a:pt x="4392"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5939618" y="2683390"/>
              <a:ext cx="472180" cy="308070"/>
            </a:xfrm>
            <a:custGeom>
              <a:avLst/>
              <a:gdLst/>
              <a:ahLst/>
              <a:cxnLst/>
              <a:rect l="l" t="t" r="r" b="b"/>
              <a:pathLst>
                <a:path w="8413" h="5489" extrusionOk="0">
                  <a:moveTo>
                    <a:pt x="1" y="0"/>
                  </a:moveTo>
                  <a:lnTo>
                    <a:pt x="1" y="5488"/>
                  </a:lnTo>
                  <a:lnTo>
                    <a:pt x="8412" y="5488"/>
                  </a:lnTo>
                  <a:lnTo>
                    <a:pt x="8412" y="5208"/>
                  </a:lnTo>
                  <a:lnTo>
                    <a:pt x="281" y="5208"/>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a:off x="5910713" y="2648143"/>
              <a:ext cx="70437" cy="62299"/>
            </a:xfrm>
            <a:custGeom>
              <a:avLst/>
              <a:gdLst/>
              <a:ahLst/>
              <a:cxnLst/>
              <a:rect l="l" t="t" r="r" b="b"/>
              <a:pathLst>
                <a:path w="1255" h="1110" extrusionOk="0">
                  <a:moveTo>
                    <a:pt x="661" y="1"/>
                  </a:moveTo>
                  <a:lnTo>
                    <a:pt x="1" y="1110"/>
                  </a:lnTo>
                  <a:lnTo>
                    <a:pt x="1255" y="1020"/>
                  </a:lnTo>
                  <a:lnTo>
                    <a:pt x="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5893764" y="2712912"/>
              <a:ext cx="435025" cy="236399"/>
            </a:xfrm>
            <a:custGeom>
              <a:avLst/>
              <a:gdLst/>
              <a:ahLst/>
              <a:cxnLst/>
              <a:rect l="l" t="t" r="r" b="b"/>
              <a:pathLst>
                <a:path w="7751" h="4212" extrusionOk="0">
                  <a:moveTo>
                    <a:pt x="3910" y="0"/>
                  </a:moveTo>
                  <a:cubicBezTo>
                    <a:pt x="3627" y="0"/>
                    <a:pt x="3538" y="457"/>
                    <a:pt x="3383" y="1199"/>
                  </a:cubicBezTo>
                  <a:cubicBezTo>
                    <a:pt x="3181" y="2196"/>
                    <a:pt x="2890" y="3573"/>
                    <a:pt x="2083" y="3876"/>
                  </a:cubicBezTo>
                  <a:cubicBezTo>
                    <a:pt x="1976" y="3917"/>
                    <a:pt x="1859" y="3937"/>
                    <a:pt x="1733" y="3937"/>
                  </a:cubicBezTo>
                  <a:cubicBezTo>
                    <a:pt x="1308" y="3937"/>
                    <a:pt x="782" y="3704"/>
                    <a:pt x="168" y="3237"/>
                  </a:cubicBezTo>
                  <a:lnTo>
                    <a:pt x="0" y="3450"/>
                  </a:lnTo>
                  <a:cubicBezTo>
                    <a:pt x="661" y="3965"/>
                    <a:pt x="1243" y="4212"/>
                    <a:pt x="1736" y="4212"/>
                  </a:cubicBezTo>
                  <a:cubicBezTo>
                    <a:pt x="1893" y="4212"/>
                    <a:pt x="2039" y="4190"/>
                    <a:pt x="2184" y="4134"/>
                  </a:cubicBezTo>
                  <a:cubicBezTo>
                    <a:pt x="3125" y="3775"/>
                    <a:pt x="3427" y="2319"/>
                    <a:pt x="3652" y="1255"/>
                  </a:cubicBezTo>
                  <a:cubicBezTo>
                    <a:pt x="3730" y="874"/>
                    <a:pt x="3831" y="415"/>
                    <a:pt x="3909" y="303"/>
                  </a:cubicBezTo>
                  <a:cubicBezTo>
                    <a:pt x="3988" y="493"/>
                    <a:pt x="4044" y="706"/>
                    <a:pt x="4077" y="919"/>
                  </a:cubicBezTo>
                  <a:cubicBezTo>
                    <a:pt x="4245" y="1692"/>
                    <a:pt x="4480" y="2857"/>
                    <a:pt x="5376" y="3529"/>
                  </a:cubicBezTo>
                  <a:cubicBezTo>
                    <a:pt x="5844" y="3882"/>
                    <a:pt x="6443" y="4061"/>
                    <a:pt x="7153" y="4061"/>
                  </a:cubicBezTo>
                  <a:cubicBezTo>
                    <a:pt x="7345" y="4061"/>
                    <a:pt x="7544" y="4048"/>
                    <a:pt x="7751" y="4021"/>
                  </a:cubicBezTo>
                  <a:lnTo>
                    <a:pt x="7717" y="3741"/>
                  </a:lnTo>
                  <a:cubicBezTo>
                    <a:pt x="7520" y="3766"/>
                    <a:pt x="7331" y="3778"/>
                    <a:pt x="7151" y="3778"/>
                  </a:cubicBezTo>
                  <a:cubicBezTo>
                    <a:pt x="6503" y="3778"/>
                    <a:pt x="5965" y="3620"/>
                    <a:pt x="5544" y="3305"/>
                  </a:cubicBezTo>
                  <a:cubicBezTo>
                    <a:pt x="4738" y="2700"/>
                    <a:pt x="4514" y="1591"/>
                    <a:pt x="4357" y="863"/>
                  </a:cubicBezTo>
                  <a:cubicBezTo>
                    <a:pt x="4245" y="325"/>
                    <a:pt x="4178" y="1"/>
                    <a:pt x="3920" y="1"/>
                  </a:cubicBezTo>
                  <a:cubicBezTo>
                    <a:pt x="3917" y="0"/>
                    <a:pt x="3913" y="0"/>
                    <a:pt x="3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272979" y="3054881"/>
              <a:ext cx="608563" cy="350220"/>
            </a:xfrm>
            <a:custGeom>
              <a:avLst/>
              <a:gdLst/>
              <a:ahLst/>
              <a:cxnLst/>
              <a:rect l="l" t="t" r="r" b="b"/>
              <a:pathLst>
                <a:path w="10843" h="6240" extrusionOk="0">
                  <a:moveTo>
                    <a:pt x="5388" y="1468"/>
                  </a:moveTo>
                  <a:cubicBezTo>
                    <a:pt x="8154" y="1468"/>
                    <a:pt x="8110" y="4279"/>
                    <a:pt x="8110" y="4279"/>
                  </a:cubicBezTo>
                  <a:lnTo>
                    <a:pt x="2722" y="4279"/>
                  </a:lnTo>
                  <a:cubicBezTo>
                    <a:pt x="2722" y="4279"/>
                    <a:pt x="2610" y="1468"/>
                    <a:pt x="5388" y="1468"/>
                  </a:cubicBezTo>
                  <a:close/>
                  <a:moveTo>
                    <a:pt x="5421" y="1"/>
                  </a:moveTo>
                  <a:cubicBezTo>
                    <a:pt x="3047" y="1"/>
                    <a:pt x="1120" y="1927"/>
                    <a:pt x="1120" y="4313"/>
                  </a:cubicBezTo>
                  <a:lnTo>
                    <a:pt x="0" y="4313"/>
                  </a:lnTo>
                  <a:lnTo>
                    <a:pt x="0" y="6239"/>
                  </a:lnTo>
                  <a:lnTo>
                    <a:pt x="10842" y="6239"/>
                  </a:lnTo>
                  <a:lnTo>
                    <a:pt x="10842" y="4313"/>
                  </a:lnTo>
                  <a:lnTo>
                    <a:pt x="9722" y="4313"/>
                  </a:lnTo>
                  <a:cubicBezTo>
                    <a:pt x="9722" y="1927"/>
                    <a:pt x="7796" y="1"/>
                    <a:pt x="54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7295598" y="3036023"/>
              <a:ext cx="608563" cy="350220"/>
            </a:xfrm>
            <a:custGeom>
              <a:avLst/>
              <a:gdLst/>
              <a:ahLst/>
              <a:cxnLst/>
              <a:rect l="l" t="t" r="r" b="b"/>
              <a:pathLst>
                <a:path w="10843" h="6240" extrusionOk="0">
                  <a:moveTo>
                    <a:pt x="5388" y="1468"/>
                  </a:moveTo>
                  <a:cubicBezTo>
                    <a:pt x="8155" y="1468"/>
                    <a:pt x="8110" y="4279"/>
                    <a:pt x="8110" y="4279"/>
                  </a:cubicBezTo>
                  <a:lnTo>
                    <a:pt x="2722" y="4279"/>
                  </a:lnTo>
                  <a:cubicBezTo>
                    <a:pt x="2722" y="4279"/>
                    <a:pt x="2621" y="1468"/>
                    <a:pt x="5388" y="1468"/>
                  </a:cubicBezTo>
                  <a:close/>
                  <a:moveTo>
                    <a:pt x="5422" y="1"/>
                  </a:moveTo>
                  <a:cubicBezTo>
                    <a:pt x="3047" y="1"/>
                    <a:pt x="1121" y="1927"/>
                    <a:pt x="1121" y="4313"/>
                  </a:cubicBezTo>
                  <a:lnTo>
                    <a:pt x="0" y="4313"/>
                  </a:lnTo>
                  <a:lnTo>
                    <a:pt x="0" y="6239"/>
                  </a:lnTo>
                  <a:lnTo>
                    <a:pt x="10843" y="6239"/>
                  </a:lnTo>
                  <a:lnTo>
                    <a:pt x="10843" y="4313"/>
                  </a:lnTo>
                  <a:lnTo>
                    <a:pt x="9734" y="4313"/>
                  </a:lnTo>
                  <a:cubicBezTo>
                    <a:pt x="9734" y="1927"/>
                    <a:pt x="7796" y="1"/>
                    <a:pt x="5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7265403" y="3047978"/>
              <a:ext cx="624335" cy="364644"/>
            </a:xfrm>
            <a:custGeom>
              <a:avLst/>
              <a:gdLst/>
              <a:ahLst/>
              <a:cxnLst/>
              <a:rect l="l" t="t" r="r" b="b"/>
              <a:pathLst>
                <a:path w="11124" h="6497" extrusionOk="0">
                  <a:moveTo>
                    <a:pt x="5523" y="1725"/>
                  </a:moveTo>
                  <a:cubicBezTo>
                    <a:pt x="6296" y="1725"/>
                    <a:pt x="6900" y="1960"/>
                    <a:pt x="7348" y="2408"/>
                  </a:cubicBezTo>
                  <a:cubicBezTo>
                    <a:pt x="7964" y="3025"/>
                    <a:pt x="8076" y="3921"/>
                    <a:pt x="8099" y="4257"/>
                  </a:cubicBezTo>
                  <a:lnTo>
                    <a:pt x="3003" y="4257"/>
                  </a:lnTo>
                  <a:cubicBezTo>
                    <a:pt x="3016" y="3912"/>
                    <a:pt x="3121" y="3018"/>
                    <a:pt x="3731" y="2397"/>
                  </a:cubicBezTo>
                  <a:cubicBezTo>
                    <a:pt x="4156" y="1949"/>
                    <a:pt x="4761" y="1725"/>
                    <a:pt x="5523" y="1725"/>
                  </a:cubicBezTo>
                  <a:close/>
                  <a:moveTo>
                    <a:pt x="5523" y="1445"/>
                  </a:moveTo>
                  <a:cubicBezTo>
                    <a:pt x="4672" y="1445"/>
                    <a:pt x="3999" y="1692"/>
                    <a:pt x="3518" y="2196"/>
                  </a:cubicBezTo>
                  <a:cubicBezTo>
                    <a:pt x="2689" y="3069"/>
                    <a:pt x="2723" y="4346"/>
                    <a:pt x="2723" y="4402"/>
                  </a:cubicBezTo>
                  <a:lnTo>
                    <a:pt x="2723" y="4537"/>
                  </a:lnTo>
                  <a:lnTo>
                    <a:pt x="8390" y="4537"/>
                  </a:lnTo>
                  <a:lnTo>
                    <a:pt x="8390" y="4391"/>
                  </a:lnTo>
                  <a:cubicBezTo>
                    <a:pt x="8390" y="4346"/>
                    <a:pt x="8401" y="3069"/>
                    <a:pt x="7550" y="2207"/>
                  </a:cubicBezTo>
                  <a:cubicBezTo>
                    <a:pt x="7046" y="1703"/>
                    <a:pt x="6374" y="1445"/>
                    <a:pt x="5523" y="1445"/>
                  </a:cubicBezTo>
                  <a:close/>
                  <a:moveTo>
                    <a:pt x="5556" y="269"/>
                  </a:moveTo>
                  <a:cubicBezTo>
                    <a:pt x="7852" y="269"/>
                    <a:pt x="9723" y="2128"/>
                    <a:pt x="9723" y="4436"/>
                  </a:cubicBezTo>
                  <a:lnTo>
                    <a:pt x="9723" y="4570"/>
                  </a:lnTo>
                  <a:lnTo>
                    <a:pt x="10843" y="4570"/>
                  </a:lnTo>
                  <a:lnTo>
                    <a:pt x="10843" y="6217"/>
                  </a:lnTo>
                  <a:lnTo>
                    <a:pt x="281" y="6217"/>
                  </a:lnTo>
                  <a:lnTo>
                    <a:pt x="270" y="4570"/>
                  </a:lnTo>
                  <a:lnTo>
                    <a:pt x="1390" y="4570"/>
                  </a:lnTo>
                  <a:lnTo>
                    <a:pt x="1390" y="4436"/>
                  </a:lnTo>
                  <a:cubicBezTo>
                    <a:pt x="1390" y="2128"/>
                    <a:pt x="3249" y="269"/>
                    <a:pt x="5556" y="269"/>
                  </a:cubicBezTo>
                  <a:close/>
                  <a:moveTo>
                    <a:pt x="5556" y="0"/>
                  </a:moveTo>
                  <a:cubicBezTo>
                    <a:pt x="3171" y="0"/>
                    <a:pt x="1199" y="1904"/>
                    <a:pt x="1121" y="4290"/>
                  </a:cubicBezTo>
                  <a:lnTo>
                    <a:pt x="1" y="4290"/>
                  </a:lnTo>
                  <a:lnTo>
                    <a:pt x="1" y="6497"/>
                  </a:lnTo>
                  <a:lnTo>
                    <a:pt x="11123" y="6497"/>
                  </a:lnTo>
                  <a:lnTo>
                    <a:pt x="11123" y="4290"/>
                  </a:lnTo>
                  <a:lnTo>
                    <a:pt x="10003" y="4290"/>
                  </a:lnTo>
                  <a:cubicBezTo>
                    <a:pt x="9913" y="1904"/>
                    <a:pt x="7953" y="0"/>
                    <a:pt x="55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9"/>
            <p:cNvSpPr/>
            <p:nvPr/>
          </p:nvSpPr>
          <p:spPr>
            <a:xfrm>
              <a:off x="7305027" y="3339042"/>
              <a:ext cx="15771" cy="66059"/>
            </a:xfrm>
            <a:custGeom>
              <a:avLst/>
              <a:gdLst/>
              <a:ahLst/>
              <a:cxnLst/>
              <a:rect l="l" t="t" r="r" b="b"/>
              <a:pathLst>
                <a:path w="281" h="1177" extrusionOk="0">
                  <a:moveTo>
                    <a:pt x="0" y="0"/>
                  </a:moveTo>
                  <a:lnTo>
                    <a:pt x="0"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9"/>
            <p:cNvSpPr/>
            <p:nvPr/>
          </p:nvSpPr>
          <p:spPr>
            <a:xfrm>
              <a:off x="7353407"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7404985"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a:off x="7456508"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a:off x="7507470"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a:off x="7558992"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7610515"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7662094"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9"/>
            <p:cNvSpPr/>
            <p:nvPr/>
          </p:nvSpPr>
          <p:spPr>
            <a:xfrm>
              <a:off x="7713617"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9"/>
            <p:cNvSpPr/>
            <p:nvPr/>
          </p:nvSpPr>
          <p:spPr>
            <a:xfrm>
              <a:off x="7765196" y="3339042"/>
              <a:ext cx="15771" cy="66059"/>
            </a:xfrm>
            <a:custGeom>
              <a:avLst/>
              <a:gdLst/>
              <a:ahLst/>
              <a:cxnLst/>
              <a:rect l="l" t="t" r="r" b="b"/>
              <a:pathLst>
                <a:path w="281" h="1177" extrusionOk="0">
                  <a:moveTo>
                    <a:pt x="0" y="0"/>
                  </a:moveTo>
                  <a:lnTo>
                    <a:pt x="0" y="1176"/>
                  </a:lnTo>
                  <a:lnTo>
                    <a:pt x="280" y="1176"/>
                  </a:lnTo>
                  <a:lnTo>
                    <a:pt x="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9"/>
            <p:cNvSpPr/>
            <p:nvPr/>
          </p:nvSpPr>
          <p:spPr>
            <a:xfrm>
              <a:off x="7816718" y="3339042"/>
              <a:ext cx="15771" cy="66059"/>
            </a:xfrm>
            <a:custGeom>
              <a:avLst/>
              <a:gdLst/>
              <a:ahLst/>
              <a:cxnLst/>
              <a:rect l="l" t="t" r="r" b="b"/>
              <a:pathLst>
                <a:path w="281" h="1177" extrusionOk="0">
                  <a:moveTo>
                    <a:pt x="1" y="0"/>
                  </a:moveTo>
                  <a:lnTo>
                    <a:pt x="1" y="1176"/>
                  </a:lnTo>
                  <a:lnTo>
                    <a:pt x="281" y="1176"/>
                  </a:lnTo>
                  <a:lnTo>
                    <a:pt x="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9"/>
            <p:cNvSpPr/>
            <p:nvPr/>
          </p:nvSpPr>
          <p:spPr>
            <a:xfrm>
              <a:off x="6158393" y="2670144"/>
              <a:ext cx="617992" cy="737482"/>
            </a:xfrm>
            <a:custGeom>
              <a:avLst/>
              <a:gdLst/>
              <a:ahLst/>
              <a:cxnLst/>
              <a:rect l="l" t="t" r="r" b="b"/>
              <a:pathLst>
                <a:path w="11011" h="13140" extrusionOk="0">
                  <a:moveTo>
                    <a:pt x="1703" y="1"/>
                  </a:moveTo>
                  <a:lnTo>
                    <a:pt x="1" y="11795"/>
                  </a:lnTo>
                  <a:lnTo>
                    <a:pt x="9308" y="13139"/>
                  </a:lnTo>
                  <a:lnTo>
                    <a:pt x="11011" y="1345"/>
                  </a:lnTo>
                  <a:lnTo>
                    <a:pt x="17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9"/>
            <p:cNvSpPr/>
            <p:nvPr/>
          </p:nvSpPr>
          <p:spPr>
            <a:xfrm>
              <a:off x="6260877" y="2898349"/>
              <a:ext cx="106301" cy="80539"/>
            </a:xfrm>
            <a:custGeom>
              <a:avLst/>
              <a:gdLst/>
              <a:ahLst/>
              <a:cxnLst/>
              <a:rect l="l" t="t" r="r" b="b"/>
              <a:pathLst>
                <a:path w="1894" h="1435" extrusionOk="0">
                  <a:moveTo>
                    <a:pt x="168" y="1"/>
                  </a:moveTo>
                  <a:lnTo>
                    <a:pt x="0" y="1188"/>
                  </a:lnTo>
                  <a:lnTo>
                    <a:pt x="1725" y="1434"/>
                  </a:lnTo>
                  <a:lnTo>
                    <a:pt x="1893" y="247"/>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9"/>
            <p:cNvSpPr/>
            <p:nvPr/>
          </p:nvSpPr>
          <p:spPr>
            <a:xfrm>
              <a:off x="6400404" y="2921641"/>
              <a:ext cx="76162" cy="75488"/>
            </a:xfrm>
            <a:custGeom>
              <a:avLst/>
              <a:gdLst/>
              <a:ahLst/>
              <a:cxnLst/>
              <a:rect l="l" t="t" r="r" b="b"/>
              <a:pathLst>
                <a:path w="1357" h="1345" extrusionOk="0">
                  <a:moveTo>
                    <a:pt x="169" y="0"/>
                  </a:moveTo>
                  <a:lnTo>
                    <a:pt x="1" y="1176"/>
                  </a:lnTo>
                  <a:lnTo>
                    <a:pt x="1177" y="1344"/>
                  </a:lnTo>
                  <a:lnTo>
                    <a:pt x="1356" y="168"/>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6512935" y="2937356"/>
              <a:ext cx="76106" cy="76106"/>
            </a:xfrm>
            <a:custGeom>
              <a:avLst/>
              <a:gdLst/>
              <a:ahLst/>
              <a:cxnLst/>
              <a:rect l="l" t="t" r="r" b="b"/>
              <a:pathLst>
                <a:path w="1356" h="1356" extrusionOk="0">
                  <a:moveTo>
                    <a:pt x="169" y="0"/>
                  </a:moveTo>
                  <a:lnTo>
                    <a:pt x="1" y="1187"/>
                  </a:lnTo>
                  <a:lnTo>
                    <a:pt x="1177" y="1355"/>
                  </a:lnTo>
                  <a:lnTo>
                    <a:pt x="1356" y="179"/>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9"/>
            <p:cNvSpPr/>
            <p:nvPr/>
          </p:nvSpPr>
          <p:spPr>
            <a:xfrm>
              <a:off x="6625465" y="2953688"/>
              <a:ext cx="76105" cy="76106"/>
            </a:xfrm>
            <a:custGeom>
              <a:avLst/>
              <a:gdLst/>
              <a:ahLst/>
              <a:cxnLst/>
              <a:rect l="l" t="t" r="r" b="b"/>
              <a:pathLst>
                <a:path w="1356" h="1356" extrusionOk="0">
                  <a:moveTo>
                    <a:pt x="180" y="0"/>
                  </a:moveTo>
                  <a:lnTo>
                    <a:pt x="1" y="1188"/>
                  </a:lnTo>
                  <a:lnTo>
                    <a:pt x="1188" y="1356"/>
                  </a:lnTo>
                  <a:lnTo>
                    <a:pt x="1356" y="180"/>
                  </a:lnTo>
                  <a:lnTo>
                    <a:pt x="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9"/>
            <p:cNvSpPr/>
            <p:nvPr/>
          </p:nvSpPr>
          <p:spPr>
            <a:xfrm>
              <a:off x="6380929" y="3028503"/>
              <a:ext cx="76106" cy="76106"/>
            </a:xfrm>
            <a:custGeom>
              <a:avLst/>
              <a:gdLst/>
              <a:ahLst/>
              <a:cxnLst/>
              <a:rect l="l" t="t" r="r" b="b"/>
              <a:pathLst>
                <a:path w="1356" h="1356" extrusionOk="0">
                  <a:moveTo>
                    <a:pt x="169" y="0"/>
                  </a:moveTo>
                  <a:lnTo>
                    <a:pt x="1" y="1187"/>
                  </a:lnTo>
                  <a:lnTo>
                    <a:pt x="1177" y="1355"/>
                  </a:lnTo>
                  <a:lnTo>
                    <a:pt x="1356" y="179"/>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9"/>
            <p:cNvSpPr/>
            <p:nvPr/>
          </p:nvSpPr>
          <p:spPr>
            <a:xfrm>
              <a:off x="6493459" y="3044835"/>
              <a:ext cx="76105" cy="76106"/>
            </a:xfrm>
            <a:custGeom>
              <a:avLst/>
              <a:gdLst/>
              <a:ahLst/>
              <a:cxnLst/>
              <a:rect l="l" t="t" r="r" b="b"/>
              <a:pathLst>
                <a:path w="1356" h="1356" extrusionOk="0">
                  <a:moveTo>
                    <a:pt x="169" y="0"/>
                  </a:moveTo>
                  <a:lnTo>
                    <a:pt x="1" y="1176"/>
                  </a:lnTo>
                  <a:lnTo>
                    <a:pt x="1177" y="1356"/>
                  </a:lnTo>
                  <a:lnTo>
                    <a:pt x="1356" y="168"/>
                  </a:lnTo>
                  <a:lnTo>
                    <a:pt x="1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9"/>
            <p:cNvSpPr/>
            <p:nvPr/>
          </p:nvSpPr>
          <p:spPr>
            <a:xfrm>
              <a:off x="6605990" y="3061167"/>
              <a:ext cx="76105" cy="76106"/>
            </a:xfrm>
            <a:custGeom>
              <a:avLst/>
              <a:gdLst/>
              <a:ahLst/>
              <a:cxnLst/>
              <a:rect l="l" t="t" r="r" b="b"/>
              <a:pathLst>
                <a:path w="1356" h="1356" extrusionOk="0">
                  <a:moveTo>
                    <a:pt x="168" y="1"/>
                  </a:moveTo>
                  <a:lnTo>
                    <a:pt x="0" y="1188"/>
                  </a:lnTo>
                  <a:lnTo>
                    <a:pt x="1188" y="1356"/>
                  </a:lnTo>
                  <a:lnTo>
                    <a:pt x="1356"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9"/>
            <p:cNvSpPr/>
            <p:nvPr/>
          </p:nvSpPr>
          <p:spPr>
            <a:xfrm>
              <a:off x="6266546" y="3012114"/>
              <a:ext cx="75488" cy="76162"/>
            </a:xfrm>
            <a:custGeom>
              <a:avLst/>
              <a:gdLst/>
              <a:ahLst/>
              <a:cxnLst/>
              <a:rect l="l" t="t" r="r" b="b"/>
              <a:pathLst>
                <a:path w="1345" h="1357" extrusionOk="0">
                  <a:moveTo>
                    <a:pt x="168" y="1"/>
                  </a:moveTo>
                  <a:lnTo>
                    <a:pt x="0" y="1177"/>
                  </a:lnTo>
                  <a:lnTo>
                    <a:pt x="1176" y="1356"/>
                  </a:lnTo>
                  <a:lnTo>
                    <a:pt x="1344"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9"/>
            <p:cNvSpPr/>
            <p:nvPr/>
          </p:nvSpPr>
          <p:spPr>
            <a:xfrm>
              <a:off x="6363305" y="3136599"/>
              <a:ext cx="76162" cy="76106"/>
            </a:xfrm>
            <a:custGeom>
              <a:avLst/>
              <a:gdLst/>
              <a:ahLst/>
              <a:cxnLst/>
              <a:rect l="l" t="t" r="r" b="b"/>
              <a:pathLst>
                <a:path w="1357" h="1356" extrusionOk="0">
                  <a:moveTo>
                    <a:pt x="169" y="1"/>
                  </a:moveTo>
                  <a:lnTo>
                    <a:pt x="1" y="1188"/>
                  </a:lnTo>
                  <a:lnTo>
                    <a:pt x="1188" y="1356"/>
                  </a:lnTo>
                  <a:lnTo>
                    <a:pt x="1356" y="180"/>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9"/>
            <p:cNvSpPr/>
            <p:nvPr/>
          </p:nvSpPr>
          <p:spPr>
            <a:xfrm>
              <a:off x="6475836" y="3152932"/>
              <a:ext cx="76162" cy="76162"/>
            </a:xfrm>
            <a:custGeom>
              <a:avLst/>
              <a:gdLst/>
              <a:ahLst/>
              <a:cxnLst/>
              <a:rect l="l" t="t" r="r" b="b"/>
              <a:pathLst>
                <a:path w="1357" h="1357" extrusionOk="0">
                  <a:moveTo>
                    <a:pt x="169" y="1"/>
                  </a:moveTo>
                  <a:lnTo>
                    <a:pt x="1" y="1188"/>
                  </a:lnTo>
                  <a:lnTo>
                    <a:pt x="1177" y="1356"/>
                  </a:lnTo>
                  <a:lnTo>
                    <a:pt x="1356" y="16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9"/>
            <p:cNvSpPr/>
            <p:nvPr/>
          </p:nvSpPr>
          <p:spPr>
            <a:xfrm>
              <a:off x="6588367" y="3169320"/>
              <a:ext cx="76162" cy="76106"/>
            </a:xfrm>
            <a:custGeom>
              <a:avLst/>
              <a:gdLst/>
              <a:ahLst/>
              <a:cxnLst/>
              <a:rect l="l" t="t" r="r" b="b"/>
              <a:pathLst>
                <a:path w="1357" h="1356" extrusionOk="0">
                  <a:moveTo>
                    <a:pt x="180" y="0"/>
                  </a:moveTo>
                  <a:lnTo>
                    <a:pt x="1" y="1187"/>
                  </a:lnTo>
                  <a:lnTo>
                    <a:pt x="1188" y="1355"/>
                  </a:lnTo>
                  <a:lnTo>
                    <a:pt x="1356" y="168"/>
                  </a:lnTo>
                  <a:lnTo>
                    <a:pt x="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9"/>
            <p:cNvSpPr/>
            <p:nvPr/>
          </p:nvSpPr>
          <p:spPr>
            <a:xfrm>
              <a:off x="6248923" y="3120267"/>
              <a:ext cx="76106" cy="75488"/>
            </a:xfrm>
            <a:custGeom>
              <a:avLst/>
              <a:gdLst/>
              <a:ahLst/>
              <a:cxnLst/>
              <a:rect l="l" t="t" r="r" b="b"/>
              <a:pathLst>
                <a:path w="1356" h="1345" extrusionOk="0">
                  <a:moveTo>
                    <a:pt x="168" y="0"/>
                  </a:moveTo>
                  <a:lnTo>
                    <a:pt x="0" y="1176"/>
                  </a:lnTo>
                  <a:lnTo>
                    <a:pt x="1177" y="1344"/>
                  </a:lnTo>
                  <a:lnTo>
                    <a:pt x="1356" y="168"/>
                  </a:lnTo>
                  <a:lnTo>
                    <a:pt x="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9"/>
            <p:cNvSpPr/>
            <p:nvPr/>
          </p:nvSpPr>
          <p:spPr>
            <a:xfrm>
              <a:off x="6345738" y="3244752"/>
              <a:ext cx="76106" cy="76105"/>
            </a:xfrm>
            <a:custGeom>
              <a:avLst/>
              <a:gdLst/>
              <a:ahLst/>
              <a:cxnLst/>
              <a:rect l="l" t="t" r="r" b="b"/>
              <a:pathLst>
                <a:path w="1356" h="1356" extrusionOk="0">
                  <a:moveTo>
                    <a:pt x="180" y="0"/>
                  </a:moveTo>
                  <a:lnTo>
                    <a:pt x="0" y="1187"/>
                  </a:lnTo>
                  <a:lnTo>
                    <a:pt x="1188" y="1355"/>
                  </a:lnTo>
                  <a:lnTo>
                    <a:pt x="1356" y="168"/>
                  </a:lnTo>
                  <a:lnTo>
                    <a:pt x="1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9"/>
            <p:cNvSpPr/>
            <p:nvPr/>
          </p:nvSpPr>
          <p:spPr>
            <a:xfrm>
              <a:off x="6474601" y="3217700"/>
              <a:ext cx="76106" cy="75488"/>
            </a:xfrm>
            <a:custGeom>
              <a:avLst/>
              <a:gdLst/>
              <a:ahLst/>
              <a:cxnLst/>
              <a:rect l="l" t="t" r="r" b="b"/>
              <a:pathLst>
                <a:path w="1356" h="1345" extrusionOk="0">
                  <a:moveTo>
                    <a:pt x="168" y="1"/>
                  </a:moveTo>
                  <a:lnTo>
                    <a:pt x="0" y="1177"/>
                  </a:lnTo>
                  <a:lnTo>
                    <a:pt x="1188" y="1345"/>
                  </a:lnTo>
                  <a:lnTo>
                    <a:pt x="1356"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9"/>
            <p:cNvSpPr/>
            <p:nvPr/>
          </p:nvSpPr>
          <p:spPr>
            <a:xfrm>
              <a:off x="6571417" y="3277417"/>
              <a:ext cx="75488" cy="76106"/>
            </a:xfrm>
            <a:custGeom>
              <a:avLst/>
              <a:gdLst/>
              <a:ahLst/>
              <a:cxnLst/>
              <a:rect l="l" t="t" r="r" b="b"/>
              <a:pathLst>
                <a:path w="1345" h="1356" extrusionOk="0">
                  <a:moveTo>
                    <a:pt x="168" y="1"/>
                  </a:moveTo>
                  <a:lnTo>
                    <a:pt x="0" y="1177"/>
                  </a:lnTo>
                  <a:lnTo>
                    <a:pt x="1176" y="1356"/>
                  </a:lnTo>
                  <a:lnTo>
                    <a:pt x="1344" y="169"/>
                  </a:lnTo>
                  <a:lnTo>
                    <a:pt x="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9"/>
            <p:cNvSpPr/>
            <p:nvPr/>
          </p:nvSpPr>
          <p:spPr>
            <a:xfrm>
              <a:off x="6231299" y="3228364"/>
              <a:ext cx="76162" cy="75488"/>
            </a:xfrm>
            <a:custGeom>
              <a:avLst/>
              <a:gdLst/>
              <a:ahLst/>
              <a:cxnLst/>
              <a:rect l="l" t="t" r="r" b="b"/>
              <a:pathLst>
                <a:path w="1357" h="1345" extrusionOk="0">
                  <a:moveTo>
                    <a:pt x="169" y="1"/>
                  </a:moveTo>
                  <a:lnTo>
                    <a:pt x="1" y="1177"/>
                  </a:lnTo>
                  <a:lnTo>
                    <a:pt x="1177" y="1345"/>
                  </a:lnTo>
                  <a:lnTo>
                    <a:pt x="1356" y="169"/>
                  </a:lnTo>
                  <a:lnTo>
                    <a:pt x="1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9"/>
            <p:cNvSpPr/>
            <p:nvPr/>
          </p:nvSpPr>
          <p:spPr>
            <a:xfrm>
              <a:off x="6291690" y="2727392"/>
              <a:ext cx="444454" cy="195540"/>
            </a:xfrm>
            <a:custGeom>
              <a:avLst/>
              <a:gdLst/>
              <a:ahLst/>
              <a:cxnLst/>
              <a:rect l="l" t="t" r="r" b="b"/>
              <a:pathLst>
                <a:path w="7919" h="3484" extrusionOk="0">
                  <a:moveTo>
                    <a:pt x="347" y="0"/>
                  </a:moveTo>
                  <a:lnTo>
                    <a:pt x="0" y="2397"/>
                  </a:lnTo>
                  <a:lnTo>
                    <a:pt x="7572" y="3483"/>
                  </a:lnTo>
                  <a:lnTo>
                    <a:pt x="7919" y="1098"/>
                  </a:lnTo>
                  <a:lnTo>
                    <a:pt x="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9"/>
            <p:cNvSpPr/>
            <p:nvPr/>
          </p:nvSpPr>
          <p:spPr>
            <a:xfrm>
              <a:off x="6149581" y="2661389"/>
              <a:ext cx="635616" cy="755667"/>
            </a:xfrm>
            <a:custGeom>
              <a:avLst/>
              <a:gdLst/>
              <a:ahLst/>
              <a:cxnLst/>
              <a:rect l="l" t="t" r="r" b="b"/>
              <a:pathLst>
                <a:path w="11325" h="13464" extrusionOk="0">
                  <a:moveTo>
                    <a:pt x="1983" y="314"/>
                  </a:moveTo>
                  <a:lnTo>
                    <a:pt x="11011" y="1624"/>
                  </a:lnTo>
                  <a:lnTo>
                    <a:pt x="9342" y="13149"/>
                  </a:lnTo>
                  <a:lnTo>
                    <a:pt x="314" y="11839"/>
                  </a:lnTo>
                  <a:lnTo>
                    <a:pt x="1983" y="314"/>
                  </a:lnTo>
                  <a:close/>
                  <a:moveTo>
                    <a:pt x="1748" y="0"/>
                  </a:moveTo>
                  <a:lnTo>
                    <a:pt x="1" y="12074"/>
                  </a:lnTo>
                  <a:lnTo>
                    <a:pt x="9588" y="13463"/>
                  </a:lnTo>
                  <a:lnTo>
                    <a:pt x="11325" y="1389"/>
                  </a:lnTo>
                  <a:lnTo>
                    <a:pt x="17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9"/>
            <p:cNvSpPr/>
            <p:nvPr/>
          </p:nvSpPr>
          <p:spPr>
            <a:xfrm>
              <a:off x="6270306" y="2697814"/>
              <a:ext cx="462077" cy="213163"/>
            </a:xfrm>
            <a:custGeom>
              <a:avLst/>
              <a:gdLst/>
              <a:ahLst/>
              <a:cxnLst/>
              <a:rect l="l" t="t" r="r" b="b"/>
              <a:pathLst>
                <a:path w="8233" h="3798" extrusionOk="0">
                  <a:moveTo>
                    <a:pt x="616" y="314"/>
                  </a:moveTo>
                  <a:lnTo>
                    <a:pt x="7919" y="1367"/>
                  </a:lnTo>
                  <a:lnTo>
                    <a:pt x="7617" y="3484"/>
                  </a:lnTo>
                  <a:lnTo>
                    <a:pt x="314" y="2431"/>
                  </a:lnTo>
                  <a:lnTo>
                    <a:pt x="616" y="314"/>
                  </a:lnTo>
                  <a:close/>
                  <a:moveTo>
                    <a:pt x="381" y="1"/>
                  </a:moveTo>
                  <a:lnTo>
                    <a:pt x="0" y="2666"/>
                  </a:lnTo>
                  <a:lnTo>
                    <a:pt x="7852" y="3798"/>
                  </a:lnTo>
                  <a:lnTo>
                    <a:pt x="8233" y="1132"/>
                  </a:lnTo>
                  <a:lnTo>
                    <a:pt x="3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9"/>
            <p:cNvSpPr/>
            <p:nvPr/>
          </p:nvSpPr>
          <p:spPr>
            <a:xfrm>
              <a:off x="6240728" y="2871970"/>
              <a:ext cx="124541" cy="98106"/>
            </a:xfrm>
            <a:custGeom>
              <a:avLst/>
              <a:gdLst/>
              <a:ahLst/>
              <a:cxnLst/>
              <a:rect l="l" t="t" r="r" b="b"/>
              <a:pathLst>
                <a:path w="2219" h="1748" extrusionOk="0">
                  <a:moveTo>
                    <a:pt x="460" y="314"/>
                  </a:moveTo>
                  <a:lnTo>
                    <a:pt x="1905" y="527"/>
                  </a:lnTo>
                  <a:lnTo>
                    <a:pt x="1771" y="1434"/>
                  </a:lnTo>
                  <a:lnTo>
                    <a:pt x="326" y="1221"/>
                  </a:lnTo>
                  <a:lnTo>
                    <a:pt x="460" y="314"/>
                  </a:lnTo>
                  <a:close/>
                  <a:moveTo>
                    <a:pt x="214" y="0"/>
                  </a:moveTo>
                  <a:lnTo>
                    <a:pt x="1" y="1456"/>
                  </a:lnTo>
                  <a:lnTo>
                    <a:pt x="2006" y="1748"/>
                  </a:lnTo>
                  <a:lnTo>
                    <a:pt x="2219" y="291"/>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9"/>
            <p:cNvSpPr/>
            <p:nvPr/>
          </p:nvSpPr>
          <p:spPr>
            <a:xfrm>
              <a:off x="6382163" y="2892680"/>
              <a:ext cx="93729" cy="93729"/>
            </a:xfrm>
            <a:custGeom>
              <a:avLst/>
              <a:gdLst/>
              <a:ahLst/>
              <a:cxnLst/>
              <a:rect l="l" t="t" r="r" b="b"/>
              <a:pathLst>
                <a:path w="1670" h="1670" extrusionOk="0">
                  <a:moveTo>
                    <a:pt x="449" y="326"/>
                  </a:moveTo>
                  <a:lnTo>
                    <a:pt x="1356" y="449"/>
                  </a:lnTo>
                  <a:lnTo>
                    <a:pt x="1222" y="1356"/>
                  </a:lnTo>
                  <a:lnTo>
                    <a:pt x="326" y="1222"/>
                  </a:lnTo>
                  <a:lnTo>
                    <a:pt x="449" y="326"/>
                  </a:lnTo>
                  <a:close/>
                  <a:moveTo>
                    <a:pt x="214" y="1"/>
                  </a:moveTo>
                  <a:lnTo>
                    <a:pt x="1" y="1457"/>
                  </a:lnTo>
                  <a:lnTo>
                    <a:pt x="1457" y="1670"/>
                  </a:lnTo>
                  <a:lnTo>
                    <a:pt x="1670" y="214"/>
                  </a:lnTo>
                  <a:lnTo>
                    <a:pt x="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9"/>
            <p:cNvSpPr/>
            <p:nvPr/>
          </p:nvSpPr>
          <p:spPr>
            <a:xfrm>
              <a:off x="6494694" y="2909069"/>
              <a:ext cx="93729" cy="93673"/>
            </a:xfrm>
            <a:custGeom>
              <a:avLst/>
              <a:gdLst/>
              <a:ahLst/>
              <a:cxnLst/>
              <a:rect l="l" t="t" r="r" b="b"/>
              <a:pathLst>
                <a:path w="1670" h="1669" extrusionOk="0">
                  <a:moveTo>
                    <a:pt x="449" y="314"/>
                  </a:moveTo>
                  <a:lnTo>
                    <a:pt x="1356" y="448"/>
                  </a:lnTo>
                  <a:lnTo>
                    <a:pt x="1222" y="1355"/>
                  </a:lnTo>
                  <a:lnTo>
                    <a:pt x="326" y="1221"/>
                  </a:lnTo>
                  <a:lnTo>
                    <a:pt x="449" y="314"/>
                  </a:lnTo>
                  <a:close/>
                  <a:moveTo>
                    <a:pt x="214" y="0"/>
                  </a:moveTo>
                  <a:lnTo>
                    <a:pt x="1" y="1456"/>
                  </a:lnTo>
                  <a:lnTo>
                    <a:pt x="1468" y="1669"/>
                  </a:lnTo>
                  <a:lnTo>
                    <a:pt x="1670"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9"/>
            <p:cNvSpPr/>
            <p:nvPr/>
          </p:nvSpPr>
          <p:spPr>
            <a:xfrm>
              <a:off x="6607898" y="2925401"/>
              <a:ext cx="93673" cy="93729"/>
            </a:xfrm>
            <a:custGeom>
              <a:avLst/>
              <a:gdLst/>
              <a:ahLst/>
              <a:cxnLst/>
              <a:rect l="l" t="t" r="r" b="b"/>
              <a:pathLst>
                <a:path w="1669" h="1670" extrusionOk="0">
                  <a:moveTo>
                    <a:pt x="448" y="314"/>
                  </a:moveTo>
                  <a:lnTo>
                    <a:pt x="1344" y="448"/>
                  </a:lnTo>
                  <a:lnTo>
                    <a:pt x="1221" y="1356"/>
                  </a:lnTo>
                  <a:lnTo>
                    <a:pt x="314" y="1221"/>
                  </a:lnTo>
                  <a:lnTo>
                    <a:pt x="448" y="314"/>
                  </a:lnTo>
                  <a:close/>
                  <a:moveTo>
                    <a:pt x="202" y="0"/>
                  </a:moveTo>
                  <a:lnTo>
                    <a:pt x="0" y="1456"/>
                  </a:lnTo>
                  <a:lnTo>
                    <a:pt x="1456" y="1669"/>
                  </a:lnTo>
                  <a:lnTo>
                    <a:pt x="1669" y="213"/>
                  </a:lnTo>
                  <a:lnTo>
                    <a:pt x="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9"/>
            <p:cNvSpPr/>
            <p:nvPr/>
          </p:nvSpPr>
          <p:spPr>
            <a:xfrm>
              <a:off x="6362688" y="3000216"/>
              <a:ext cx="93729" cy="93729"/>
            </a:xfrm>
            <a:custGeom>
              <a:avLst/>
              <a:gdLst/>
              <a:ahLst/>
              <a:cxnLst/>
              <a:rect l="l" t="t" r="r" b="b"/>
              <a:pathLst>
                <a:path w="1670" h="1670" extrusionOk="0">
                  <a:moveTo>
                    <a:pt x="449" y="314"/>
                  </a:moveTo>
                  <a:lnTo>
                    <a:pt x="1356" y="448"/>
                  </a:lnTo>
                  <a:lnTo>
                    <a:pt x="1222" y="1355"/>
                  </a:lnTo>
                  <a:lnTo>
                    <a:pt x="314" y="1221"/>
                  </a:lnTo>
                  <a:lnTo>
                    <a:pt x="449" y="314"/>
                  </a:lnTo>
                  <a:close/>
                  <a:moveTo>
                    <a:pt x="214" y="0"/>
                  </a:moveTo>
                  <a:lnTo>
                    <a:pt x="1" y="1456"/>
                  </a:lnTo>
                  <a:lnTo>
                    <a:pt x="1457" y="1669"/>
                  </a:lnTo>
                  <a:lnTo>
                    <a:pt x="1670"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9"/>
            <p:cNvSpPr/>
            <p:nvPr/>
          </p:nvSpPr>
          <p:spPr>
            <a:xfrm>
              <a:off x="6475219" y="3068720"/>
              <a:ext cx="93729" cy="93729"/>
            </a:xfrm>
            <a:custGeom>
              <a:avLst/>
              <a:gdLst/>
              <a:ahLst/>
              <a:cxnLst/>
              <a:rect l="l" t="t" r="r" b="b"/>
              <a:pathLst>
                <a:path w="1670" h="1670" extrusionOk="0">
                  <a:moveTo>
                    <a:pt x="449" y="314"/>
                  </a:moveTo>
                  <a:lnTo>
                    <a:pt x="1356" y="448"/>
                  </a:lnTo>
                  <a:lnTo>
                    <a:pt x="1222" y="1356"/>
                  </a:lnTo>
                  <a:lnTo>
                    <a:pt x="314" y="1221"/>
                  </a:lnTo>
                  <a:lnTo>
                    <a:pt x="449" y="314"/>
                  </a:lnTo>
                  <a:close/>
                  <a:moveTo>
                    <a:pt x="213" y="0"/>
                  </a:moveTo>
                  <a:lnTo>
                    <a:pt x="1" y="1456"/>
                  </a:lnTo>
                  <a:lnTo>
                    <a:pt x="1457" y="1669"/>
                  </a:lnTo>
                  <a:lnTo>
                    <a:pt x="1670" y="213"/>
                  </a:lnTo>
                  <a:lnTo>
                    <a:pt x="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9"/>
            <p:cNvSpPr/>
            <p:nvPr/>
          </p:nvSpPr>
          <p:spPr>
            <a:xfrm>
              <a:off x="6587749" y="3032880"/>
              <a:ext cx="93729" cy="93729"/>
            </a:xfrm>
            <a:custGeom>
              <a:avLst/>
              <a:gdLst/>
              <a:ahLst/>
              <a:cxnLst/>
              <a:rect l="l" t="t" r="r" b="b"/>
              <a:pathLst>
                <a:path w="1670" h="1670" extrusionOk="0">
                  <a:moveTo>
                    <a:pt x="449" y="314"/>
                  </a:moveTo>
                  <a:lnTo>
                    <a:pt x="1356" y="449"/>
                  </a:lnTo>
                  <a:lnTo>
                    <a:pt x="1221" y="1356"/>
                  </a:lnTo>
                  <a:lnTo>
                    <a:pt x="325" y="1221"/>
                  </a:lnTo>
                  <a:lnTo>
                    <a:pt x="449" y="314"/>
                  </a:lnTo>
                  <a:close/>
                  <a:moveTo>
                    <a:pt x="213" y="1"/>
                  </a:moveTo>
                  <a:lnTo>
                    <a:pt x="1" y="1457"/>
                  </a:lnTo>
                  <a:lnTo>
                    <a:pt x="1468" y="1669"/>
                  </a:lnTo>
                  <a:lnTo>
                    <a:pt x="1669" y="213"/>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9"/>
            <p:cNvSpPr/>
            <p:nvPr/>
          </p:nvSpPr>
          <p:spPr>
            <a:xfrm>
              <a:off x="6248305" y="2983827"/>
              <a:ext cx="93729" cy="93729"/>
            </a:xfrm>
            <a:custGeom>
              <a:avLst/>
              <a:gdLst/>
              <a:ahLst/>
              <a:cxnLst/>
              <a:rect l="l" t="t" r="r" b="b"/>
              <a:pathLst>
                <a:path w="1670" h="1670" extrusionOk="0">
                  <a:moveTo>
                    <a:pt x="448" y="315"/>
                  </a:moveTo>
                  <a:lnTo>
                    <a:pt x="1344" y="449"/>
                  </a:lnTo>
                  <a:lnTo>
                    <a:pt x="1221" y="1345"/>
                  </a:lnTo>
                  <a:lnTo>
                    <a:pt x="314" y="1222"/>
                  </a:lnTo>
                  <a:lnTo>
                    <a:pt x="448" y="315"/>
                  </a:lnTo>
                  <a:close/>
                  <a:moveTo>
                    <a:pt x="213" y="1"/>
                  </a:moveTo>
                  <a:lnTo>
                    <a:pt x="0" y="1457"/>
                  </a:lnTo>
                  <a:lnTo>
                    <a:pt x="1456" y="1670"/>
                  </a:lnTo>
                  <a:lnTo>
                    <a:pt x="1669" y="214"/>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9"/>
            <p:cNvSpPr/>
            <p:nvPr/>
          </p:nvSpPr>
          <p:spPr>
            <a:xfrm>
              <a:off x="6345121" y="3108312"/>
              <a:ext cx="93729" cy="93729"/>
            </a:xfrm>
            <a:custGeom>
              <a:avLst/>
              <a:gdLst/>
              <a:ahLst/>
              <a:cxnLst/>
              <a:rect l="l" t="t" r="r" b="b"/>
              <a:pathLst>
                <a:path w="1670" h="1670" extrusionOk="0">
                  <a:moveTo>
                    <a:pt x="448" y="314"/>
                  </a:moveTo>
                  <a:lnTo>
                    <a:pt x="1355" y="449"/>
                  </a:lnTo>
                  <a:lnTo>
                    <a:pt x="1221" y="1345"/>
                  </a:lnTo>
                  <a:lnTo>
                    <a:pt x="325" y="1221"/>
                  </a:lnTo>
                  <a:lnTo>
                    <a:pt x="448" y="314"/>
                  </a:lnTo>
                  <a:close/>
                  <a:moveTo>
                    <a:pt x="213" y="1"/>
                  </a:moveTo>
                  <a:lnTo>
                    <a:pt x="0" y="1457"/>
                  </a:lnTo>
                  <a:lnTo>
                    <a:pt x="1467" y="1670"/>
                  </a:lnTo>
                  <a:lnTo>
                    <a:pt x="1669" y="202"/>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9"/>
            <p:cNvSpPr/>
            <p:nvPr/>
          </p:nvSpPr>
          <p:spPr>
            <a:xfrm>
              <a:off x="6457652" y="3124645"/>
              <a:ext cx="93673" cy="93729"/>
            </a:xfrm>
            <a:custGeom>
              <a:avLst/>
              <a:gdLst/>
              <a:ahLst/>
              <a:cxnLst/>
              <a:rect l="l" t="t" r="r" b="b"/>
              <a:pathLst>
                <a:path w="1669" h="1670" extrusionOk="0">
                  <a:moveTo>
                    <a:pt x="448" y="314"/>
                  </a:moveTo>
                  <a:lnTo>
                    <a:pt x="1355" y="449"/>
                  </a:lnTo>
                  <a:lnTo>
                    <a:pt x="1221" y="1356"/>
                  </a:lnTo>
                  <a:lnTo>
                    <a:pt x="325" y="1222"/>
                  </a:lnTo>
                  <a:lnTo>
                    <a:pt x="448" y="314"/>
                  </a:lnTo>
                  <a:close/>
                  <a:moveTo>
                    <a:pt x="213" y="1"/>
                  </a:moveTo>
                  <a:lnTo>
                    <a:pt x="0" y="1457"/>
                  </a:lnTo>
                  <a:lnTo>
                    <a:pt x="1467" y="1670"/>
                  </a:lnTo>
                  <a:lnTo>
                    <a:pt x="1669" y="214"/>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9"/>
            <p:cNvSpPr/>
            <p:nvPr/>
          </p:nvSpPr>
          <p:spPr>
            <a:xfrm>
              <a:off x="6570126" y="3141033"/>
              <a:ext cx="94402" cy="93673"/>
            </a:xfrm>
            <a:custGeom>
              <a:avLst/>
              <a:gdLst/>
              <a:ahLst/>
              <a:cxnLst/>
              <a:rect l="l" t="t" r="r" b="b"/>
              <a:pathLst>
                <a:path w="1682" h="1669" extrusionOk="0">
                  <a:moveTo>
                    <a:pt x="460" y="314"/>
                  </a:moveTo>
                  <a:lnTo>
                    <a:pt x="1356" y="448"/>
                  </a:lnTo>
                  <a:lnTo>
                    <a:pt x="1233" y="1355"/>
                  </a:lnTo>
                  <a:lnTo>
                    <a:pt x="326" y="1221"/>
                  </a:lnTo>
                  <a:lnTo>
                    <a:pt x="460" y="314"/>
                  </a:lnTo>
                  <a:close/>
                  <a:moveTo>
                    <a:pt x="214" y="0"/>
                  </a:moveTo>
                  <a:lnTo>
                    <a:pt x="1" y="1456"/>
                  </a:lnTo>
                  <a:lnTo>
                    <a:pt x="1468" y="1669"/>
                  </a:lnTo>
                  <a:lnTo>
                    <a:pt x="1681"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9"/>
            <p:cNvSpPr/>
            <p:nvPr/>
          </p:nvSpPr>
          <p:spPr>
            <a:xfrm>
              <a:off x="6230682" y="3091980"/>
              <a:ext cx="93729" cy="93729"/>
            </a:xfrm>
            <a:custGeom>
              <a:avLst/>
              <a:gdLst/>
              <a:ahLst/>
              <a:cxnLst/>
              <a:rect l="l" t="t" r="r" b="b"/>
              <a:pathLst>
                <a:path w="1670" h="1670" extrusionOk="0">
                  <a:moveTo>
                    <a:pt x="449" y="314"/>
                  </a:moveTo>
                  <a:lnTo>
                    <a:pt x="1356" y="448"/>
                  </a:lnTo>
                  <a:lnTo>
                    <a:pt x="1222" y="1344"/>
                  </a:lnTo>
                  <a:lnTo>
                    <a:pt x="314" y="1221"/>
                  </a:lnTo>
                  <a:lnTo>
                    <a:pt x="449" y="314"/>
                  </a:lnTo>
                  <a:close/>
                  <a:moveTo>
                    <a:pt x="213" y="0"/>
                  </a:moveTo>
                  <a:lnTo>
                    <a:pt x="1" y="1456"/>
                  </a:lnTo>
                  <a:lnTo>
                    <a:pt x="1457" y="1669"/>
                  </a:lnTo>
                  <a:lnTo>
                    <a:pt x="1670" y="213"/>
                  </a:lnTo>
                  <a:lnTo>
                    <a:pt x="2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9"/>
            <p:cNvSpPr/>
            <p:nvPr/>
          </p:nvSpPr>
          <p:spPr>
            <a:xfrm>
              <a:off x="6328115" y="3216465"/>
              <a:ext cx="93729" cy="93673"/>
            </a:xfrm>
            <a:custGeom>
              <a:avLst/>
              <a:gdLst/>
              <a:ahLst/>
              <a:cxnLst/>
              <a:rect l="l" t="t" r="r" b="b"/>
              <a:pathLst>
                <a:path w="1670" h="1669" extrusionOk="0">
                  <a:moveTo>
                    <a:pt x="449" y="314"/>
                  </a:moveTo>
                  <a:lnTo>
                    <a:pt x="1356" y="448"/>
                  </a:lnTo>
                  <a:lnTo>
                    <a:pt x="1222" y="1355"/>
                  </a:lnTo>
                  <a:lnTo>
                    <a:pt x="314" y="1221"/>
                  </a:lnTo>
                  <a:lnTo>
                    <a:pt x="449" y="314"/>
                  </a:lnTo>
                  <a:close/>
                  <a:moveTo>
                    <a:pt x="214" y="0"/>
                  </a:moveTo>
                  <a:lnTo>
                    <a:pt x="1" y="1456"/>
                  </a:lnTo>
                  <a:lnTo>
                    <a:pt x="1457" y="1669"/>
                  </a:lnTo>
                  <a:lnTo>
                    <a:pt x="1670" y="213"/>
                  </a:lnTo>
                  <a:lnTo>
                    <a:pt x="2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9"/>
            <p:cNvSpPr/>
            <p:nvPr/>
          </p:nvSpPr>
          <p:spPr>
            <a:xfrm>
              <a:off x="6440646" y="3232798"/>
              <a:ext cx="93729" cy="93729"/>
            </a:xfrm>
            <a:custGeom>
              <a:avLst/>
              <a:gdLst/>
              <a:ahLst/>
              <a:cxnLst/>
              <a:rect l="l" t="t" r="r" b="b"/>
              <a:pathLst>
                <a:path w="1670" h="1670" extrusionOk="0">
                  <a:moveTo>
                    <a:pt x="449" y="314"/>
                  </a:moveTo>
                  <a:lnTo>
                    <a:pt x="1345" y="448"/>
                  </a:lnTo>
                  <a:lnTo>
                    <a:pt x="1222" y="1356"/>
                  </a:lnTo>
                  <a:lnTo>
                    <a:pt x="314" y="1221"/>
                  </a:lnTo>
                  <a:lnTo>
                    <a:pt x="449" y="314"/>
                  </a:lnTo>
                  <a:close/>
                  <a:moveTo>
                    <a:pt x="202" y="0"/>
                  </a:moveTo>
                  <a:lnTo>
                    <a:pt x="1" y="1456"/>
                  </a:lnTo>
                  <a:lnTo>
                    <a:pt x="1457" y="1669"/>
                  </a:lnTo>
                  <a:lnTo>
                    <a:pt x="1670" y="213"/>
                  </a:lnTo>
                  <a:lnTo>
                    <a:pt x="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9"/>
            <p:cNvSpPr/>
            <p:nvPr/>
          </p:nvSpPr>
          <p:spPr>
            <a:xfrm>
              <a:off x="6553176" y="3249130"/>
              <a:ext cx="93729" cy="93729"/>
            </a:xfrm>
            <a:custGeom>
              <a:avLst/>
              <a:gdLst/>
              <a:ahLst/>
              <a:cxnLst/>
              <a:rect l="l" t="t" r="r" b="b"/>
              <a:pathLst>
                <a:path w="1670" h="1670" extrusionOk="0">
                  <a:moveTo>
                    <a:pt x="449" y="314"/>
                  </a:moveTo>
                  <a:lnTo>
                    <a:pt x="1345" y="449"/>
                  </a:lnTo>
                  <a:lnTo>
                    <a:pt x="1221" y="1345"/>
                  </a:lnTo>
                  <a:lnTo>
                    <a:pt x="314" y="1221"/>
                  </a:lnTo>
                  <a:lnTo>
                    <a:pt x="449" y="314"/>
                  </a:lnTo>
                  <a:close/>
                  <a:moveTo>
                    <a:pt x="213" y="1"/>
                  </a:moveTo>
                  <a:lnTo>
                    <a:pt x="1" y="1457"/>
                  </a:lnTo>
                  <a:lnTo>
                    <a:pt x="1457" y="1669"/>
                  </a:lnTo>
                  <a:lnTo>
                    <a:pt x="1669" y="213"/>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9"/>
            <p:cNvSpPr/>
            <p:nvPr/>
          </p:nvSpPr>
          <p:spPr>
            <a:xfrm>
              <a:off x="6213115" y="3200077"/>
              <a:ext cx="93673" cy="93729"/>
            </a:xfrm>
            <a:custGeom>
              <a:avLst/>
              <a:gdLst/>
              <a:ahLst/>
              <a:cxnLst/>
              <a:rect l="l" t="t" r="r" b="b"/>
              <a:pathLst>
                <a:path w="1669" h="1670" extrusionOk="0">
                  <a:moveTo>
                    <a:pt x="448" y="315"/>
                  </a:moveTo>
                  <a:lnTo>
                    <a:pt x="1355" y="449"/>
                  </a:lnTo>
                  <a:lnTo>
                    <a:pt x="1221" y="1345"/>
                  </a:lnTo>
                  <a:lnTo>
                    <a:pt x="325" y="1222"/>
                  </a:lnTo>
                  <a:lnTo>
                    <a:pt x="448" y="315"/>
                  </a:lnTo>
                  <a:close/>
                  <a:moveTo>
                    <a:pt x="213" y="1"/>
                  </a:moveTo>
                  <a:lnTo>
                    <a:pt x="0" y="1457"/>
                  </a:lnTo>
                  <a:lnTo>
                    <a:pt x="1456" y="1670"/>
                  </a:lnTo>
                  <a:lnTo>
                    <a:pt x="1669" y="203"/>
                  </a:lnTo>
                  <a:lnTo>
                    <a:pt x="2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9"/>
            <p:cNvSpPr/>
            <p:nvPr/>
          </p:nvSpPr>
          <p:spPr>
            <a:xfrm>
              <a:off x="6507322" y="2769598"/>
              <a:ext cx="37099" cy="97826"/>
            </a:xfrm>
            <a:custGeom>
              <a:avLst/>
              <a:gdLst/>
              <a:ahLst/>
              <a:cxnLst/>
              <a:rect l="l" t="t" r="r" b="b"/>
              <a:pathLst>
                <a:path w="661" h="1743" extrusionOk="0">
                  <a:moveTo>
                    <a:pt x="535" y="1"/>
                  </a:moveTo>
                  <a:cubicBezTo>
                    <a:pt x="514" y="1"/>
                    <a:pt x="491" y="7"/>
                    <a:pt x="470" y="21"/>
                  </a:cubicBezTo>
                  <a:cubicBezTo>
                    <a:pt x="291" y="133"/>
                    <a:pt x="146" y="290"/>
                    <a:pt x="45" y="480"/>
                  </a:cubicBezTo>
                  <a:cubicBezTo>
                    <a:pt x="0" y="562"/>
                    <a:pt x="74" y="624"/>
                    <a:pt x="148" y="624"/>
                  </a:cubicBezTo>
                  <a:cubicBezTo>
                    <a:pt x="186" y="624"/>
                    <a:pt x="224" y="608"/>
                    <a:pt x="246" y="570"/>
                  </a:cubicBezTo>
                  <a:cubicBezTo>
                    <a:pt x="291" y="480"/>
                    <a:pt x="358" y="391"/>
                    <a:pt x="426" y="323"/>
                  </a:cubicBezTo>
                  <a:lnTo>
                    <a:pt x="426" y="323"/>
                  </a:lnTo>
                  <a:cubicBezTo>
                    <a:pt x="426" y="760"/>
                    <a:pt x="381" y="1197"/>
                    <a:pt x="291" y="1634"/>
                  </a:cubicBezTo>
                  <a:cubicBezTo>
                    <a:pt x="273" y="1702"/>
                    <a:pt x="329" y="1743"/>
                    <a:pt x="388" y="1743"/>
                  </a:cubicBezTo>
                  <a:cubicBezTo>
                    <a:pt x="435" y="1743"/>
                    <a:pt x="483" y="1716"/>
                    <a:pt x="493" y="1656"/>
                  </a:cubicBezTo>
                  <a:cubicBezTo>
                    <a:pt x="605" y="1141"/>
                    <a:pt x="661" y="615"/>
                    <a:pt x="638" y="88"/>
                  </a:cubicBezTo>
                  <a:cubicBezTo>
                    <a:pt x="631" y="34"/>
                    <a:pt x="585"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9"/>
            <p:cNvSpPr/>
            <p:nvPr/>
          </p:nvSpPr>
          <p:spPr>
            <a:xfrm>
              <a:off x="6566366" y="2780206"/>
              <a:ext cx="54217" cy="97658"/>
            </a:xfrm>
            <a:custGeom>
              <a:avLst/>
              <a:gdLst/>
              <a:ahLst/>
              <a:cxnLst/>
              <a:rect l="l" t="t" r="r" b="b"/>
              <a:pathLst>
                <a:path w="966" h="1740" extrusionOk="0">
                  <a:moveTo>
                    <a:pt x="515" y="1"/>
                  </a:moveTo>
                  <a:cubicBezTo>
                    <a:pt x="355" y="1"/>
                    <a:pt x="203" y="97"/>
                    <a:pt x="146" y="258"/>
                  </a:cubicBezTo>
                  <a:cubicBezTo>
                    <a:pt x="117" y="337"/>
                    <a:pt x="187" y="398"/>
                    <a:pt x="254" y="398"/>
                  </a:cubicBezTo>
                  <a:cubicBezTo>
                    <a:pt x="291" y="398"/>
                    <a:pt x="328" y="380"/>
                    <a:pt x="348" y="336"/>
                  </a:cubicBezTo>
                  <a:cubicBezTo>
                    <a:pt x="369" y="260"/>
                    <a:pt x="436" y="218"/>
                    <a:pt x="506" y="218"/>
                  </a:cubicBezTo>
                  <a:cubicBezTo>
                    <a:pt x="549" y="218"/>
                    <a:pt x="594" y="234"/>
                    <a:pt x="628" y="269"/>
                  </a:cubicBezTo>
                  <a:cubicBezTo>
                    <a:pt x="751" y="381"/>
                    <a:pt x="650" y="549"/>
                    <a:pt x="561" y="650"/>
                  </a:cubicBezTo>
                  <a:cubicBezTo>
                    <a:pt x="438" y="762"/>
                    <a:pt x="326" y="874"/>
                    <a:pt x="225" y="997"/>
                  </a:cubicBezTo>
                  <a:cubicBezTo>
                    <a:pt x="113" y="1142"/>
                    <a:pt x="46" y="1310"/>
                    <a:pt x="12" y="1478"/>
                  </a:cubicBezTo>
                  <a:cubicBezTo>
                    <a:pt x="1" y="1534"/>
                    <a:pt x="46" y="1590"/>
                    <a:pt x="102" y="1602"/>
                  </a:cubicBezTo>
                  <a:lnTo>
                    <a:pt x="818" y="1736"/>
                  </a:lnTo>
                  <a:cubicBezTo>
                    <a:pt x="827" y="1738"/>
                    <a:pt x="836" y="1740"/>
                    <a:pt x="844" y="1740"/>
                  </a:cubicBezTo>
                  <a:cubicBezTo>
                    <a:pt x="946" y="1740"/>
                    <a:pt x="965" y="1555"/>
                    <a:pt x="841" y="1534"/>
                  </a:cubicBezTo>
                  <a:lnTo>
                    <a:pt x="247" y="1411"/>
                  </a:lnTo>
                  <a:cubicBezTo>
                    <a:pt x="303" y="1243"/>
                    <a:pt x="393" y="1086"/>
                    <a:pt x="527" y="974"/>
                  </a:cubicBezTo>
                  <a:cubicBezTo>
                    <a:pt x="684" y="829"/>
                    <a:pt x="852" y="694"/>
                    <a:pt x="886" y="459"/>
                  </a:cubicBezTo>
                  <a:cubicBezTo>
                    <a:pt x="919" y="269"/>
                    <a:pt x="796" y="67"/>
                    <a:pt x="606" y="11"/>
                  </a:cubicBezTo>
                  <a:cubicBezTo>
                    <a:pt x="575" y="4"/>
                    <a:pt x="545"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9"/>
            <p:cNvSpPr/>
            <p:nvPr/>
          </p:nvSpPr>
          <p:spPr>
            <a:xfrm>
              <a:off x="6630685" y="2787839"/>
              <a:ext cx="55844" cy="92606"/>
            </a:xfrm>
            <a:custGeom>
              <a:avLst/>
              <a:gdLst/>
              <a:ahLst/>
              <a:cxnLst/>
              <a:rect l="l" t="t" r="r" b="b"/>
              <a:pathLst>
                <a:path w="995" h="1650" extrusionOk="0">
                  <a:moveTo>
                    <a:pt x="511" y="1"/>
                  </a:moveTo>
                  <a:cubicBezTo>
                    <a:pt x="471" y="1"/>
                    <a:pt x="430" y="7"/>
                    <a:pt x="389" y="21"/>
                  </a:cubicBezTo>
                  <a:cubicBezTo>
                    <a:pt x="272" y="70"/>
                    <a:pt x="317" y="221"/>
                    <a:pt x="420" y="221"/>
                  </a:cubicBezTo>
                  <a:cubicBezTo>
                    <a:pt x="435" y="221"/>
                    <a:pt x="451" y="218"/>
                    <a:pt x="468" y="211"/>
                  </a:cubicBezTo>
                  <a:cubicBezTo>
                    <a:pt x="480" y="209"/>
                    <a:pt x="493" y="207"/>
                    <a:pt x="507" y="207"/>
                  </a:cubicBezTo>
                  <a:cubicBezTo>
                    <a:pt x="553" y="207"/>
                    <a:pt x="601" y="224"/>
                    <a:pt x="636" y="267"/>
                  </a:cubicBezTo>
                  <a:cubicBezTo>
                    <a:pt x="692" y="323"/>
                    <a:pt x="703" y="402"/>
                    <a:pt x="680" y="469"/>
                  </a:cubicBezTo>
                  <a:cubicBezTo>
                    <a:pt x="602" y="626"/>
                    <a:pt x="456" y="738"/>
                    <a:pt x="277" y="749"/>
                  </a:cubicBezTo>
                  <a:cubicBezTo>
                    <a:pt x="160" y="781"/>
                    <a:pt x="164" y="963"/>
                    <a:pt x="289" y="963"/>
                  </a:cubicBezTo>
                  <a:cubicBezTo>
                    <a:pt x="296" y="963"/>
                    <a:pt x="303" y="963"/>
                    <a:pt x="311" y="962"/>
                  </a:cubicBezTo>
                  <a:cubicBezTo>
                    <a:pt x="351" y="953"/>
                    <a:pt x="401" y="947"/>
                    <a:pt x="453" y="947"/>
                  </a:cubicBezTo>
                  <a:cubicBezTo>
                    <a:pt x="607" y="947"/>
                    <a:pt x="781" y="996"/>
                    <a:pt x="781" y="1163"/>
                  </a:cubicBezTo>
                  <a:cubicBezTo>
                    <a:pt x="781" y="1275"/>
                    <a:pt x="703" y="1376"/>
                    <a:pt x="602" y="1410"/>
                  </a:cubicBezTo>
                  <a:cubicBezTo>
                    <a:pt x="539" y="1431"/>
                    <a:pt x="475" y="1442"/>
                    <a:pt x="412" y="1442"/>
                  </a:cubicBezTo>
                  <a:cubicBezTo>
                    <a:pt x="341" y="1442"/>
                    <a:pt x="270" y="1428"/>
                    <a:pt x="199" y="1398"/>
                  </a:cubicBezTo>
                  <a:cubicBezTo>
                    <a:pt x="186" y="1394"/>
                    <a:pt x="174" y="1392"/>
                    <a:pt x="162" y="1392"/>
                  </a:cubicBezTo>
                  <a:cubicBezTo>
                    <a:pt x="59" y="1392"/>
                    <a:pt x="0" y="1549"/>
                    <a:pt x="120" y="1589"/>
                  </a:cubicBezTo>
                  <a:cubicBezTo>
                    <a:pt x="213" y="1630"/>
                    <a:pt x="316" y="1649"/>
                    <a:pt x="419" y="1649"/>
                  </a:cubicBezTo>
                  <a:cubicBezTo>
                    <a:pt x="515" y="1649"/>
                    <a:pt x="611" y="1632"/>
                    <a:pt x="703" y="1600"/>
                  </a:cubicBezTo>
                  <a:cubicBezTo>
                    <a:pt x="860" y="1522"/>
                    <a:pt x="972" y="1365"/>
                    <a:pt x="994" y="1186"/>
                  </a:cubicBezTo>
                  <a:cubicBezTo>
                    <a:pt x="994" y="995"/>
                    <a:pt x="882" y="838"/>
                    <a:pt x="714" y="782"/>
                  </a:cubicBezTo>
                  <a:cubicBezTo>
                    <a:pt x="815" y="693"/>
                    <a:pt x="882" y="570"/>
                    <a:pt x="893" y="435"/>
                  </a:cubicBezTo>
                  <a:cubicBezTo>
                    <a:pt x="922" y="198"/>
                    <a:pt x="73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9"/>
            <p:cNvSpPr/>
            <p:nvPr/>
          </p:nvSpPr>
          <p:spPr>
            <a:xfrm>
              <a:off x="6816571" y="2435710"/>
              <a:ext cx="310427" cy="291064"/>
            </a:xfrm>
            <a:custGeom>
              <a:avLst/>
              <a:gdLst/>
              <a:ahLst/>
              <a:cxnLst/>
              <a:rect l="l" t="t" r="r" b="b"/>
              <a:pathLst>
                <a:path w="5531" h="5186" extrusionOk="0">
                  <a:moveTo>
                    <a:pt x="2879" y="0"/>
                  </a:moveTo>
                  <a:cubicBezTo>
                    <a:pt x="2409" y="0"/>
                    <a:pt x="2140" y="571"/>
                    <a:pt x="1546" y="1837"/>
                  </a:cubicBezTo>
                  <a:lnTo>
                    <a:pt x="1501" y="1938"/>
                  </a:lnTo>
                  <a:cubicBezTo>
                    <a:pt x="1031" y="2923"/>
                    <a:pt x="549" y="3954"/>
                    <a:pt x="45" y="4984"/>
                  </a:cubicBezTo>
                  <a:cubicBezTo>
                    <a:pt x="1" y="5074"/>
                    <a:pt x="68" y="5186"/>
                    <a:pt x="180" y="5186"/>
                  </a:cubicBezTo>
                  <a:cubicBezTo>
                    <a:pt x="225" y="5186"/>
                    <a:pt x="269" y="5152"/>
                    <a:pt x="303" y="5108"/>
                  </a:cubicBezTo>
                  <a:cubicBezTo>
                    <a:pt x="796" y="4077"/>
                    <a:pt x="1289" y="3047"/>
                    <a:pt x="1748" y="2061"/>
                  </a:cubicBezTo>
                  <a:lnTo>
                    <a:pt x="1793" y="1960"/>
                  </a:lnTo>
                  <a:cubicBezTo>
                    <a:pt x="2308" y="874"/>
                    <a:pt x="2588" y="280"/>
                    <a:pt x="2879" y="280"/>
                  </a:cubicBezTo>
                  <a:cubicBezTo>
                    <a:pt x="3092" y="280"/>
                    <a:pt x="3338" y="639"/>
                    <a:pt x="3932" y="1725"/>
                  </a:cubicBezTo>
                  <a:cubicBezTo>
                    <a:pt x="4380" y="2531"/>
                    <a:pt x="4817" y="3360"/>
                    <a:pt x="5220" y="4178"/>
                  </a:cubicBezTo>
                  <a:cubicBezTo>
                    <a:pt x="5249" y="4233"/>
                    <a:pt x="5296" y="4255"/>
                    <a:pt x="5342" y="4255"/>
                  </a:cubicBezTo>
                  <a:cubicBezTo>
                    <a:pt x="5436" y="4255"/>
                    <a:pt x="5530" y="4160"/>
                    <a:pt x="5478" y="4055"/>
                  </a:cubicBezTo>
                  <a:cubicBezTo>
                    <a:pt x="5063" y="3226"/>
                    <a:pt x="4626" y="2397"/>
                    <a:pt x="4178" y="1591"/>
                  </a:cubicBezTo>
                  <a:cubicBezTo>
                    <a:pt x="3518" y="392"/>
                    <a:pt x="3271" y="0"/>
                    <a:pt x="2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9"/>
            <p:cNvSpPr/>
            <p:nvPr/>
          </p:nvSpPr>
          <p:spPr>
            <a:xfrm>
              <a:off x="5510879" y="2584049"/>
              <a:ext cx="1090733" cy="823578"/>
            </a:xfrm>
            <a:custGeom>
              <a:avLst/>
              <a:gdLst/>
              <a:ahLst/>
              <a:cxnLst/>
              <a:rect l="l" t="t" r="r" b="b"/>
              <a:pathLst>
                <a:path w="19434" h="14674" extrusionOk="0">
                  <a:moveTo>
                    <a:pt x="2319" y="4301"/>
                  </a:moveTo>
                  <a:lnTo>
                    <a:pt x="13453" y="12702"/>
                  </a:lnTo>
                  <a:lnTo>
                    <a:pt x="2319" y="12702"/>
                  </a:lnTo>
                  <a:lnTo>
                    <a:pt x="2319" y="4301"/>
                  </a:lnTo>
                  <a:close/>
                  <a:moveTo>
                    <a:pt x="1" y="0"/>
                  </a:moveTo>
                  <a:lnTo>
                    <a:pt x="1" y="14673"/>
                  </a:lnTo>
                  <a:lnTo>
                    <a:pt x="19434" y="1467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9"/>
            <p:cNvSpPr/>
            <p:nvPr/>
          </p:nvSpPr>
          <p:spPr>
            <a:xfrm>
              <a:off x="5537931" y="2568951"/>
              <a:ext cx="1090733" cy="814767"/>
            </a:xfrm>
            <a:custGeom>
              <a:avLst/>
              <a:gdLst/>
              <a:ahLst/>
              <a:cxnLst/>
              <a:rect l="l" t="t" r="r" b="b"/>
              <a:pathLst>
                <a:path w="19434" h="14517" extrusionOk="0">
                  <a:moveTo>
                    <a:pt x="2319" y="4257"/>
                  </a:moveTo>
                  <a:lnTo>
                    <a:pt x="13452" y="12568"/>
                  </a:lnTo>
                  <a:lnTo>
                    <a:pt x="2319" y="12568"/>
                  </a:lnTo>
                  <a:lnTo>
                    <a:pt x="2319" y="4257"/>
                  </a:lnTo>
                  <a:close/>
                  <a:moveTo>
                    <a:pt x="1" y="1"/>
                  </a:moveTo>
                  <a:lnTo>
                    <a:pt x="1" y="14516"/>
                  </a:lnTo>
                  <a:lnTo>
                    <a:pt x="19434" y="14516"/>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9"/>
            <p:cNvSpPr/>
            <p:nvPr/>
          </p:nvSpPr>
          <p:spPr>
            <a:xfrm>
              <a:off x="5502741" y="2568334"/>
              <a:ext cx="1122163" cy="846814"/>
            </a:xfrm>
            <a:custGeom>
              <a:avLst/>
              <a:gdLst/>
              <a:ahLst/>
              <a:cxnLst/>
              <a:rect l="l" t="t" r="r" b="b"/>
              <a:pathLst>
                <a:path w="19994" h="15088" extrusionOk="0">
                  <a:moveTo>
                    <a:pt x="2599" y="4873"/>
                  </a:moveTo>
                  <a:lnTo>
                    <a:pt x="13183" y="12847"/>
                  </a:lnTo>
                  <a:lnTo>
                    <a:pt x="2599" y="12847"/>
                  </a:lnTo>
                  <a:lnTo>
                    <a:pt x="2599" y="4873"/>
                  </a:lnTo>
                  <a:close/>
                  <a:moveTo>
                    <a:pt x="2319" y="4301"/>
                  </a:moveTo>
                  <a:lnTo>
                    <a:pt x="2319" y="13127"/>
                  </a:lnTo>
                  <a:lnTo>
                    <a:pt x="14012" y="13127"/>
                  </a:lnTo>
                  <a:lnTo>
                    <a:pt x="2319" y="4301"/>
                  </a:lnTo>
                  <a:close/>
                  <a:moveTo>
                    <a:pt x="280" y="560"/>
                  </a:moveTo>
                  <a:lnTo>
                    <a:pt x="19165" y="14807"/>
                  </a:lnTo>
                  <a:lnTo>
                    <a:pt x="280" y="14807"/>
                  </a:lnTo>
                  <a:lnTo>
                    <a:pt x="280" y="560"/>
                  </a:lnTo>
                  <a:close/>
                  <a:moveTo>
                    <a:pt x="0" y="0"/>
                  </a:moveTo>
                  <a:lnTo>
                    <a:pt x="0" y="15087"/>
                  </a:lnTo>
                  <a:lnTo>
                    <a:pt x="19993" y="1508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9"/>
            <p:cNvSpPr/>
            <p:nvPr/>
          </p:nvSpPr>
          <p:spPr>
            <a:xfrm>
              <a:off x="5510879" y="3361661"/>
              <a:ext cx="84300" cy="15771"/>
            </a:xfrm>
            <a:custGeom>
              <a:avLst/>
              <a:gdLst/>
              <a:ahLst/>
              <a:cxnLst/>
              <a:rect l="l" t="t" r="r" b="b"/>
              <a:pathLst>
                <a:path w="1502" h="281" extrusionOk="0">
                  <a:moveTo>
                    <a:pt x="1" y="0"/>
                  </a:moveTo>
                  <a:lnTo>
                    <a:pt x="1" y="280"/>
                  </a:lnTo>
                  <a:lnTo>
                    <a:pt x="1502" y="280"/>
                  </a:lnTo>
                  <a:lnTo>
                    <a:pt x="1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9"/>
            <p:cNvSpPr/>
            <p:nvPr/>
          </p:nvSpPr>
          <p:spPr>
            <a:xfrm>
              <a:off x="5510879" y="3310755"/>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9"/>
            <p:cNvSpPr/>
            <p:nvPr/>
          </p:nvSpPr>
          <p:spPr>
            <a:xfrm>
              <a:off x="5510879" y="3260467"/>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9"/>
            <p:cNvSpPr/>
            <p:nvPr/>
          </p:nvSpPr>
          <p:spPr>
            <a:xfrm>
              <a:off x="5510879" y="3209506"/>
              <a:ext cx="84300" cy="15771"/>
            </a:xfrm>
            <a:custGeom>
              <a:avLst/>
              <a:gdLst/>
              <a:ahLst/>
              <a:cxnLst/>
              <a:rect l="l" t="t" r="r" b="b"/>
              <a:pathLst>
                <a:path w="1502" h="281" extrusionOk="0">
                  <a:moveTo>
                    <a:pt x="1" y="1"/>
                  </a:moveTo>
                  <a:lnTo>
                    <a:pt x="1" y="281"/>
                  </a:lnTo>
                  <a:lnTo>
                    <a:pt x="1502" y="281"/>
                  </a:lnTo>
                  <a:lnTo>
                    <a:pt x="15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9"/>
            <p:cNvSpPr/>
            <p:nvPr/>
          </p:nvSpPr>
          <p:spPr>
            <a:xfrm>
              <a:off x="5510879" y="3158600"/>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9"/>
            <p:cNvSpPr/>
            <p:nvPr/>
          </p:nvSpPr>
          <p:spPr>
            <a:xfrm>
              <a:off x="5510879" y="3107695"/>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9"/>
            <p:cNvSpPr/>
            <p:nvPr/>
          </p:nvSpPr>
          <p:spPr>
            <a:xfrm>
              <a:off x="5510879" y="3056790"/>
              <a:ext cx="84300" cy="15771"/>
            </a:xfrm>
            <a:custGeom>
              <a:avLst/>
              <a:gdLst/>
              <a:ahLst/>
              <a:cxnLst/>
              <a:rect l="l" t="t" r="r" b="b"/>
              <a:pathLst>
                <a:path w="1502" h="281" extrusionOk="0">
                  <a:moveTo>
                    <a:pt x="1" y="0"/>
                  </a:moveTo>
                  <a:lnTo>
                    <a:pt x="1" y="280"/>
                  </a:lnTo>
                  <a:lnTo>
                    <a:pt x="1502" y="280"/>
                  </a:lnTo>
                  <a:lnTo>
                    <a:pt x="1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9"/>
            <p:cNvSpPr/>
            <p:nvPr/>
          </p:nvSpPr>
          <p:spPr>
            <a:xfrm>
              <a:off x="5510879" y="3005828"/>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9"/>
            <p:cNvSpPr/>
            <p:nvPr/>
          </p:nvSpPr>
          <p:spPr>
            <a:xfrm>
              <a:off x="5510879" y="2954923"/>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9"/>
            <p:cNvSpPr/>
            <p:nvPr/>
          </p:nvSpPr>
          <p:spPr>
            <a:xfrm>
              <a:off x="5510879" y="2904635"/>
              <a:ext cx="86825" cy="15771"/>
            </a:xfrm>
            <a:custGeom>
              <a:avLst/>
              <a:gdLst/>
              <a:ahLst/>
              <a:cxnLst/>
              <a:rect l="l" t="t" r="r" b="b"/>
              <a:pathLst>
                <a:path w="1547" h="281" extrusionOk="0">
                  <a:moveTo>
                    <a:pt x="1" y="1"/>
                  </a:moveTo>
                  <a:lnTo>
                    <a:pt x="1" y="281"/>
                  </a:lnTo>
                  <a:lnTo>
                    <a:pt x="1547" y="281"/>
                  </a:lnTo>
                  <a:lnTo>
                    <a:pt x="15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9"/>
            <p:cNvSpPr/>
            <p:nvPr/>
          </p:nvSpPr>
          <p:spPr>
            <a:xfrm>
              <a:off x="5510879" y="2853729"/>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9"/>
            <p:cNvSpPr/>
            <p:nvPr/>
          </p:nvSpPr>
          <p:spPr>
            <a:xfrm>
              <a:off x="5510879" y="2802824"/>
              <a:ext cx="53487" cy="15771"/>
            </a:xfrm>
            <a:custGeom>
              <a:avLst/>
              <a:gdLst/>
              <a:ahLst/>
              <a:cxnLst/>
              <a:rect l="l" t="t" r="r" b="b"/>
              <a:pathLst>
                <a:path w="953" h="281" extrusionOk="0">
                  <a:moveTo>
                    <a:pt x="1" y="0"/>
                  </a:moveTo>
                  <a:lnTo>
                    <a:pt x="1" y="280"/>
                  </a:lnTo>
                  <a:lnTo>
                    <a:pt x="953" y="280"/>
                  </a:lnTo>
                  <a:lnTo>
                    <a:pt x="9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9"/>
            <p:cNvSpPr/>
            <p:nvPr/>
          </p:nvSpPr>
          <p:spPr>
            <a:xfrm>
              <a:off x="5510879" y="2751862"/>
              <a:ext cx="86825" cy="15771"/>
            </a:xfrm>
            <a:custGeom>
              <a:avLst/>
              <a:gdLst/>
              <a:ahLst/>
              <a:cxnLst/>
              <a:rect l="l" t="t" r="r" b="b"/>
              <a:pathLst>
                <a:path w="1547" h="281" extrusionOk="0">
                  <a:moveTo>
                    <a:pt x="1" y="1"/>
                  </a:moveTo>
                  <a:lnTo>
                    <a:pt x="1" y="281"/>
                  </a:lnTo>
                  <a:lnTo>
                    <a:pt x="1547" y="281"/>
                  </a:lnTo>
                  <a:lnTo>
                    <a:pt x="15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9"/>
            <p:cNvSpPr/>
            <p:nvPr/>
          </p:nvSpPr>
          <p:spPr>
            <a:xfrm>
              <a:off x="5510879" y="2700957"/>
              <a:ext cx="53487" cy="15771"/>
            </a:xfrm>
            <a:custGeom>
              <a:avLst/>
              <a:gdLst/>
              <a:ahLst/>
              <a:cxnLst/>
              <a:rect l="l" t="t" r="r" b="b"/>
              <a:pathLst>
                <a:path w="953" h="281" extrusionOk="0">
                  <a:moveTo>
                    <a:pt x="1" y="1"/>
                  </a:moveTo>
                  <a:lnTo>
                    <a:pt x="1" y="281"/>
                  </a:lnTo>
                  <a:lnTo>
                    <a:pt x="953" y="281"/>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9"/>
            <p:cNvSpPr/>
            <p:nvPr/>
          </p:nvSpPr>
          <p:spPr>
            <a:xfrm>
              <a:off x="5221106" y="3256033"/>
              <a:ext cx="1163022" cy="293029"/>
            </a:xfrm>
            <a:custGeom>
              <a:avLst/>
              <a:gdLst/>
              <a:ahLst/>
              <a:cxnLst/>
              <a:rect l="l" t="t" r="r" b="b"/>
              <a:pathLst>
                <a:path w="20722" h="5221" extrusionOk="0">
                  <a:moveTo>
                    <a:pt x="1412" y="1"/>
                  </a:moveTo>
                  <a:lnTo>
                    <a:pt x="1367" y="236"/>
                  </a:lnTo>
                  <a:lnTo>
                    <a:pt x="493" y="46"/>
                  </a:lnTo>
                  <a:cubicBezTo>
                    <a:pt x="478" y="43"/>
                    <a:pt x="462" y="41"/>
                    <a:pt x="446" y="41"/>
                  </a:cubicBezTo>
                  <a:cubicBezTo>
                    <a:pt x="340" y="41"/>
                    <a:pt x="244" y="106"/>
                    <a:pt x="224" y="214"/>
                  </a:cubicBezTo>
                  <a:lnTo>
                    <a:pt x="23" y="1110"/>
                  </a:lnTo>
                  <a:cubicBezTo>
                    <a:pt x="0" y="1222"/>
                    <a:pt x="79" y="1345"/>
                    <a:pt x="191" y="1367"/>
                  </a:cubicBezTo>
                  <a:lnTo>
                    <a:pt x="1065" y="1569"/>
                  </a:lnTo>
                  <a:lnTo>
                    <a:pt x="1020" y="1804"/>
                  </a:lnTo>
                  <a:lnTo>
                    <a:pt x="2106" y="2039"/>
                  </a:lnTo>
                  <a:lnTo>
                    <a:pt x="2162" y="1804"/>
                  </a:lnTo>
                  <a:lnTo>
                    <a:pt x="16633" y="5007"/>
                  </a:lnTo>
                  <a:lnTo>
                    <a:pt x="20722" y="5220"/>
                  </a:lnTo>
                  <a:lnTo>
                    <a:pt x="16925" y="3686"/>
                  </a:lnTo>
                  <a:lnTo>
                    <a:pt x="2456" y="483"/>
                  </a:lnTo>
                  <a:lnTo>
                    <a:pt x="2456" y="483"/>
                  </a:lnTo>
                  <a:lnTo>
                    <a:pt x="2509" y="247"/>
                  </a:lnTo>
                  <a:lnTo>
                    <a:pt x="14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9"/>
            <p:cNvSpPr/>
            <p:nvPr/>
          </p:nvSpPr>
          <p:spPr>
            <a:xfrm>
              <a:off x="5203482" y="3275733"/>
              <a:ext cx="76162" cy="85984"/>
            </a:xfrm>
            <a:custGeom>
              <a:avLst/>
              <a:gdLst/>
              <a:ahLst/>
              <a:cxnLst/>
              <a:rect l="l" t="t" r="r" b="b"/>
              <a:pathLst>
                <a:path w="1357" h="1532" extrusionOk="0">
                  <a:moveTo>
                    <a:pt x="429" y="0"/>
                  </a:moveTo>
                  <a:cubicBezTo>
                    <a:pt x="334" y="0"/>
                    <a:pt x="244" y="72"/>
                    <a:pt x="225" y="176"/>
                  </a:cubicBezTo>
                  <a:lnTo>
                    <a:pt x="23" y="1072"/>
                  </a:lnTo>
                  <a:cubicBezTo>
                    <a:pt x="1" y="1184"/>
                    <a:pt x="68" y="1307"/>
                    <a:pt x="191" y="1330"/>
                  </a:cubicBezTo>
                  <a:lnTo>
                    <a:pt x="1065" y="1531"/>
                  </a:lnTo>
                  <a:lnTo>
                    <a:pt x="1356" y="199"/>
                  </a:lnTo>
                  <a:lnTo>
                    <a:pt x="482" y="8"/>
                  </a:lnTo>
                  <a:cubicBezTo>
                    <a:pt x="465" y="3"/>
                    <a:pt x="447" y="0"/>
                    <a:pt x="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9"/>
            <p:cNvSpPr/>
            <p:nvPr/>
          </p:nvSpPr>
          <p:spPr>
            <a:xfrm>
              <a:off x="5318539" y="3299418"/>
              <a:ext cx="829247" cy="254022"/>
            </a:xfrm>
            <a:custGeom>
              <a:avLst/>
              <a:gdLst/>
              <a:ahLst/>
              <a:cxnLst/>
              <a:rect l="l" t="t" r="r" b="b"/>
              <a:pathLst>
                <a:path w="14775" h="4526" extrusionOk="0">
                  <a:moveTo>
                    <a:pt x="292" y="1"/>
                  </a:moveTo>
                  <a:lnTo>
                    <a:pt x="1" y="1322"/>
                  </a:lnTo>
                  <a:lnTo>
                    <a:pt x="14472" y="4526"/>
                  </a:lnTo>
                  <a:lnTo>
                    <a:pt x="14774" y="3193"/>
                  </a:lnTo>
                  <a:lnTo>
                    <a:pt x="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9"/>
            <p:cNvSpPr/>
            <p:nvPr/>
          </p:nvSpPr>
          <p:spPr>
            <a:xfrm>
              <a:off x="5333019" y="3273657"/>
              <a:ext cx="847431" cy="272880"/>
            </a:xfrm>
            <a:custGeom>
              <a:avLst/>
              <a:gdLst/>
              <a:ahLst/>
              <a:cxnLst/>
              <a:rect l="l" t="t" r="r" b="b"/>
              <a:pathLst>
                <a:path w="15099" h="4862" extrusionOk="0">
                  <a:moveTo>
                    <a:pt x="571" y="336"/>
                  </a:moveTo>
                  <a:lnTo>
                    <a:pt x="14751" y="3484"/>
                  </a:lnTo>
                  <a:lnTo>
                    <a:pt x="14527" y="4525"/>
                  </a:lnTo>
                  <a:lnTo>
                    <a:pt x="325" y="1389"/>
                  </a:lnTo>
                  <a:lnTo>
                    <a:pt x="571" y="336"/>
                  </a:lnTo>
                  <a:close/>
                  <a:moveTo>
                    <a:pt x="347" y="0"/>
                  </a:moveTo>
                  <a:lnTo>
                    <a:pt x="0" y="1602"/>
                  </a:lnTo>
                  <a:lnTo>
                    <a:pt x="14740" y="4861"/>
                  </a:lnTo>
                  <a:lnTo>
                    <a:pt x="15099" y="3271"/>
                  </a:lnTo>
                  <a:lnTo>
                    <a:pt x="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9"/>
            <p:cNvSpPr/>
            <p:nvPr/>
          </p:nvSpPr>
          <p:spPr>
            <a:xfrm>
              <a:off x="5268251" y="3247222"/>
              <a:ext cx="102540" cy="133353"/>
            </a:xfrm>
            <a:custGeom>
              <a:avLst/>
              <a:gdLst/>
              <a:ahLst/>
              <a:cxnLst/>
              <a:rect l="l" t="t" r="r" b="b"/>
              <a:pathLst>
                <a:path w="1827" h="2376" extrusionOk="0">
                  <a:moveTo>
                    <a:pt x="673" y="326"/>
                  </a:moveTo>
                  <a:lnTo>
                    <a:pt x="1490" y="516"/>
                  </a:lnTo>
                  <a:lnTo>
                    <a:pt x="1154" y="2039"/>
                  </a:lnTo>
                  <a:lnTo>
                    <a:pt x="337" y="1860"/>
                  </a:lnTo>
                  <a:lnTo>
                    <a:pt x="673" y="326"/>
                  </a:lnTo>
                  <a:close/>
                  <a:moveTo>
                    <a:pt x="460" y="1"/>
                  </a:moveTo>
                  <a:lnTo>
                    <a:pt x="1" y="2073"/>
                  </a:lnTo>
                  <a:lnTo>
                    <a:pt x="1367" y="2375"/>
                  </a:lnTo>
                  <a:lnTo>
                    <a:pt x="1826" y="292"/>
                  </a:lnTo>
                  <a:lnTo>
                    <a:pt x="4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9"/>
            <p:cNvSpPr/>
            <p:nvPr/>
          </p:nvSpPr>
          <p:spPr>
            <a:xfrm>
              <a:off x="5212294" y="3250477"/>
              <a:ext cx="94346" cy="103045"/>
            </a:xfrm>
            <a:custGeom>
              <a:avLst/>
              <a:gdLst/>
              <a:ahLst/>
              <a:cxnLst/>
              <a:rect l="l" t="t" r="r" b="b"/>
              <a:pathLst>
                <a:path w="1681" h="1836" extrusionOk="0">
                  <a:moveTo>
                    <a:pt x="605" y="290"/>
                  </a:moveTo>
                  <a:lnTo>
                    <a:pt x="1345" y="447"/>
                  </a:lnTo>
                  <a:lnTo>
                    <a:pt x="1110" y="1500"/>
                  </a:lnTo>
                  <a:lnTo>
                    <a:pt x="370" y="1343"/>
                  </a:lnTo>
                  <a:cubicBezTo>
                    <a:pt x="337" y="1332"/>
                    <a:pt x="303" y="1287"/>
                    <a:pt x="314" y="1242"/>
                  </a:cubicBezTo>
                  <a:lnTo>
                    <a:pt x="516" y="346"/>
                  </a:lnTo>
                  <a:cubicBezTo>
                    <a:pt x="516" y="313"/>
                    <a:pt x="549" y="290"/>
                    <a:pt x="594" y="290"/>
                  </a:cubicBezTo>
                  <a:close/>
                  <a:moveTo>
                    <a:pt x="590" y="1"/>
                  </a:moveTo>
                  <a:cubicBezTo>
                    <a:pt x="421" y="1"/>
                    <a:pt x="274" y="116"/>
                    <a:pt x="236" y="290"/>
                  </a:cubicBezTo>
                  <a:lnTo>
                    <a:pt x="45" y="1186"/>
                  </a:lnTo>
                  <a:cubicBezTo>
                    <a:pt x="1" y="1377"/>
                    <a:pt x="124" y="1567"/>
                    <a:pt x="314" y="1612"/>
                  </a:cubicBezTo>
                  <a:lnTo>
                    <a:pt x="1322" y="1836"/>
                  </a:lnTo>
                  <a:lnTo>
                    <a:pt x="1681" y="234"/>
                  </a:lnTo>
                  <a:lnTo>
                    <a:pt x="673" y="10"/>
                  </a:lnTo>
                  <a:cubicBezTo>
                    <a:pt x="645" y="4"/>
                    <a:pt x="617"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9"/>
            <p:cNvSpPr/>
            <p:nvPr/>
          </p:nvSpPr>
          <p:spPr>
            <a:xfrm>
              <a:off x="6154015" y="3455333"/>
              <a:ext cx="276640" cy="103775"/>
            </a:xfrm>
            <a:custGeom>
              <a:avLst/>
              <a:gdLst/>
              <a:ahLst/>
              <a:cxnLst/>
              <a:rect l="l" t="t" r="r" b="b"/>
              <a:pathLst>
                <a:path w="4929" h="1849" extrusionOk="0">
                  <a:moveTo>
                    <a:pt x="359" y="0"/>
                  </a:moveTo>
                  <a:lnTo>
                    <a:pt x="247" y="269"/>
                  </a:lnTo>
                  <a:lnTo>
                    <a:pt x="3271" y="1490"/>
                  </a:lnTo>
                  <a:lnTo>
                    <a:pt x="3271" y="1490"/>
                  </a:lnTo>
                  <a:lnTo>
                    <a:pt x="11" y="1322"/>
                  </a:lnTo>
                  <a:lnTo>
                    <a:pt x="0" y="1602"/>
                  </a:lnTo>
                  <a:lnTo>
                    <a:pt x="4928" y="1848"/>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9"/>
            <p:cNvSpPr/>
            <p:nvPr/>
          </p:nvSpPr>
          <p:spPr>
            <a:xfrm>
              <a:off x="6230065" y="3494284"/>
              <a:ext cx="38389" cy="54778"/>
            </a:xfrm>
            <a:custGeom>
              <a:avLst/>
              <a:gdLst/>
              <a:ahLst/>
              <a:cxnLst/>
              <a:rect l="l" t="t" r="r" b="b"/>
              <a:pathLst>
                <a:path w="684" h="976" extrusionOk="0">
                  <a:moveTo>
                    <a:pt x="639" y="1"/>
                  </a:moveTo>
                  <a:cubicBezTo>
                    <a:pt x="549" y="12"/>
                    <a:pt x="135" y="113"/>
                    <a:pt x="68" y="393"/>
                  </a:cubicBezTo>
                  <a:cubicBezTo>
                    <a:pt x="0" y="673"/>
                    <a:pt x="314" y="897"/>
                    <a:pt x="415" y="975"/>
                  </a:cubicBezTo>
                  <a:lnTo>
                    <a:pt x="583" y="751"/>
                  </a:lnTo>
                  <a:cubicBezTo>
                    <a:pt x="381" y="606"/>
                    <a:pt x="325" y="505"/>
                    <a:pt x="336" y="460"/>
                  </a:cubicBezTo>
                  <a:cubicBezTo>
                    <a:pt x="359" y="382"/>
                    <a:pt x="549" y="303"/>
                    <a:pt x="684" y="281"/>
                  </a:cubicBezTo>
                  <a:lnTo>
                    <a:pt x="6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9"/>
            <p:cNvSpPr/>
            <p:nvPr/>
          </p:nvSpPr>
          <p:spPr>
            <a:xfrm>
              <a:off x="7870823" y="2148350"/>
              <a:ext cx="215632" cy="162482"/>
            </a:xfrm>
            <a:custGeom>
              <a:avLst/>
              <a:gdLst/>
              <a:ahLst/>
              <a:cxnLst/>
              <a:rect l="l" t="t" r="r" b="b"/>
              <a:pathLst>
                <a:path w="3842" h="2895" extrusionOk="0">
                  <a:moveTo>
                    <a:pt x="1419" y="1"/>
                  </a:moveTo>
                  <a:cubicBezTo>
                    <a:pt x="1299" y="1"/>
                    <a:pt x="1180" y="16"/>
                    <a:pt x="1064" y="46"/>
                  </a:cubicBezTo>
                  <a:cubicBezTo>
                    <a:pt x="627" y="181"/>
                    <a:pt x="258" y="494"/>
                    <a:pt x="90" y="920"/>
                  </a:cubicBezTo>
                  <a:cubicBezTo>
                    <a:pt x="45" y="1021"/>
                    <a:pt x="0" y="1245"/>
                    <a:pt x="67" y="1334"/>
                  </a:cubicBezTo>
                  <a:cubicBezTo>
                    <a:pt x="109" y="1382"/>
                    <a:pt x="177" y="1405"/>
                    <a:pt x="258" y="1405"/>
                  </a:cubicBezTo>
                  <a:cubicBezTo>
                    <a:pt x="329" y="1405"/>
                    <a:pt x="410" y="1388"/>
                    <a:pt x="493" y="1357"/>
                  </a:cubicBezTo>
                  <a:lnTo>
                    <a:pt x="2767" y="2589"/>
                  </a:lnTo>
                  <a:cubicBezTo>
                    <a:pt x="2621" y="2790"/>
                    <a:pt x="2599" y="2858"/>
                    <a:pt x="2621" y="2880"/>
                  </a:cubicBezTo>
                  <a:cubicBezTo>
                    <a:pt x="2629" y="2890"/>
                    <a:pt x="2645" y="2895"/>
                    <a:pt x="2668" y="2895"/>
                  </a:cubicBezTo>
                  <a:cubicBezTo>
                    <a:pt x="2882" y="2895"/>
                    <a:pt x="3688" y="2485"/>
                    <a:pt x="3819" y="1838"/>
                  </a:cubicBezTo>
                  <a:cubicBezTo>
                    <a:pt x="3842" y="1693"/>
                    <a:pt x="3831" y="1536"/>
                    <a:pt x="3786" y="1390"/>
                  </a:cubicBezTo>
                  <a:cubicBezTo>
                    <a:pt x="3595" y="830"/>
                    <a:pt x="2879" y="696"/>
                    <a:pt x="2823" y="696"/>
                  </a:cubicBezTo>
                  <a:cubicBezTo>
                    <a:pt x="2435" y="254"/>
                    <a:pt x="1916" y="1"/>
                    <a:pt x="1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9"/>
            <p:cNvSpPr/>
            <p:nvPr/>
          </p:nvSpPr>
          <p:spPr>
            <a:xfrm>
              <a:off x="7863246" y="3342185"/>
              <a:ext cx="176064" cy="83009"/>
            </a:xfrm>
            <a:custGeom>
              <a:avLst/>
              <a:gdLst/>
              <a:ahLst/>
              <a:cxnLst/>
              <a:rect l="l" t="t" r="r" b="b"/>
              <a:pathLst>
                <a:path w="3137" h="1479" extrusionOk="0">
                  <a:moveTo>
                    <a:pt x="2599" y="0"/>
                  </a:moveTo>
                  <a:lnTo>
                    <a:pt x="1950" y="135"/>
                  </a:lnTo>
                  <a:cubicBezTo>
                    <a:pt x="1950" y="135"/>
                    <a:pt x="885" y="717"/>
                    <a:pt x="449" y="963"/>
                  </a:cubicBezTo>
                  <a:cubicBezTo>
                    <a:pt x="1" y="1221"/>
                    <a:pt x="202" y="1479"/>
                    <a:pt x="202" y="1479"/>
                  </a:cubicBezTo>
                  <a:lnTo>
                    <a:pt x="3081" y="1479"/>
                  </a:lnTo>
                  <a:cubicBezTo>
                    <a:pt x="3137" y="1098"/>
                    <a:pt x="2599" y="0"/>
                    <a:pt x="25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9"/>
            <p:cNvSpPr/>
            <p:nvPr/>
          </p:nvSpPr>
          <p:spPr>
            <a:xfrm>
              <a:off x="7871440" y="3357900"/>
              <a:ext cx="189254" cy="83009"/>
            </a:xfrm>
            <a:custGeom>
              <a:avLst/>
              <a:gdLst/>
              <a:ahLst/>
              <a:cxnLst/>
              <a:rect l="l" t="t" r="r" b="b"/>
              <a:pathLst>
                <a:path w="3372" h="1479" extrusionOk="0">
                  <a:moveTo>
                    <a:pt x="2800" y="0"/>
                  </a:moveTo>
                  <a:lnTo>
                    <a:pt x="2095" y="135"/>
                  </a:lnTo>
                  <a:cubicBezTo>
                    <a:pt x="2095" y="135"/>
                    <a:pt x="952" y="717"/>
                    <a:pt x="482" y="975"/>
                  </a:cubicBezTo>
                  <a:cubicBezTo>
                    <a:pt x="0" y="1221"/>
                    <a:pt x="213" y="1479"/>
                    <a:pt x="213" y="1479"/>
                  </a:cubicBezTo>
                  <a:lnTo>
                    <a:pt x="3316" y="1479"/>
                  </a:lnTo>
                  <a:cubicBezTo>
                    <a:pt x="3372" y="1098"/>
                    <a:pt x="2800" y="0"/>
                    <a:pt x="2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9"/>
            <p:cNvSpPr/>
            <p:nvPr/>
          </p:nvSpPr>
          <p:spPr>
            <a:xfrm>
              <a:off x="7863246" y="3332756"/>
              <a:ext cx="183641" cy="100632"/>
            </a:xfrm>
            <a:custGeom>
              <a:avLst/>
              <a:gdLst/>
              <a:ahLst/>
              <a:cxnLst/>
              <a:rect l="l" t="t" r="r" b="b"/>
              <a:pathLst>
                <a:path w="3272" h="1793" extrusionOk="0">
                  <a:moveTo>
                    <a:pt x="2532" y="325"/>
                  </a:moveTo>
                  <a:cubicBezTo>
                    <a:pt x="2700" y="683"/>
                    <a:pt x="2913" y="1221"/>
                    <a:pt x="2946" y="1512"/>
                  </a:cubicBezTo>
                  <a:lnTo>
                    <a:pt x="292" y="1512"/>
                  </a:lnTo>
                  <a:cubicBezTo>
                    <a:pt x="292" y="1501"/>
                    <a:pt x="303" y="1479"/>
                    <a:pt x="303" y="1467"/>
                  </a:cubicBezTo>
                  <a:cubicBezTo>
                    <a:pt x="348" y="1378"/>
                    <a:pt x="415" y="1299"/>
                    <a:pt x="516" y="1255"/>
                  </a:cubicBezTo>
                  <a:cubicBezTo>
                    <a:pt x="930" y="1031"/>
                    <a:pt x="1860" y="515"/>
                    <a:pt x="2006" y="437"/>
                  </a:cubicBezTo>
                  <a:lnTo>
                    <a:pt x="2532" y="325"/>
                  </a:lnTo>
                  <a:close/>
                  <a:moveTo>
                    <a:pt x="2678" y="0"/>
                  </a:moveTo>
                  <a:lnTo>
                    <a:pt x="1916" y="168"/>
                  </a:lnTo>
                  <a:lnTo>
                    <a:pt x="1882" y="179"/>
                  </a:lnTo>
                  <a:cubicBezTo>
                    <a:pt x="1882" y="179"/>
                    <a:pt x="818" y="762"/>
                    <a:pt x="370" y="1008"/>
                  </a:cubicBezTo>
                  <a:cubicBezTo>
                    <a:pt x="202" y="1087"/>
                    <a:pt x="79" y="1232"/>
                    <a:pt x="23" y="1411"/>
                  </a:cubicBezTo>
                  <a:cubicBezTo>
                    <a:pt x="1" y="1523"/>
                    <a:pt x="23" y="1635"/>
                    <a:pt x="79" y="1736"/>
                  </a:cubicBezTo>
                  <a:lnTo>
                    <a:pt x="124" y="1792"/>
                  </a:lnTo>
                  <a:lnTo>
                    <a:pt x="3204" y="1792"/>
                  </a:lnTo>
                  <a:lnTo>
                    <a:pt x="3215" y="1669"/>
                  </a:lnTo>
                  <a:cubicBezTo>
                    <a:pt x="3271" y="1243"/>
                    <a:pt x="2778" y="213"/>
                    <a:pt x="2722" y="101"/>
                  </a:cubicBezTo>
                  <a:lnTo>
                    <a:pt x="26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9"/>
            <p:cNvSpPr/>
            <p:nvPr/>
          </p:nvSpPr>
          <p:spPr>
            <a:xfrm>
              <a:off x="7632572" y="3285611"/>
              <a:ext cx="129537" cy="169778"/>
            </a:xfrm>
            <a:custGeom>
              <a:avLst/>
              <a:gdLst/>
              <a:ahLst/>
              <a:cxnLst/>
              <a:rect l="l" t="t" r="r" b="b"/>
              <a:pathLst>
                <a:path w="2308" h="3025" extrusionOk="0">
                  <a:moveTo>
                    <a:pt x="1288" y="0"/>
                  </a:moveTo>
                  <a:lnTo>
                    <a:pt x="582" y="191"/>
                  </a:lnTo>
                  <a:cubicBezTo>
                    <a:pt x="582" y="191"/>
                    <a:pt x="235" y="1568"/>
                    <a:pt x="123" y="2184"/>
                  </a:cubicBezTo>
                  <a:cubicBezTo>
                    <a:pt x="0" y="2811"/>
                    <a:pt x="414" y="3024"/>
                    <a:pt x="414" y="3024"/>
                  </a:cubicBezTo>
                  <a:lnTo>
                    <a:pt x="2307" y="885"/>
                  </a:lnTo>
                  <a:cubicBezTo>
                    <a:pt x="2083" y="280"/>
                    <a:pt x="1288" y="0"/>
                    <a:pt x="1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9"/>
            <p:cNvSpPr/>
            <p:nvPr/>
          </p:nvSpPr>
          <p:spPr>
            <a:xfrm>
              <a:off x="7652665" y="3285611"/>
              <a:ext cx="129537" cy="169778"/>
            </a:xfrm>
            <a:custGeom>
              <a:avLst/>
              <a:gdLst/>
              <a:ahLst/>
              <a:cxnLst/>
              <a:rect l="l" t="t" r="r" b="b"/>
              <a:pathLst>
                <a:path w="2308" h="3025" extrusionOk="0">
                  <a:moveTo>
                    <a:pt x="1288" y="0"/>
                  </a:moveTo>
                  <a:lnTo>
                    <a:pt x="572" y="191"/>
                  </a:lnTo>
                  <a:cubicBezTo>
                    <a:pt x="572" y="191"/>
                    <a:pt x="236" y="1568"/>
                    <a:pt x="112" y="2184"/>
                  </a:cubicBezTo>
                  <a:cubicBezTo>
                    <a:pt x="0" y="2811"/>
                    <a:pt x="415" y="3024"/>
                    <a:pt x="415" y="3024"/>
                  </a:cubicBezTo>
                  <a:lnTo>
                    <a:pt x="2308" y="885"/>
                  </a:lnTo>
                  <a:cubicBezTo>
                    <a:pt x="2084" y="280"/>
                    <a:pt x="1288" y="0"/>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9"/>
            <p:cNvSpPr/>
            <p:nvPr/>
          </p:nvSpPr>
          <p:spPr>
            <a:xfrm>
              <a:off x="7623087" y="3277417"/>
              <a:ext cx="148451" cy="187401"/>
            </a:xfrm>
            <a:custGeom>
              <a:avLst/>
              <a:gdLst/>
              <a:ahLst/>
              <a:cxnLst/>
              <a:rect l="l" t="t" r="r" b="b"/>
              <a:pathLst>
                <a:path w="2645" h="3339" extrusionOk="0">
                  <a:moveTo>
                    <a:pt x="1446" y="292"/>
                  </a:moveTo>
                  <a:cubicBezTo>
                    <a:pt x="1591" y="348"/>
                    <a:pt x="2107" y="583"/>
                    <a:pt x="2308" y="997"/>
                  </a:cubicBezTo>
                  <a:lnTo>
                    <a:pt x="561" y="2980"/>
                  </a:lnTo>
                  <a:cubicBezTo>
                    <a:pt x="415" y="2812"/>
                    <a:pt x="359" y="2577"/>
                    <a:pt x="427" y="2364"/>
                  </a:cubicBezTo>
                  <a:cubicBezTo>
                    <a:pt x="527" y="1837"/>
                    <a:pt x="796" y="751"/>
                    <a:pt x="863" y="449"/>
                  </a:cubicBezTo>
                  <a:lnTo>
                    <a:pt x="1446" y="292"/>
                  </a:lnTo>
                  <a:close/>
                  <a:moveTo>
                    <a:pt x="1468" y="1"/>
                  </a:moveTo>
                  <a:lnTo>
                    <a:pt x="628" y="225"/>
                  </a:lnTo>
                  <a:lnTo>
                    <a:pt x="606" y="303"/>
                  </a:lnTo>
                  <a:cubicBezTo>
                    <a:pt x="606" y="325"/>
                    <a:pt x="270" y="1692"/>
                    <a:pt x="147" y="2308"/>
                  </a:cubicBezTo>
                  <a:cubicBezTo>
                    <a:pt x="1" y="3025"/>
                    <a:pt x="505" y="3282"/>
                    <a:pt x="527" y="3294"/>
                  </a:cubicBezTo>
                  <a:lnTo>
                    <a:pt x="617" y="3338"/>
                  </a:lnTo>
                  <a:lnTo>
                    <a:pt x="2644" y="1065"/>
                  </a:lnTo>
                  <a:lnTo>
                    <a:pt x="2622" y="986"/>
                  </a:lnTo>
                  <a:cubicBezTo>
                    <a:pt x="2364" y="325"/>
                    <a:pt x="1547" y="23"/>
                    <a:pt x="1513" y="12"/>
                  </a:cubicBezTo>
                  <a:lnTo>
                    <a:pt x="14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9"/>
            <p:cNvSpPr/>
            <p:nvPr/>
          </p:nvSpPr>
          <p:spPr>
            <a:xfrm>
              <a:off x="7525037" y="2716672"/>
              <a:ext cx="355271" cy="596665"/>
            </a:xfrm>
            <a:custGeom>
              <a:avLst/>
              <a:gdLst/>
              <a:ahLst/>
              <a:cxnLst/>
              <a:rect l="l" t="t" r="r" b="b"/>
              <a:pathLst>
                <a:path w="6330" h="10631" extrusionOk="0">
                  <a:moveTo>
                    <a:pt x="3473" y="1"/>
                  </a:moveTo>
                  <a:cubicBezTo>
                    <a:pt x="3473" y="1"/>
                    <a:pt x="169" y="4179"/>
                    <a:pt x="79" y="4739"/>
                  </a:cubicBezTo>
                  <a:cubicBezTo>
                    <a:pt x="1" y="5299"/>
                    <a:pt x="2129" y="10619"/>
                    <a:pt x="2129" y="10619"/>
                  </a:cubicBezTo>
                  <a:cubicBezTo>
                    <a:pt x="2129" y="10619"/>
                    <a:pt x="2249" y="10631"/>
                    <a:pt x="2419" y="10631"/>
                  </a:cubicBezTo>
                  <a:cubicBezTo>
                    <a:pt x="2767" y="10631"/>
                    <a:pt x="3322" y="10580"/>
                    <a:pt x="3473" y="10272"/>
                  </a:cubicBezTo>
                  <a:lnTo>
                    <a:pt x="2017" y="5175"/>
                  </a:lnTo>
                  <a:lnTo>
                    <a:pt x="6329" y="1199"/>
                  </a:lnTo>
                  <a:lnTo>
                    <a:pt x="34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9"/>
            <p:cNvSpPr/>
            <p:nvPr/>
          </p:nvSpPr>
          <p:spPr>
            <a:xfrm>
              <a:off x="7546420" y="2729244"/>
              <a:ext cx="348929" cy="584037"/>
            </a:xfrm>
            <a:custGeom>
              <a:avLst/>
              <a:gdLst/>
              <a:ahLst/>
              <a:cxnLst/>
              <a:rect l="l" t="t" r="r" b="b"/>
              <a:pathLst>
                <a:path w="6217" h="10406" extrusionOk="0">
                  <a:moveTo>
                    <a:pt x="3361" y="1"/>
                  </a:moveTo>
                  <a:cubicBezTo>
                    <a:pt x="3361" y="1"/>
                    <a:pt x="169" y="4100"/>
                    <a:pt x="79" y="4660"/>
                  </a:cubicBezTo>
                  <a:cubicBezTo>
                    <a:pt x="1" y="5220"/>
                    <a:pt x="2039" y="10406"/>
                    <a:pt x="2039" y="10406"/>
                  </a:cubicBezTo>
                  <a:cubicBezTo>
                    <a:pt x="2039" y="10406"/>
                    <a:pt x="3125" y="10361"/>
                    <a:pt x="3350" y="9913"/>
                  </a:cubicBezTo>
                  <a:lnTo>
                    <a:pt x="2017" y="5086"/>
                  </a:lnTo>
                  <a:lnTo>
                    <a:pt x="6217" y="1210"/>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9"/>
            <p:cNvSpPr/>
            <p:nvPr/>
          </p:nvSpPr>
          <p:spPr>
            <a:xfrm>
              <a:off x="7516899" y="2707243"/>
              <a:ext cx="377834" cy="614232"/>
            </a:xfrm>
            <a:custGeom>
              <a:avLst/>
              <a:gdLst/>
              <a:ahLst/>
              <a:cxnLst/>
              <a:rect l="l" t="t" r="r" b="b"/>
              <a:pathLst>
                <a:path w="6732" h="10944" extrusionOk="0">
                  <a:moveTo>
                    <a:pt x="3663" y="337"/>
                  </a:moveTo>
                  <a:lnTo>
                    <a:pt x="6228" y="1423"/>
                  </a:lnTo>
                  <a:lnTo>
                    <a:pt x="2005" y="5310"/>
                  </a:lnTo>
                  <a:lnTo>
                    <a:pt x="3472" y="10440"/>
                  </a:lnTo>
                  <a:cubicBezTo>
                    <a:pt x="3330" y="10611"/>
                    <a:pt x="2913" y="10669"/>
                    <a:pt x="2557" y="10669"/>
                  </a:cubicBezTo>
                  <a:cubicBezTo>
                    <a:pt x="2494" y="10669"/>
                    <a:pt x="2432" y="10667"/>
                    <a:pt x="2375" y="10664"/>
                  </a:cubicBezTo>
                  <a:lnTo>
                    <a:pt x="2375" y="10652"/>
                  </a:lnTo>
                  <a:cubicBezTo>
                    <a:pt x="1557" y="8603"/>
                    <a:pt x="303" y="5299"/>
                    <a:pt x="359" y="4918"/>
                  </a:cubicBezTo>
                  <a:cubicBezTo>
                    <a:pt x="415" y="4548"/>
                    <a:pt x="2386" y="1950"/>
                    <a:pt x="3663" y="337"/>
                  </a:cubicBezTo>
                  <a:close/>
                  <a:moveTo>
                    <a:pt x="3573" y="1"/>
                  </a:moveTo>
                  <a:lnTo>
                    <a:pt x="3506" y="79"/>
                  </a:lnTo>
                  <a:cubicBezTo>
                    <a:pt x="3170" y="505"/>
                    <a:pt x="179" y="4313"/>
                    <a:pt x="90" y="4884"/>
                  </a:cubicBezTo>
                  <a:cubicBezTo>
                    <a:pt x="0" y="5444"/>
                    <a:pt x="1792" y="9947"/>
                    <a:pt x="2139" y="10843"/>
                  </a:cubicBezTo>
                  <a:lnTo>
                    <a:pt x="2173" y="10921"/>
                  </a:lnTo>
                  <a:lnTo>
                    <a:pt x="2263" y="10921"/>
                  </a:lnTo>
                  <a:cubicBezTo>
                    <a:pt x="2296" y="10932"/>
                    <a:pt x="2419" y="10944"/>
                    <a:pt x="2576" y="10944"/>
                  </a:cubicBezTo>
                  <a:cubicBezTo>
                    <a:pt x="2957" y="10944"/>
                    <a:pt x="3562" y="10876"/>
                    <a:pt x="3741" y="10518"/>
                  </a:cubicBezTo>
                  <a:lnTo>
                    <a:pt x="3775" y="10462"/>
                  </a:lnTo>
                  <a:lnTo>
                    <a:pt x="2319" y="5399"/>
                  </a:lnTo>
                  <a:lnTo>
                    <a:pt x="6732" y="1322"/>
                  </a:lnTo>
                  <a:lnTo>
                    <a:pt x="35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9"/>
            <p:cNvSpPr/>
            <p:nvPr/>
          </p:nvSpPr>
          <p:spPr>
            <a:xfrm>
              <a:off x="7514373" y="2165861"/>
              <a:ext cx="94963" cy="76274"/>
            </a:xfrm>
            <a:custGeom>
              <a:avLst/>
              <a:gdLst/>
              <a:ahLst/>
              <a:cxnLst/>
              <a:rect l="l" t="t" r="r" b="b"/>
              <a:pathLst>
                <a:path w="1692" h="1359" extrusionOk="0">
                  <a:moveTo>
                    <a:pt x="1002" y="0"/>
                  </a:moveTo>
                  <a:cubicBezTo>
                    <a:pt x="996" y="0"/>
                    <a:pt x="991" y="1"/>
                    <a:pt x="986" y="3"/>
                  </a:cubicBezTo>
                  <a:cubicBezTo>
                    <a:pt x="796" y="81"/>
                    <a:pt x="0" y="306"/>
                    <a:pt x="381" y="731"/>
                  </a:cubicBezTo>
                  <a:cubicBezTo>
                    <a:pt x="616" y="989"/>
                    <a:pt x="896" y="1202"/>
                    <a:pt x="1221" y="1358"/>
                  </a:cubicBezTo>
                  <a:lnTo>
                    <a:pt x="1692" y="1179"/>
                  </a:lnTo>
                  <a:cubicBezTo>
                    <a:pt x="1692" y="1179"/>
                    <a:pt x="1203" y="0"/>
                    <a:pt x="1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9"/>
            <p:cNvSpPr/>
            <p:nvPr/>
          </p:nvSpPr>
          <p:spPr>
            <a:xfrm>
              <a:off x="7520659" y="2158004"/>
              <a:ext cx="98724" cy="92943"/>
            </a:xfrm>
            <a:custGeom>
              <a:avLst/>
              <a:gdLst/>
              <a:ahLst/>
              <a:cxnLst/>
              <a:rect l="l" t="t" r="r" b="b"/>
              <a:pathLst>
                <a:path w="1759" h="1656" extrusionOk="0">
                  <a:moveTo>
                    <a:pt x="874" y="289"/>
                  </a:moveTo>
                  <a:cubicBezTo>
                    <a:pt x="986" y="401"/>
                    <a:pt x="1210" y="826"/>
                    <a:pt x="1389" y="1230"/>
                  </a:cubicBezTo>
                  <a:lnTo>
                    <a:pt x="1109" y="1342"/>
                  </a:lnTo>
                  <a:cubicBezTo>
                    <a:pt x="829" y="1196"/>
                    <a:pt x="572" y="1006"/>
                    <a:pt x="359" y="770"/>
                  </a:cubicBezTo>
                  <a:cubicBezTo>
                    <a:pt x="314" y="714"/>
                    <a:pt x="292" y="670"/>
                    <a:pt x="303" y="625"/>
                  </a:cubicBezTo>
                  <a:cubicBezTo>
                    <a:pt x="348" y="479"/>
                    <a:pt x="740" y="333"/>
                    <a:pt x="863" y="289"/>
                  </a:cubicBezTo>
                  <a:close/>
                  <a:moveTo>
                    <a:pt x="893" y="1"/>
                  </a:moveTo>
                  <a:cubicBezTo>
                    <a:pt x="862" y="1"/>
                    <a:pt x="838" y="11"/>
                    <a:pt x="818" y="20"/>
                  </a:cubicBezTo>
                  <a:lnTo>
                    <a:pt x="773" y="31"/>
                  </a:lnTo>
                  <a:cubicBezTo>
                    <a:pt x="538" y="121"/>
                    <a:pt x="112" y="266"/>
                    <a:pt x="34" y="569"/>
                  </a:cubicBezTo>
                  <a:cubicBezTo>
                    <a:pt x="0" y="714"/>
                    <a:pt x="45" y="860"/>
                    <a:pt x="157" y="961"/>
                  </a:cubicBezTo>
                  <a:cubicBezTo>
                    <a:pt x="415" y="1241"/>
                    <a:pt x="717" y="1465"/>
                    <a:pt x="1053" y="1633"/>
                  </a:cubicBezTo>
                  <a:lnTo>
                    <a:pt x="1098" y="1655"/>
                  </a:lnTo>
                  <a:lnTo>
                    <a:pt x="1759" y="1398"/>
                  </a:lnTo>
                  <a:lnTo>
                    <a:pt x="1703" y="1263"/>
                  </a:lnTo>
                  <a:cubicBezTo>
                    <a:pt x="1245" y="168"/>
                    <a:pt x="1017" y="1"/>
                    <a:pt x="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9"/>
            <p:cNvSpPr/>
            <p:nvPr/>
          </p:nvSpPr>
          <p:spPr>
            <a:xfrm>
              <a:off x="8011584" y="2037952"/>
              <a:ext cx="92494" cy="108602"/>
            </a:xfrm>
            <a:custGeom>
              <a:avLst/>
              <a:gdLst/>
              <a:ahLst/>
              <a:cxnLst/>
              <a:rect l="l" t="t" r="r" b="b"/>
              <a:pathLst>
                <a:path w="1648" h="1935" extrusionOk="0">
                  <a:moveTo>
                    <a:pt x="946" y="1"/>
                  </a:moveTo>
                  <a:cubicBezTo>
                    <a:pt x="857" y="1"/>
                    <a:pt x="767" y="21"/>
                    <a:pt x="684" y="64"/>
                  </a:cubicBezTo>
                  <a:cubicBezTo>
                    <a:pt x="359" y="232"/>
                    <a:pt x="1" y="837"/>
                    <a:pt x="483" y="1184"/>
                  </a:cubicBezTo>
                  <a:cubicBezTo>
                    <a:pt x="796" y="1420"/>
                    <a:pt x="1087" y="1666"/>
                    <a:pt x="1367" y="1935"/>
                  </a:cubicBezTo>
                  <a:lnTo>
                    <a:pt x="1647" y="1722"/>
                  </a:lnTo>
                  <a:cubicBezTo>
                    <a:pt x="1647" y="1722"/>
                    <a:pt x="1591" y="580"/>
                    <a:pt x="1457" y="322"/>
                  </a:cubicBezTo>
                  <a:cubicBezTo>
                    <a:pt x="1362" y="117"/>
                    <a:pt x="1157" y="1"/>
                    <a:pt x="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9"/>
            <p:cNvSpPr/>
            <p:nvPr/>
          </p:nvSpPr>
          <p:spPr>
            <a:xfrm>
              <a:off x="8016636" y="2029702"/>
              <a:ext cx="94963" cy="126955"/>
            </a:xfrm>
            <a:custGeom>
              <a:avLst/>
              <a:gdLst/>
              <a:ahLst/>
              <a:cxnLst/>
              <a:rect l="l" t="t" r="r" b="b"/>
              <a:pathLst>
                <a:path w="1692" h="2262" extrusionOk="0">
                  <a:moveTo>
                    <a:pt x="863" y="279"/>
                  </a:moveTo>
                  <a:lnTo>
                    <a:pt x="863" y="290"/>
                  </a:lnTo>
                  <a:cubicBezTo>
                    <a:pt x="1020" y="290"/>
                    <a:pt x="1165" y="379"/>
                    <a:pt x="1244" y="525"/>
                  </a:cubicBezTo>
                  <a:cubicBezTo>
                    <a:pt x="1333" y="693"/>
                    <a:pt x="1389" y="1365"/>
                    <a:pt x="1412" y="1802"/>
                  </a:cubicBezTo>
                  <a:lnTo>
                    <a:pt x="1289" y="1891"/>
                  </a:lnTo>
                  <a:cubicBezTo>
                    <a:pt x="1031" y="1645"/>
                    <a:pt x="751" y="1421"/>
                    <a:pt x="471" y="1219"/>
                  </a:cubicBezTo>
                  <a:cubicBezTo>
                    <a:pt x="348" y="1141"/>
                    <a:pt x="281" y="1007"/>
                    <a:pt x="292" y="861"/>
                  </a:cubicBezTo>
                  <a:cubicBezTo>
                    <a:pt x="325" y="637"/>
                    <a:pt x="460" y="447"/>
                    <a:pt x="661" y="335"/>
                  </a:cubicBezTo>
                  <a:cubicBezTo>
                    <a:pt x="717" y="301"/>
                    <a:pt x="785" y="279"/>
                    <a:pt x="863" y="279"/>
                  </a:cubicBezTo>
                  <a:close/>
                  <a:moveTo>
                    <a:pt x="850" y="0"/>
                  </a:moveTo>
                  <a:cubicBezTo>
                    <a:pt x="742" y="0"/>
                    <a:pt x="632" y="25"/>
                    <a:pt x="527" y="77"/>
                  </a:cubicBezTo>
                  <a:cubicBezTo>
                    <a:pt x="247" y="234"/>
                    <a:pt x="57" y="514"/>
                    <a:pt x="23" y="839"/>
                  </a:cubicBezTo>
                  <a:cubicBezTo>
                    <a:pt x="1" y="1074"/>
                    <a:pt x="113" y="1309"/>
                    <a:pt x="314" y="1443"/>
                  </a:cubicBezTo>
                  <a:cubicBezTo>
                    <a:pt x="617" y="1667"/>
                    <a:pt x="908" y="1914"/>
                    <a:pt x="1177" y="2171"/>
                  </a:cubicBezTo>
                  <a:lnTo>
                    <a:pt x="1255" y="2261"/>
                  </a:lnTo>
                  <a:lnTo>
                    <a:pt x="1692" y="1936"/>
                  </a:lnTo>
                  <a:lnTo>
                    <a:pt x="1692" y="1858"/>
                  </a:lnTo>
                  <a:cubicBezTo>
                    <a:pt x="1681" y="1667"/>
                    <a:pt x="1636" y="671"/>
                    <a:pt x="1490" y="391"/>
                  </a:cubicBezTo>
                  <a:cubicBezTo>
                    <a:pt x="1363" y="145"/>
                    <a:pt x="1113" y="0"/>
                    <a:pt x="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9"/>
            <p:cNvSpPr/>
            <p:nvPr/>
          </p:nvSpPr>
          <p:spPr>
            <a:xfrm>
              <a:off x="7559610" y="2213175"/>
              <a:ext cx="320698" cy="304927"/>
            </a:xfrm>
            <a:custGeom>
              <a:avLst/>
              <a:gdLst/>
              <a:ahLst/>
              <a:cxnLst/>
              <a:rect l="l" t="t" r="r" b="b"/>
              <a:pathLst>
                <a:path w="5714" h="5433" extrusionOk="0">
                  <a:moveTo>
                    <a:pt x="897" y="0"/>
                  </a:moveTo>
                  <a:lnTo>
                    <a:pt x="1" y="392"/>
                  </a:lnTo>
                  <a:cubicBezTo>
                    <a:pt x="1" y="392"/>
                    <a:pt x="1042" y="3360"/>
                    <a:pt x="1322" y="3584"/>
                  </a:cubicBezTo>
                  <a:cubicBezTo>
                    <a:pt x="1602" y="3819"/>
                    <a:pt x="4593" y="5432"/>
                    <a:pt x="4593" y="5432"/>
                  </a:cubicBezTo>
                  <a:lnTo>
                    <a:pt x="5713" y="3976"/>
                  </a:lnTo>
                  <a:cubicBezTo>
                    <a:pt x="5713" y="3976"/>
                    <a:pt x="2465" y="2688"/>
                    <a:pt x="2330" y="2610"/>
                  </a:cubicBezTo>
                  <a:cubicBezTo>
                    <a:pt x="2185" y="2531"/>
                    <a:pt x="897" y="0"/>
                    <a:pt x="8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9"/>
            <p:cNvSpPr/>
            <p:nvPr/>
          </p:nvSpPr>
          <p:spPr>
            <a:xfrm>
              <a:off x="7573473" y="2205598"/>
              <a:ext cx="316882" cy="294263"/>
            </a:xfrm>
            <a:custGeom>
              <a:avLst/>
              <a:gdLst/>
              <a:ahLst/>
              <a:cxnLst/>
              <a:rect l="l" t="t" r="r" b="b"/>
              <a:pathLst>
                <a:path w="5646" h="5243" extrusionOk="0">
                  <a:moveTo>
                    <a:pt x="919" y="1"/>
                  </a:moveTo>
                  <a:lnTo>
                    <a:pt x="0" y="426"/>
                  </a:lnTo>
                  <a:cubicBezTo>
                    <a:pt x="0" y="426"/>
                    <a:pt x="975" y="3170"/>
                    <a:pt x="1255" y="3406"/>
                  </a:cubicBezTo>
                  <a:cubicBezTo>
                    <a:pt x="1535" y="3630"/>
                    <a:pt x="4525" y="5243"/>
                    <a:pt x="4525" y="5243"/>
                  </a:cubicBezTo>
                  <a:lnTo>
                    <a:pt x="5645" y="3786"/>
                  </a:lnTo>
                  <a:cubicBezTo>
                    <a:pt x="5645" y="3786"/>
                    <a:pt x="2397" y="2498"/>
                    <a:pt x="2251" y="2420"/>
                  </a:cubicBezTo>
                  <a:cubicBezTo>
                    <a:pt x="2117" y="2353"/>
                    <a:pt x="91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9"/>
            <p:cNvSpPr/>
            <p:nvPr/>
          </p:nvSpPr>
          <p:spPr>
            <a:xfrm>
              <a:off x="7549563" y="2203072"/>
              <a:ext cx="343317" cy="325693"/>
            </a:xfrm>
            <a:custGeom>
              <a:avLst/>
              <a:gdLst/>
              <a:ahLst/>
              <a:cxnLst/>
              <a:rect l="l" t="t" r="r" b="b"/>
              <a:pathLst>
                <a:path w="6117" h="5803" extrusionOk="0">
                  <a:moveTo>
                    <a:pt x="1009" y="359"/>
                  </a:moveTo>
                  <a:cubicBezTo>
                    <a:pt x="2263" y="2823"/>
                    <a:pt x="2397" y="2891"/>
                    <a:pt x="2442" y="2924"/>
                  </a:cubicBezTo>
                  <a:cubicBezTo>
                    <a:pt x="2565" y="2991"/>
                    <a:pt x="4951" y="3943"/>
                    <a:pt x="5668" y="4224"/>
                  </a:cubicBezTo>
                  <a:lnTo>
                    <a:pt x="4738" y="5444"/>
                  </a:lnTo>
                  <a:cubicBezTo>
                    <a:pt x="3842" y="4952"/>
                    <a:pt x="1793" y="3831"/>
                    <a:pt x="1580" y="3663"/>
                  </a:cubicBezTo>
                  <a:cubicBezTo>
                    <a:pt x="1423" y="3529"/>
                    <a:pt x="841" y="2051"/>
                    <a:pt x="359" y="651"/>
                  </a:cubicBezTo>
                  <a:lnTo>
                    <a:pt x="1009" y="359"/>
                  </a:lnTo>
                  <a:close/>
                  <a:moveTo>
                    <a:pt x="1143" y="1"/>
                  </a:moveTo>
                  <a:lnTo>
                    <a:pt x="1" y="494"/>
                  </a:lnTo>
                  <a:lnTo>
                    <a:pt x="45" y="617"/>
                  </a:lnTo>
                  <a:cubicBezTo>
                    <a:pt x="292" y="1323"/>
                    <a:pt x="1121" y="3652"/>
                    <a:pt x="1412" y="3876"/>
                  </a:cubicBezTo>
                  <a:cubicBezTo>
                    <a:pt x="1692" y="4111"/>
                    <a:pt x="4402" y="5579"/>
                    <a:pt x="4705" y="5736"/>
                  </a:cubicBezTo>
                  <a:lnTo>
                    <a:pt x="4817" y="5803"/>
                  </a:lnTo>
                  <a:lnTo>
                    <a:pt x="6116" y="4100"/>
                  </a:lnTo>
                  <a:lnTo>
                    <a:pt x="5948" y="4033"/>
                  </a:lnTo>
                  <a:cubicBezTo>
                    <a:pt x="4682" y="3529"/>
                    <a:pt x="2789" y="2767"/>
                    <a:pt x="2588" y="2678"/>
                  </a:cubicBezTo>
                  <a:cubicBezTo>
                    <a:pt x="2453" y="2521"/>
                    <a:pt x="1781" y="1255"/>
                    <a:pt x="1199" y="113"/>
                  </a:cubicBezTo>
                  <a:lnTo>
                    <a:pt x="11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9"/>
            <p:cNvSpPr/>
            <p:nvPr/>
          </p:nvSpPr>
          <p:spPr>
            <a:xfrm>
              <a:off x="7807907" y="2768251"/>
              <a:ext cx="216979" cy="594364"/>
            </a:xfrm>
            <a:custGeom>
              <a:avLst/>
              <a:gdLst/>
              <a:ahLst/>
              <a:cxnLst/>
              <a:rect l="l" t="t" r="r" b="b"/>
              <a:pathLst>
                <a:path w="3866" h="10590" extrusionOk="0">
                  <a:moveTo>
                    <a:pt x="1" y="0"/>
                  </a:moveTo>
                  <a:cubicBezTo>
                    <a:pt x="1" y="0"/>
                    <a:pt x="875" y="4245"/>
                    <a:pt x="987" y="4570"/>
                  </a:cubicBezTo>
                  <a:cubicBezTo>
                    <a:pt x="1099" y="4906"/>
                    <a:pt x="2600" y="10450"/>
                    <a:pt x="2600" y="10450"/>
                  </a:cubicBezTo>
                  <a:cubicBezTo>
                    <a:pt x="2741" y="10555"/>
                    <a:pt x="2929" y="10590"/>
                    <a:pt x="3117" y="10590"/>
                  </a:cubicBezTo>
                  <a:cubicBezTo>
                    <a:pt x="3492" y="10590"/>
                    <a:pt x="3865" y="10450"/>
                    <a:pt x="3865" y="10450"/>
                  </a:cubicBezTo>
                  <a:lnTo>
                    <a:pt x="3171" y="4996"/>
                  </a:lnTo>
                  <a:lnTo>
                    <a:pt x="2824" y="14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9"/>
            <p:cNvSpPr/>
            <p:nvPr/>
          </p:nvSpPr>
          <p:spPr>
            <a:xfrm>
              <a:off x="7827438" y="2768251"/>
              <a:ext cx="216923" cy="594364"/>
            </a:xfrm>
            <a:custGeom>
              <a:avLst/>
              <a:gdLst/>
              <a:ahLst/>
              <a:cxnLst/>
              <a:rect l="l" t="t" r="r" b="b"/>
              <a:pathLst>
                <a:path w="3865" h="10590" extrusionOk="0">
                  <a:moveTo>
                    <a:pt x="0" y="0"/>
                  </a:moveTo>
                  <a:cubicBezTo>
                    <a:pt x="0" y="0"/>
                    <a:pt x="874" y="4245"/>
                    <a:pt x="986" y="4570"/>
                  </a:cubicBezTo>
                  <a:cubicBezTo>
                    <a:pt x="1098" y="4906"/>
                    <a:pt x="2588" y="10450"/>
                    <a:pt x="2588" y="10450"/>
                  </a:cubicBezTo>
                  <a:cubicBezTo>
                    <a:pt x="2733" y="10555"/>
                    <a:pt x="2924" y="10590"/>
                    <a:pt x="3113" y="10590"/>
                  </a:cubicBezTo>
                  <a:cubicBezTo>
                    <a:pt x="3491" y="10590"/>
                    <a:pt x="3864" y="10450"/>
                    <a:pt x="3864" y="10450"/>
                  </a:cubicBezTo>
                  <a:lnTo>
                    <a:pt x="3170" y="4996"/>
                  </a:lnTo>
                  <a:lnTo>
                    <a:pt x="2823" y="14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9"/>
            <p:cNvSpPr/>
            <p:nvPr/>
          </p:nvSpPr>
          <p:spPr>
            <a:xfrm>
              <a:off x="7798478" y="2760057"/>
              <a:ext cx="235837" cy="610528"/>
            </a:xfrm>
            <a:custGeom>
              <a:avLst/>
              <a:gdLst/>
              <a:ahLst/>
              <a:cxnLst/>
              <a:rect l="l" t="t" r="r" b="b"/>
              <a:pathLst>
                <a:path w="4202" h="10878" extrusionOk="0">
                  <a:moveTo>
                    <a:pt x="348" y="303"/>
                  </a:moveTo>
                  <a:lnTo>
                    <a:pt x="2857" y="426"/>
                  </a:lnTo>
                  <a:lnTo>
                    <a:pt x="3204" y="5153"/>
                  </a:lnTo>
                  <a:lnTo>
                    <a:pt x="3888" y="10507"/>
                  </a:lnTo>
                  <a:cubicBezTo>
                    <a:pt x="3735" y="10553"/>
                    <a:pt x="3508" y="10599"/>
                    <a:pt x="3290" y="10599"/>
                  </a:cubicBezTo>
                  <a:cubicBezTo>
                    <a:pt x="3140" y="10599"/>
                    <a:pt x="2994" y="10577"/>
                    <a:pt x="2880" y="10518"/>
                  </a:cubicBezTo>
                  <a:cubicBezTo>
                    <a:pt x="2723" y="9913"/>
                    <a:pt x="1390" y="4996"/>
                    <a:pt x="1289" y="4671"/>
                  </a:cubicBezTo>
                  <a:cubicBezTo>
                    <a:pt x="1199" y="4425"/>
                    <a:pt x="651" y="1804"/>
                    <a:pt x="348" y="303"/>
                  </a:cubicBezTo>
                  <a:close/>
                  <a:moveTo>
                    <a:pt x="1" y="1"/>
                  </a:moveTo>
                  <a:lnTo>
                    <a:pt x="35" y="180"/>
                  </a:lnTo>
                  <a:cubicBezTo>
                    <a:pt x="68" y="348"/>
                    <a:pt x="908" y="4425"/>
                    <a:pt x="1020" y="4761"/>
                  </a:cubicBezTo>
                  <a:cubicBezTo>
                    <a:pt x="1132" y="5086"/>
                    <a:pt x="2611" y="10585"/>
                    <a:pt x="2633" y="10641"/>
                  </a:cubicBezTo>
                  <a:lnTo>
                    <a:pt x="2644" y="10686"/>
                  </a:lnTo>
                  <a:lnTo>
                    <a:pt x="2678" y="10719"/>
                  </a:lnTo>
                  <a:cubicBezTo>
                    <a:pt x="2842" y="10822"/>
                    <a:pt x="3034" y="10878"/>
                    <a:pt x="3238" y="10878"/>
                  </a:cubicBezTo>
                  <a:cubicBezTo>
                    <a:pt x="3256" y="10878"/>
                    <a:pt x="3275" y="10877"/>
                    <a:pt x="3294" y="10876"/>
                  </a:cubicBezTo>
                  <a:cubicBezTo>
                    <a:pt x="3563" y="10865"/>
                    <a:pt x="3832" y="10820"/>
                    <a:pt x="4089" y="10731"/>
                  </a:cubicBezTo>
                  <a:lnTo>
                    <a:pt x="4201" y="10686"/>
                  </a:lnTo>
                  <a:lnTo>
                    <a:pt x="3484" y="5119"/>
                  </a:lnTo>
                  <a:lnTo>
                    <a:pt x="3126" y="15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9"/>
            <p:cNvSpPr/>
            <p:nvPr/>
          </p:nvSpPr>
          <p:spPr>
            <a:xfrm>
              <a:off x="7697902" y="2111308"/>
              <a:ext cx="511804" cy="700889"/>
            </a:xfrm>
            <a:custGeom>
              <a:avLst/>
              <a:gdLst/>
              <a:ahLst/>
              <a:cxnLst/>
              <a:rect l="l" t="t" r="r" b="b"/>
              <a:pathLst>
                <a:path w="9119" h="12488" extrusionOk="0">
                  <a:moveTo>
                    <a:pt x="7315" y="1"/>
                  </a:moveTo>
                  <a:lnTo>
                    <a:pt x="6564" y="393"/>
                  </a:lnTo>
                  <a:lnTo>
                    <a:pt x="7628" y="3215"/>
                  </a:lnTo>
                  <a:cubicBezTo>
                    <a:pt x="7628" y="3215"/>
                    <a:pt x="5971" y="5063"/>
                    <a:pt x="5859" y="5097"/>
                  </a:cubicBezTo>
                  <a:cubicBezTo>
                    <a:pt x="5691" y="5097"/>
                    <a:pt x="5534" y="5086"/>
                    <a:pt x="5366" y="5063"/>
                  </a:cubicBezTo>
                  <a:lnTo>
                    <a:pt x="3921" y="4873"/>
                  </a:lnTo>
                  <a:cubicBezTo>
                    <a:pt x="3921" y="4873"/>
                    <a:pt x="3914" y="4872"/>
                    <a:pt x="3902" y="4872"/>
                  </a:cubicBezTo>
                  <a:cubicBezTo>
                    <a:pt x="3725" y="4872"/>
                    <a:pt x="2379" y="4950"/>
                    <a:pt x="1491" y="7281"/>
                  </a:cubicBezTo>
                  <a:cubicBezTo>
                    <a:pt x="527" y="9779"/>
                    <a:pt x="1" y="11033"/>
                    <a:pt x="1" y="11033"/>
                  </a:cubicBezTo>
                  <a:cubicBezTo>
                    <a:pt x="1" y="11033"/>
                    <a:pt x="2065" y="12488"/>
                    <a:pt x="3385" y="12488"/>
                  </a:cubicBezTo>
                  <a:cubicBezTo>
                    <a:pt x="3474" y="12488"/>
                    <a:pt x="3560" y="12481"/>
                    <a:pt x="3641" y="12467"/>
                  </a:cubicBezTo>
                  <a:lnTo>
                    <a:pt x="4929" y="12243"/>
                  </a:lnTo>
                  <a:cubicBezTo>
                    <a:pt x="4929" y="12243"/>
                    <a:pt x="6105" y="7225"/>
                    <a:pt x="6385" y="7023"/>
                  </a:cubicBezTo>
                  <a:cubicBezTo>
                    <a:pt x="6665" y="6833"/>
                    <a:pt x="9118" y="3663"/>
                    <a:pt x="9118" y="3450"/>
                  </a:cubicBezTo>
                  <a:cubicBezTo>
                    <a:pt x="9118" y="3249"/>
                    <a:pt x="7315" y="1"/>
                    <a:pt x="7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9"/>
            <p:cNvSpPr/>
            <p:nvPr/>
          </p:nvSpPr>
          <p:spPr>
            <a:xfrm>
              <a:off x="7710474" y="2123262"/>
              <a:ext cx="523085" cy="701506"/>
            </a:xfrm>
            <a:custGeom>
              <a:avLst/>
              <a:gdLst/>
              <a:ahLst/>
              <a:cxnLst/>
              <a:rect l="l" t="t" r="r" b="b"/>
              <a:pathLst>
                <a:path w="9320" h="12499" extrusionOk="0">
                  <a:moveTo>
                    <a:pt x="7483" y="0"/>
                  </a:moveTo>
                  <a:lnTo>
                    <a:pt x="6710" y="392"/>
                  </a:lnTo>
                  <a:lnTo>
                    <a:pt x="7797" y="3226"/>
                  </a:lnTo>
                  <a:cubicBezTo>
                    <a:pt x="7797" y="3226"/>
                    <a:pt x="6105" y="5074"/>
                    <a:pt x="5993" y="5097"/>
                  </a:cubicBezTo>
                  <a:cubicBezTo>
                    <a:pt x="5951" y="5099"/>
                    <a:pt x="5909" y="5101"/>
                    <a:pt x="5867" y="5101"/>
                  </a:cubicBezTo>
                  <a:cubicBezTo>
                    <a:pt x="5741" y="5101"/>
                    <a:pt x="5615" y="5088"/>
                    <a:pt x="5489" y="5063"/>
                  </a:cubicBezTo>
                  <a:lnTo>
                    <a:pt x="4011" y="4873"/>
                  </a:lnTo>
                  <a:cubicBezTo>
                    <a:pt x="4011" y="4873"/>
                    <a:pt x="4005" y="4872"/>
                    <a:pt x="3995" y="4872"/>
                  </a:cubicBezTo>
                  <a:cubicBezTo>
                    <a:pt x="3834" y="4872"/>
                    <a:pt x="2441" y="4942"/>
                    <a:pt x="1524" y="7292"/>
                  </a:cubicBezTo>
                  <a:cubicBezTo>
                    <a:pt x="550" y="9778"/>
                    <a:pt x="1" y="11044"/>
                    <a:pt x="1" y="11044"/>
                  </a:cubicBezTo>
                  <a:cubicBezTo>
                    <a:pt x="1" y="11044"/>
                    <a:pt x="2114" y="12499"/>
                    <a:pt x="3468" y="12499"/>
                  </a:cubicBezTo>
                  <a:cubicBezTo>
                    <a:pt x="3559" y="12499"/>
                    <a:pt x="3647" y="12492"/>
                    <a:pt x="3731" y="12478"/>
                  </a:cubicBezTo>
                  <a:lnTo>
                    <a:pt x="5052" y="12243"/>
                  </a:lnTo>
                  <a:cubicBezTo>
                    <a:pt x="5052" y="12243"/>
                    <a:pt x="6251" y="7236"/>
                    <a:pt x="6542" y="7034"/>
                  </a:cubicBezTo>
                  <a:cubicBezTo>
                    <a:pt x="6822" y="6844"/>
                    <a:pt x="9320" y="3663"/>
                    <a:pt x="9320" y="3461"/>
                  </a:cubicBezTo>
                  <a:cubicBezTo>
                    <a:pt x="9320" y="3249"/>
                    <a:pt x="7483" y="0"/>
                    <a:pt x="7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9"/>
            <p:cNvSpPr/>
            <p:nvPr/>
          </p:nvSpPr>
          <p:spPr>
            <a:xfrm>
              <a:off x="7688473" y="2100644"/>
              <a:ext cx="528136" cy="719186"/>
            </a:xfrm>
            <a:custGeom>
              <a:avLst/>
              <a:gdLst/>
              <a:ahLst/>
              <a:cxnLst/>
              <a:rect l="l" t="t" r="r" b="b"/>
              <a:pathLst>
                <a:path w="9410" h="12814" extrusionOk="0">
                  <a:moveTo>
                    <a:pt x="7427" y="370"/>
                  </a:moveTo>
                  <a:cubicBezTo>
                    <a:pt x="8077" y="1568"/>
                    <a:pt x="9062" y="3394"/>
                    <a:pt x="9129" y="3629"/>
                  </a:cubicBezTo>
                  <a:cubicBezTo>
                    <a:pt x="8984" y="3988"/>
                    <a:pt x="6732" y="6922"/>
                    <a:pt x="6475" y="7101"/>
                  </a:cubicBezTo>
                  <a:cubicBezTo>
                    <a:pt x="6184" y="7303"/>
                    <a:pt x="5355" y="10742"/>
                    <a:pt x="4985" y="12310"/>
                  </a:cubicBezTo>
                  <a:lnTo>
                    <a:pt x="3787" y="12522"/>
                  </a:lnTo>
                  <a:cubicBezTo>
                    <a:pt x="3714" y="12534"/>
                    <a:pt x="3638" y="12540"/>
                    <a:pt x="3559" y="12540"/>
                  </a:cubicBezTo>
                  <a:cubicBezTo>
                    <a:pt x="2459" y="12540"/>
                    <a:pt x="755" y="11450"/>
                    <a:pt x="337" y="11178"/>
                  </a:cubicBezTo>
                  <a:lnTo>
                    <a:pt x="348" y="11178"/>
                  </a:lnTo>
                  <a:cubicBezTo>
                    <a:pt x="494" y="10820"/>
                    <a:pt x="998" y="9588"/>
                    <a:pt x="1782" y="7527"/>
                  </a:cubicBezTo>
                  <a:cubicBezTo>
                    <a:pt x="2667" y="5220"/>
                    <a:pt x="3977" y="5197"/>
                    <a:pt x="4078" y="5197"/>
                  </a:cubicBezTo>
                  <a:lnTo>
                    <a:pt x="5512" y="5388"/>
                  </a:lnTo>
                  <a:cubicBezTo>
                    <a:pt x="5646" y="5413"/>
                    <a:pt x="5780" y="5425"/>
                    <a:pt x="5920" y="5425"/>
                  </a:cubicBezTo>
                  <a:cubicBezTo>
                    <a:pt x="5966" y="5425"/>
                    <a:pt x="6013" y="5424"/>
                    <a:pt x="6060" y="5421"/>
                  </a:cubicBezTo>
                  <a:cubicBezTo>
                    <a:pt x="6105" y="5410"/>
                    <a:pt x="6217" y="5388"/>
                    <a:pt x="7897" y="3506"/>
                  </a:cubicBezTo>
                  <a:lnTo>
                    <a:pt x="7953" y="3439"/>
                  </a:lnTo>
                  <a:lnTo>
                    <a:pt x="6900" y="650"/>
                  </a:lnTo>
                  <a:lnTo>
                    <a:pt x="7427" y="370"/>
                  </a:lnTo>
                  <a:close/>
                  <a:moveTo>
                    <a:pt x="7539" y="0"/>
                  </a:moveTo>
                  <a:lnTo>
                    <a:pt x="6542" y="515"/>
                  </a:lnTo>
                  <a:lnTo>
                    <a:pt x="7628" y="3383"/>
                  </a:lnTo>
                  <a:cubicBezTo>
                    <a:pt x="6912" y="4167"/>
                    <a:pt x="6128" y="5029"/>
                    <a:pt x="5971" y="5152"/>
                  </a:cubicBezTo>
                  <a:cubicBezTo>
                    <a:pt x="5825" y="5152"/>
                    <a:pt x="5691" y="5141"/>
                    <a:pt x="5545" y="5108"/>
                  </a:cubicBezTo>
                  <a:lnTo>
                    <a:pt x="4100" y="4917"/>
                  </a:lnTo>
                  <a:lnTo>
                    <a:pt x="4089" y="4917"/>
                  </a:lnTo>
                  <a:cubicBezTo>
                    <a:pt x="4087" y="4917"/>
                    <a:pt x="4082" y="4917"/>
                    <a:pt x="4074" y="4917"/>
                  </a:cubicBezTo>
                  <a:cubicBezTo>
                    <a:pt x="3906" y="4917"/>
                    <a:pt x="2458" y="4969"/>
                    <a:pt x="1524" y="7426"/>
                  </a:cubicBezTo>
                  <a:cubicBezTo>
                    <a:pt x="583" y="9890"/>
                    <a:pt x="34" y="11156"/>
                    <a:pt x="34" y="11178"/>
                  </a:cubicBezTo>
                  <a:lnTo>
                    <a:pt x="1" y="11279"/>
                  </a:lnTo>
                  <a:lnTo>
                    <a:pt x="90" y="11346"/>
                  </a:lnTo>
                  <a:cubicBezTo>
                    <a:pt x="180" y="11402"/>
                    <a:pt x="2207" y="12814"/>
                    <a:pt x="3563" y="12814"/>
                  </a:cubicBezTo>
                  <a:cubicBezTo>
                    <a:pt x="3652" y="12814"/>
                    <a:pt x="3742" y="12814"/>
                    <a:pt x="3831" y="12791"/>
                  </a:cubicBezTo>
                  <a:lnTo>
                    <a:pt x="5209" y="12556"/>
                  </a:lnTo>
                  <a:lnTo>
                    <a:pt x="5232" y="12466"/>
                  </a:lnTo>
                  <a:cubicBezTo>
                    <a:pt x="5780" y="10137"/>
                    <a:pt x="6464" y="7538"/>
                    <a:pt x="6632" y="7337"/>
                  </a:cubicBezTo>
                  <a:cubicBezTo>
                    <a:pt x="6811" y="7202"/>
                    <a:pt x="9409" y="3965"/>
                    <a:pt x="9409" y="3640"/>
                  </a:cubicBezTo>
                  <a:cubicBezTo>
                    <a:pt x="9409" y="3428"/>
                    <a:pt x="8278" y="1344"/>
                    <a:pt x="7606" y="123"/>
                  </a:cubicBezTo>
                  <a:lnTo>
                    <a:pt x="75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9"/>
            <p:cNvSpPr/>
            <p:nvPr/>
          </p:nvSpPr>
          <p:spPr>
            <a:xfrm>
              <a:off x="7917968" y="2304939"/>
              <a:ext cx="96816" cy="109949"/>
            </a:xfrm>
            <a:custGeom>
              <a:avLst/>
              <a:gdLst/>
              <a:ahLst/>
              <a:cxnLst/>
              <a:rect l="l" t="t" r="r" b="b"/>
              <a:pathLst>
                <a:path w="1725" h="1959" extrusionOk="0">
                  <a:moveTo>
                    <a:pt x="515" y="0"/>
                  </a:moveTo>
                  <a:lnTo>
                    <a:pt x="0" y="1423"/>
                  </a:lnTo>
                  <a:cubicBezTo>
                    <a:pt x="0" y="1423"/>
                    <a:pt x="428" y="1958"/>
                    <a:pt x="944" y="1958"/>
                  </a:cubicBezTo>
                  <a:cubicBezTo>
                    <a:pt x="1095" y="1958"/>
                    <a:pt x="1254" y="1912"/>
                    <a:pt x="1411" y="1792"/>
                  </a:cubicBezTo>
                  <a:lnTo>
                    <a:pt x="17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9"/>
            <p:cNvSpPr/>
            <p:nvPr/>
          </p:nvSpPr>
          <p:spPr>
            <a:xfrm>
              <a:off x="7909156" y="2297362"/>
              <a:ext cx="115056" cy="125159"/>
            </a:xfrm>
            <a:custGeom>
              <a:avLst/>
              <a:gdLst/>
              <a:ahLst/>
              <a:cxnLst/>
              <a:rect l="l" t="t" r="r" b="b"/>
              <a:pathLst>
                <a:path w="2050" h="2230" extrusionOk="0">
                  <a:moveTo>
                    <a:pt x="1703" y="292"/>
                  </a:moveTo>
                  <a:lnTo>
                    <a:pt x="1434" y="1860"/>
                  </a:lnTo>
                  <a:cubicBezTo>
                    <a:pt x="1322" y="1932"/>
                    <a:pt x="1209" y="1961"/>
                    <a:pt x="1100" y="1961"/>
                  </a:cubicBezTo>
                  <a:cubicBezTo>
                    <a:pt x="748" y="1961"/>
                    <a:pt x="433" y="1664"/>
                    <a:pt x="314" y="1535"/>
                  </a:cubicBezTo>
                  <a:lnTo>
                    <a:pt x="762" y="292"/>
                  </a:lnTo>
                  <a:close/>
                  <a:moveTo>
                    <a:pt x="572" y="1"/>
                  </a:moveTo>
                  <a:lnTo>
                    <a:pt x="0" y="1580"/>
                  </a:lnTo>
                  <a:lnTo>
                    <a:pt x="45" y="1636"/>
                  </a:lnTo>
                  <a:cubicBezTo>
                    <a:pt x="247" y="1894"/>
                    <a:pt x="661" y="2230"/>
                    <a:pt x="1109" y="2230"/>
                  </a:cubicBezTo>
                  <a:cubicBezTo>
                    <a:pt x="1311" y="2230"/>
                    <a:pt x="1501" y="2163"/>
                    <a:pt x="1647" y="2039"/>
                  </a:cubicBezTo>
                  <a:lnTo>
                    <a:pt x="1692" y="2006"/>
                  </a:lnTo>
                  <a:lnTo>
                    <a:pt x="2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9"/>
            <p:cNvSpPr/>
            <p:nvPr/>
          </p:nvSpPr>
          <p:spPr>
            <a:xfrm>
              <a:off x="7893441" y="2186515"/>
              <a:ext cx="152155" cy="145083"/>
            </a:xfrm>
            <a:custGeom>
              <a:avLst/>
              <a:gdLst/>
              <a:ahLst/>
              <a:cxnLst/>
              <a:rect l="l" t="t" r="r" b="b"/>
              <a:pathLst>
                <a:path w="2711" h="2585" extrusionOk="0">
                  <a:moveTo>
                    <a:pt x="1301" y="1"/>
                  </a:moveTo>
                  <a:cubicBezTo>
                    <a:pt x="638" y="1"/>
                    <a:pt x="0" y="514"/>
                    <a:pt x="0" y="1293"/>
                  </a:cubicBezTo>
                  <a:cubicBezTo>
                    <a:pt x="0" y="2071"/>
                    <a:pt x="638" y="2585"/>
                    <a:pt x="1301" y="2585"/>
                  </a:cubicBezTo>
                  <a:cubicBezTo>
                    <a:pt x="1620" y="2585"/>
                    <a:pt x="1945" y="2466"/>
                    <a:pt x="2207" y="2200"/>
                  </a:cubicBezTo>
                  <a:cubicBezTo>
                    <a:pt x="2711" y="1696"/>
                    <a:pt x="2711" y="890"/>
                    <a:pt x="2207" y="386"/>
                  </a:cubicBezTo>
                  <a:cubicBezTo>
                    <a:pt x="1945" y="120"/>
                    <a:pt x="1620" y="1"/>
                    <a:pt x="1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9"/>
            <p:cNvSpPr/>
            <p:nvPr/>
          </p:nvSpPr>
          <p:spPr>
            <a:xfrm>
              <a:off x="7854434" y="2178321"/>
              <a:ext cx="221806" cy="160630"/>
            </a:xfrm>
            <a:custGeom>
              <a:avLst/>
              <a:gdLst/>
              <a:ahLst/>
              <a:cxnLst/>
              <a:rect l="l" t="t" r="r" b="b"/>
              <a:pathLst>
                <a:path w="3952" h="2862" extrusionOk="0">
                  <a:moveTo>
                    <a:pt x="1995" y="285"/>
                  </a:moveTo>
                  <a:cubicBezTo>
                    <a:pt x="3014" y="285"/>
                    <a:pt x="3529" y="1528"/>
                    <a:pt x="2801" y="2245"/>
                  </a:cubicBezTo>
                  <a:cubicBezTo>
                    <a:pt x="2575" y="2475"/>
                    <a:pt x="2285" y="2583"/>
                    <a:pt x="1997" y="2583"/>
                  </a:cubicBezTo>
                  <a:cubicBezTo>
                    <a:pt x="1556" y="2583"/>
                    <a:pt x="1120" y="2330"/>
                    <a:pt x="930" y="1876"/>
                  </a:cubicBezTo>
                  <a:cubicBezTo>
                    <a:pt x="617" y="1125"/>
                    <a:pt x="1177" y="285"/>
                    <a:pt x="1995" y="285"/>
                  </a:cubicBezTo>
                  <a:close/>
                  <a:moveTo>
                    <a:pt x="2010" y="1"/>
                  </a:moveTo>
                  <a:cubicBezTo>
                    <a:pt x="1829" y="1"/>
                    <a:pt x="1639" y="37"/>
                    <a:pt x="1446" y="117"/>
                  </a:cubicBezTo>
                  <a:cubicBezTo>
                    <a:pt x="1" y="722"/>
                    <a:pt x="426" y="2861"/>
                    <a:pt x="1995" y="2861"/>
                  </a:cubicBezTo>
                  <a:cubicBezTo>
                    <a:pt x="2375" y="2861"/>
                    <a:pt x="2734" y="2716"/>
                    <a:pt x="3003" y="2447"/>
                  </a:cubicBezTo>
                  <a:cubicBezTo>
                    <a:pt x="3952" y="1488"/>
                    <a:pt x="3167" y="1"/>
                    <a:pt x="2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9"/>
            <p:cNvSpPr/>
            <p:nvPr/>
          </p:nvSpPr>
          <p:spPr>
            <a:xfrm>
              <a:off x="7886538" y="2172260"/>
              <a:ext cx="142109" cy="64319"/>
            </a:xfrm>
            <a:custGeom>
              <a:avLst/>
              <a:gdLst/>
              <a:ahLst/>
              <a:cxnLst/>
              <a:rect l="l" t="t" r="r" b="b"/>
              <a:pathLst>
                <a:path w="2532" h="1146" extrusionOk="0">
                  <a:moveTo>
                    <a:pt x="1248" y="0"/>
                  </a:moveTo>
                  <a:cubicBezTo>
                    <a:pt x="1227" y="0"/>
                    <a:pt x="1207" y="0"/>
                    <a:pt x="1187" y="1"/>
                  </a:cubicBezTo>
                  <a:cubicBezTo>
                    <a:pt x="638" y="23"/>
                    <a:pt x="0" y="304"/>
                    <a:pt x="11" y="584"/>
                  </a:cubicBezTo>
                  <a:cubicBezTo>
                    <a:pt x="20" y="850"/>
                    <a:pt x="668" y="1146"/>
                    <a:pt x="1333" y="1146"/>
                  </a:cubicBezTo>
                  <a:cubicBezTo>
                    <a:pt x="1480" y="1146"/>
                    <a:pt x="1628" y="1131"/>
                    <a:pt x="1770" y="1099"/>
                  </a:cubicBezTo>
                  <a:cubicBezTo>
                    <a:pt x="2016" y="1043"/>
                    <a:pt x="2509" y="875"/>
                    <a:pt x="2520" y="628"/>
                  </a:cubicBezTo>
                  <a:cubicBezTo>
                    <a:pt x="2531" y="335"/>
                    <a:pt x="1879" y="0"/>
                    <a:pt x="1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9"/>
            <p:cNvSpPr/>
            <p:nvPr/>
          </p:nvSpPr>
          <p:spPr>
            <a:xfrm>
              <a:off x="8017253" y="2244605"/>
              <a:ext cx="44058" cy="44058"/>
            </a:xfrm>
            <a:custGeom>
              <a:avLst/>
              <a:gdLst/>
              <a:ahLst/>
              <a:cxnLst/>
              <a:rect l="l" t="t" r="r" b="b"/>
              <a:pathLst>
                <a:path w="785" h="785" extrusionOk="0">
                  <a:moveTo>
                    <a:pt x="393" y="0"/>
                  </a:moveTo>
                  <a:cubicBezTo>
                    <a:pt x="169" y="0"/>
                    <a:pt x="1" y="179"/>
                    <a:pt x="1" y="392"/>
                  </a:cubicBezTo>
                  <a:cubicBezTo>
                    <a:pt x="1" y="616"/>
                    <a:pt x="169" y="784"/>
                    <a:pt x="393" y="784"/>
                  </a:cubicBezTo>
                  <a:cubicBezTo>
                    <a:pt x="606" y="784"/>
                    <a:pt x="785" y="616"/>
                    <a:pt x="785" y="392"/>
                  </a:cubicBezTo>
                  <a:cubicBezTo>
                    <a:pt x="785" y="179"/>
                    <a:pt x="606"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9"/>
            <p:cNvSpPr/>
            <p:nvPr/>
          </p:nvSpPr>
          <p:spPr>
            <a:xfrm>
              <a:off x="7924254" y="2245222"/>
              <a:ext cx="15098" cy="12797"/>
            </a:xfrm>
            <a:custGeom>
              <a:avLst/>
              <a:gdLst/>
              <a:ahLst/>
              <a:cxnLst/>
              <a:rect l="l" t="t" r="r" b="b"/>
              <a:pathLst>
                <a:path w="269" h="228" extrusionOk="0">
                  <a:moveTo>
                    <a:pt x="157" y="0"/>
                  </a:moveTo>
                  <a:cubicBezTo>
                    <a:pt x="56" y="0"/>
                    <a:pt x="0" y="124"/>
                    <a:pt x="78" y="191"/>
                  </a:cubicBezTo>
                  <a:cubicBezTo>
                    <a:pt x="100" y="216"/>
                    <a:pt x="129" y="228"/>
                    <a:pt x="156" y="228"/>
                  </a:cubicBezTo>
                  <a:cubicBezTo>
                    <a:pt x="213" y="228"/>
                    <a:pt x="269" y="180"/>
                    <a:pt x="269" y="112"/>
                  </a:cubicBezTo>
                  <a:cubicBezTo>
                    <a:pt x="269" y="56"/>
                    <a:pt x="22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9"/>
            <p:cNvSpPr/>
            <p:nvPr/>
          </p:nvSpPr>
          <p:spPr>
            <a:xfrm>
              <a:off x="7972634" y="2248365"/>
              <a:ext cx="15154" cy="13133"/>
            </a:xfrm>
            <a:custGeom>
              <a:avLst/>
              <a:gdLst/>
              <a:ahLst/>
              <a:cxnLst/>
              <a:rect l="l" t="t" r="r" b="b"/>
              <a:pathLst>
                <a:path w="270" h="234" extrusionOk="0">
                  <a:moveTo>
                    <a:pt x="157" y="0"/>
                  </a:moveTo>
                  <a:cubicBezTo>
                    <a:pt x="57" y="0"/>
                    <a:pt x="1" y="124"/>
                    <a:pt x="79" y="202"/>
                  </a:cubicBezTo>
                  <a:cubicBezTo>
                    <a:pt x="101" y="224"/>
                    <a:pt x="129" y="234"/>
                    <a:pt x="156" y="234"/>
                  </a:cubicBezTo>
                  <a:cubicBezTo>
                    <a:pt x="213" y="234"/>
                    <a:pt x="269" y="191"/>
                    <a:pt x="269" y="124"/>
                  </a:cubicBezTo>
                  <a:cubicBezTo>
                    <a:pt x="269" y="56"/>
                    <a:pt x="213"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9"/>
            <p:cNvSpPr/>
            <p:nvPr/>
          </p:nvSpPr>
          <p:spPr>
            <a:xfrm>
              <a:off x="7938678" y="2257121"/>
              <a:ext cx="21103" cy="30869"/>
            </a:xfrm>
            <a:custGeom>
              <a:avLst/>
              <a:gdLst/>
              <a:ahLst/>
              <a:cxnLst/>
              <a:rect l="l" t="t" r="r" b="b"/>
              <a:pathLst>
                <a:path w="376" h="550" extrusionOk="0">
                  <a:moveTo>
                    <a:pt x="228" y="0"/>
                  </a:moveTo>
                  <a:cubicBezTo>
                    <a:pt x="205" y="0"/>
                    <a:pt x="183" y="10"/>
                    <a:pt x="169" y="24"/>
                  </a:cubicBezTo>
                  <a:cubicBezTo>
                    <a:pt x="113" y="113"/>
                    <a:pt x="57" y="192"/>
                    <a:pt x="12" y="281"/>
                  </a:cubicBezTo>
                  <a:cubicBezTo>
                    <a:pt x="12" y="292"/>
                    <a:pt x="1" y="304"/>
                    <a:pt x="1" y="326"/>
                  </a:cubicBezTo>
                  <a:cubicBezTo>
                    <a:pt x="1" y="382"/>
                    <a:pt x="23" y="438"/>
                    <a:pt x="68" y="460"/>
                  </a:cubicBezTo>
                  <a:cubicBezTo>
                    <a:pt x="124" y="494"/>
                    <a:pt x="191" y="528"/>
                    <a:pt x="258" y="550"/>
                  </a:cubicBezTo>
                  <a:lnTo>
                    <a:pt x="281" y="550"/>
                  </a:lnTo>
                  <a:lnTo>
                    <a:pt x="270" y="539"/>
                  </a:lnTo>
                  <a:lnTo>
                    <a:pt x="270" y="539"/>
                  </a:lnTo>
                  <a:cubicBezTo>
                    <a:pt x="276" y="540"/>
                    <a:pt x="282" y="541"/>
                    <a:pt x="288" y="541"/>
                  </a:cubicBezTo>
                  <a:cubicBezTo>
                    <a:pt x="362" y="541"/>
                    <a:pt x="375" y="415"/>
                    <a:pt x="292" y="404"/>
                  </a:cubicBezTo>
                  <a:cubicBezTo>
                    <a:pt x="236" y="393"/>
                    <a:pt x="191" y="371"/>
                    <a:pt x="146" y="337"/>
                  </a:cubicBezTo>
                  <a:cubicBezTo>
                    <a:pt x="180" y="259"/>
                    <a:pt x="225" y="180"/>
                    <a:pt x="281" y="113"/>
                  </a:cubicBezTo>
                  <a:cubicBezTo>
                    <a:pt x="303" y="80"/>
                    <a:pt x="292" y="35"/>
                    <a:pt x="270" y="12"/>
                  </a:cubicBezTo>
                  <a:cubicBezTo>
                    <a:pt x="257" y="4"/>
                    <a:pt x="242"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9"/>
            <p:cNvSpPr/>
            <p:nvPr/>
          </p:nvSpPr>
          <p:spPr>
            <a:xfrm>
              <a:off x="8010967" y="2201781"/>
              <a:ext cx="46584" cy="60447"/>
            </a:xfrm>
            <a:custGeom>
              <a:avLst/>
              <a:gdLst/>
              <a:ahLst/>
              <a:cxnLst/>
              <a:rect l="l" t="t" r="r" b="b"/>
              <a:pathLst>
                <a:path w="830" h="1077" extrusionOk="0">
                  <a:moveTo>
                    <a:pt x="214" y="0"/>
                  </a:moveTo>
                  <a:cubicBezTo>
                    <a:pt x="193" y="0"/>
                    <a:pt x="174" y="4"/>
                    <a:pt x="158" y="13"/>
                  </a:cubicBezTo>
                  <a:cubicBezTo>
                    <a:pt x="1" y="91"/>
                    <a:pt x="1" y="528"/>
                    <a:pt x="202" y="1077"/>
                  </a:cubicBezTo>
                  <a:lnTo>
                    <a:pt x="830" y="483"/>
                  </a:lnTo>
                  <a:cubicBezTo>
                    <a:pt x="604" y="199"/>
                    <a:pt x="361"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9"/>
            <p:cNvSpPr/>
            <p:nvPr/>
          </p:nvSpPr>
          <p:spPr>
            <a:xfrm>
              <a:off x="7961296" y="2289168"/>
              <a:ext cx="21440" cy="13302"/>
            </a:xfrm>
            <a:custGeom>
              <a:avLst/>
              <a:gdLst/>
              <a:ahLst/>
              <a:cxnLst/>
              <a:rect l="l" t="t" r="r" b="b"/>
              <a:pathLst>
                <a:path w="382" h="237" extrusionOk="0">
                  <a:moveTo>
                    <a:pt x="297" y="1"/>
                  </a:moveTo>
                  <a:cubicBezTo>
                    <a:pt x="284" y="1"/>
                    <a:pt x="270" y="5"/>
                    <a:pt x="259" y="13"/>
                  </a:cubicBezTo>
                  <a:cubicBezTo>
                    <a:pt x="225" y="35"/>
                    <a:pt x="191" y="46"/>
                    <a:pt x="158" y="69"/>
                  </a:cubicBezTo>
                  <a:cubicBezTo>
                    <a:pt x="124" y="80"/>
                    <a:pt x="91" y="91"/>
                    <a:pt x="68" y="102"/>
                  </a:cubicBezTo>
                  <a:cubicBezTo>
                    <a:pt x="23" y="113"/>
                    <a:pt x="1" y="147"/>
                    <a:pt x="12" y="181"/>
                  </a:cubicBezTo>
                  <a:cubicBezTo>
                    <a:pt x="23" y="225"/>
                    <a:pt x="68" y="237"/>
                    <a:pt x="102" y="237"/>
                  </a:cubicBezTo>
                  <a:cubicBezTo>
                    <a:pt x="180" y="214"/>
                    <a:pt x="259" y="181"/>
                    <a:pt x="337" y="136"/>
                  </a:cubicBezTo>
                  <a:cubicBezTo>
                    <a:pt x="371" y="113"/>
                    <a:pt x="382" y="69"/>
                    <a:pt x="359" y="35"/>
                  </a:cubicBezTo>
                  <a:cubicBezTo>
                    <a:pt x="345" y="13"/>
                    <a:pt x="321" y="1"/>
                    <a:pt x="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9"/>
            <p:cNvSpPr/>
            <p:nvPr/>
          </p:nvSpPr>
          <p:spPr>
            <a:xfrm>
              <a:off x="7972016" y="2266157"/>
              <a:ext cx="25200" cy="12404"/>
            </a:xfrm>
            <a:custGeom>
              <a:avLst/>
              <a:gdLst/>
              <a:ahLst/>
              <a:cxnLst/>
              <a:rect l="l" t="t" r="r" b="b"/>
              <a:pathLst>
                <a:path w="449" h="221" extrusionOk="0">
                  <a:moveTo>
                    <a:pt x="220" y="0"/>
                  </a:moveTo>
                  <a:cubicBezTo>
                    <a:pt x="102" y="0"/>
                    <a:pt x="0" y="64"/>
                    <a:pt x="0" y="120"/>
                  </a:cubicBezTo>
                  <a:cubicBezTo>
                    <a:pt x="0" y="176"/>
                    <a:pt x="135" y="210"/>
                    <a:pt x="224" y="221"/>
                  </a:cubicBezTo>
                  <a:cubicBezTo>
                    <a:pt x="314" y="221"/>
                    <a:pt x="437" y="176"/>
                    <a:pt x="448" y="131"/>
                  </a:cubicBezTo>
                  <a:cubicBezTo>
                    <a:pt x="448" y="87"/>
                    <a:pt x="359" y="31"/>
                    <a:pt x="292" y="8"/>
                  </a:cubicBezTo>
                  <a:cubicBezTo>
                    <a:pt x="268" y="3"/>
                    <a:pt x="244"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9"/>
            <p:cNvSpPr/>
            <p:nvPr/>
          </p:nvSpPr>
          <p:spPr>
            <a:xfrm>
              <a:off x="7910391" y="2260264"/>
              <a:ext cx="25200" cy="12123"/>
            </a:xfrm>
            <a:custGeom>
              <a:avLst/>
              <a:gdLst/>
              <a:ahLst/>
              <a:cxnLst/>
              <a:rect l="l" t="t" r="r" b="b"/>
              <a:pathLst>
                <a:path w="449" h="216" extrusionOk="0">
                  <a:moveTo>
                    <a:pt x="210" y="0"/>
                  </a:moveTo>
                  <a:cubicBezTo>
                    <a:pt x="96" y="0"/>
                    <a:pt x="1" y="68"/>
                    <a:pt x="1" y="113"/>
                  </a:cubicBezTo>
                  <a:cubicBezTo>
                    <a:pt x="12" y="169"/>
                    <a:pt x="124" y="214"/>
                    <a:pt x="225" y="214"/>
                  </a:cubicBezTo>
                  <a:cubicBezTo>
                    <a:pt x="234" y="215"/>
                    <a:pt x="244" y="216"/>
                    <a:pt x="254" y="216"/>
                  </a:cubicBezTo>
                  <a:cubicBezTo>
                    <a:pt x="339" y="216"/>
                    <a:pt x="439" y="176"/>
                    <a:pt x="449" y="136"/>
                  </a:cubicBezTo>
                  <a:cubicBezTo>
                    <a:pt x="449" y="80"/>
                    <a:pt x="359" y="24"/>
                    <a:pt x="292" y="12"/>
                  </a:cubicBezTo>
                  <a:cubicBezTo>
                    <a:pt x="264" y="4"/>
                    <a:pt x="237"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39"/>
          <p:cNvGrpSpPr/>
          <p:nvPr/>
        </p:nvGrpSpPr>
        <p:grpSpPr>
          <a:xfrm rot="-1188330">
            <a:off x="7493651" y="2451984"/>
            <a:ext cx="1481121" cy="1072462"/>
            <a:chOff x="5637718" y="2912097"/>
            <a:chExt cx="892647" cy="646478"/>
          </a:xfrm>
        </p:grpSpPr>
        <p:sp>
          <p:nvSpPr>
            <p:cNvPr id="2099" name="Google Shape;2099;p39"/>
            <p:cNvSpPr/>
            <p:nvPr/>
          </p:nvSpPr>
          <p:spPr>
            <a:xfrm>
              <a:off x="5712000" y="2912097"/>
              <a:ext cx="23770" cy="605897"/>
            </a:xfrm>
            <a:custGeom>
              <a:avLst/>
              <a:gdLst/>
              <a:ahLst/>
              <a:cxnLst/>
              <a:rect l="l" t="t" r="r" b="b"/>
              <a:pathLst>
                <a:path w="584" h="14886" extrusionOk="0">
                  <a:moveTo>
                    <a:pt x="1" y="0"/>
                  </a:moveTo>
                  <a:lnTo>
                    <a:pt x="1" y="14886"/>
                  </a:lnTo>
                  <a:lnTo>
                    <a:pt x="583" y="14886"/>
                  </a:lnTo>
                  <a:lnTo>
                    <a:pt x="5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9"/>
            <p:cNvSpPr/>
            <p:nvPr/>
          </p:nvSpPr>
          <p:spPr>
            <a:xfrm>
              <a:off x="6176578" y="2930413"/>
              <a:ext cx="11437" cy="430755"/>
            </a:xfrm>
            <a:custGeom>
              <a:avLst/>
              <a:gdLst/>
              <a:ahLst/>
              <a:cxnLst/>
              <a:rect l="l" t="t" r="r" b="b"/>
              <a:pathLst>
                <a:path w="281" h="10583" extrusionOk="0">
                  <a:moveTo>
                    <a:pt x="140" y="1"/>
                  </a:moveTo>
                  <a:cubicBezTo>
                    <a:pt x="70" y="1"/>
                    <a:pt x="0" y="48"/>
                    <a:pt x="0" y="144"/>
                  </a:cubicBezTo>
                  <a:lnTo>
                    <a:pt x="0" y="10448"/>
                  </a:lnTo>
                  <a:cubicBezTo>
                    <a:pt x="0" y="10527"/>
                    <a:pt x="67" y="10583"/>
                    <a:pt x="146" y="10583"/>
                  </a:cubicBezTo>
                  <a:cubicBezTo>
                    <a:pt x="213" y="10583"/>
                    <a:pt x="280" y="10527"/>
                    <a:pt x="280" y="10448"/>
                  </a:cubicBezTo>
                  <a:lnTo>
                    <a:pt x="280" y="144"/>
                  </a:lnTo>
                  <a:cubicBezTo>
                    <a:pt x="280" y="48"/>
                    <a:pt x="210"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9"/>
            <p:cNvSpPr/>
            <p:nvPr/>
          </p:nvSpPr>
          <p:spPr>
            <a:xfrm>
              <a:off x="5747126" y="3298038"/>
              <a:ext cx="126300" cy="114822"/>
            </a:xfrm>
            <a:custGeom>
              <a:avLst/>
              <a:gdLst/>
              <a:ahLst/>
              <a:cxnLst/>
              <a:rect l="l" t="t" r="r" b="b"/>
              <a:pathLst>
                <a:path w="3103" h="2821" extrusionOk="0">
                  <a:moveTo>
                    <a:pt x="1555" y="0"/>
                  </a:moveTo>
                  <a:cubicBezTo>
                    <a:pt x="913" y="0"/>
                    <a:pt x="333" y="438"/>
                    <a:pt x="179" y="1080"/>
                  </a:cubicBezTo>
                  <a:cubicBezTo>
                    <a:pt x="0" y="1842"/>
                    <a:pt x="471" y="2603"/>
                    <a:pt x="1232" y="2783"/>
                  </a:cubicBezTo>
                  <a:cubicBezTo>
                    <a:pt x="1342" y="2808"/>
                    <a:pt x="1451" y="2821"/>
                    <a:pt x="1559" y="2821"/>
                  </a:cubicBezTo>
                  <a:cubicBezTo>
                    <a:pt x="2201" y="2821"/>
                    <a:pt x="2781" y="2382"/>
                    <a:pt x="2935" y="1730"/>
                  </a:cubicBezTo>
                  <a:cubicBezTo>
                    <a:pt x="3103" y="968"/>
                    <a:pt x="2632" y="206"/>
                    <a:pt x="1882" y="38"/>
                  </a:cubicBezTo>
                  <a:cubicBezTo>
                    <a:pt x="1772" y="13"/>
                    <a:pt x="1663" y="0"/>
                    <a:pt x="15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9"/>
            <p:cNvSpPr/>
            <p:nvPr/>
          </p:nvSpPr>
          <p:spPr>
            <a:xfrm>
              <a:off x="5871106" y="3297875"/>
              <a:ext cx="129963" cy="115147"/>
            </a:xfrm>
            <a:custGeom>
              <a:avLst/>
              <a:gdLst/>
              <a:ahLst/>
              <a:cxnLst/>
              <a:rect l="l" t="t" r="r" b="b"/>
              <a:pathLst>
                <a:path w="3193" h="2829" extrusionOk="0">
                  <a:moveTo>
                    <a:pt x="1595" y="1"/>
                  </a:moveTo>
                  <a:cubicBezTo>
                    <a:pt x="1292" y="1"/>
                    <a:pt x="987" y="98"/>
                    <a:pt x="729" y="300"/>
                  </a:cubicBezTo>
                  <a:cubicBezTo>
                    <a:pt x="113" y="782"/>
                    <a:pt x="1" y="1678"/>
                    <a:pt x="482" y="2283"/>
                  </a:cubicBezTo>
                  <a:cubicBezTo>
                    <a:pt x="762" y="2641"/>
                    <a:pt x="1182" y="2828"/>
                    <a:pt x="1606" y="2828"/>
                  </a:cubicBezTo>
                  <a:cubicBezTo>
                    <a:pt x="1911" y="2828"/>
                    <a:pt x="2218" y="2731"/>
                    <a:pt x="2476" y="2529"/>
                  </a:cubicBezTo>
                  <a:cubicBezTo>
                    <a:pt x="3081" y="2047"/>
                    <a:pt x="3193" y="1151"/>
                    <a:pt x="2711" y="546"/>
                  </a:cubicBezTo>
                  <a:cubicBezTo>
                    <a:pt x="2431" y="189"/>
                    <a:pt x="2015" y="1"/>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9"/>
            <p:cNvSpPr/>
            <p:nvPr/>
          </p:nvSpPr>
          <p:spPr>
            <a:xfrm>
              <a:off x="5995127" y="3297998"/>
              <a:ext cx="126300" cy="115025"/>
            </a:xfrm>
            <a:custGeom>
              <a:avLst/>
              <a:gdLst/>
              <a:ahLst/>
              <a:cxnLst/>
              <a:rect l="l" t="t" r="r" b="b"/>
              <a:pathLst>
                <a:path w="3103" h="2826" extrusionOk="0">
                  <a:moveTo>
                    <a:pt x="1557" y="0"/>
                  </a:moveTo>
                  <a:cubicBezTo>
                    <a:pt x="1196" y="0"/>
                    <a:pt x="835" y="140"/>
                    <a:pt x="560" y="420"/>
                  </a:cubicBezTo>
                  <a:cubicBezTo>
                    <a:pt x="0" y="969"/>
                    <a:pt x="0" y="1865"/>
                    <a:pt x="560" y="2414"/>
                  </a:cubicBezTo>
                  <a:cubicBezTo>
                    <a:pt x="835" y="2688"/>
                    <a:pt x="1196" y="2826"/>
                    <a:pt x="1557" y="2826"/>
                  </a:cubicBezTo>
                  <a:cubicBezTo>
                    <a:pt x="1918" y="2826"/>
                    <a:pt x="2280" y="2688"/>
                    <a:pt x="2554" y="2414"/>
                  </a:cubicBezTo>
                  <a:cubicBezTo>
                    <a:pt x="3103" y="1865"/>
                    <a:pt x="3103" y="969"/>
                    <a:pt x="2554" y="420"/>
                  </a:cubicBezTo>
                  <a:cubicBezTo>
                    <a:pt x="2280" y="140"/>
                    <a:pt x="1918" y="0"/>
                    <a:pt x="15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9"/>
            <p:cNvSpPr/>
            <p:nvPr/>
          </p:nvSpPr>
          <p:spPr>
            <a:xfrm>
              <a:off x="6119595" y="3297998"/>
              <a:ext cx="126300" cy="115025"/>
            </a:xfrm>
            <a:custGeom>
              <a:avLst/>
              <a:gdLst/>
              <a:ahLst/>
              <a:cxnLst/>
              <a:rect l="l" t="t" r="r" b="b"/>
              <a:pathLst>
                <a:path w="3103" h="2826" extrusionOk="0">
                  <a:moveTo>
                    <a:pt x="1551" y="0"/>
                  </a:moveTo>
                  <a:cubicBezTo>
                    <a:pt x="1190" y="0"/>
                    <a:pt x="829" y="140"/>
                    <a:pt x="549" y="420"/>
                  </a:cubicBezTo>
                  <a:cubicBezTo>
                    <a:pt x="0" y="969"/>
                    <a:pt x="0" y="1865"/>
                    <a:pt x="549" y="2414"/>
                  </a:cubicBezTo>
                  <a:cubicBezTo>
                    <a:pt x="829" y="2688"/>
                    <a:pt x="1190" y="2826"/>
                    <a:pt x="1551" y="2826"/>
                  </a:cubicBezTo>
                  <a:cubicBezTo>
                    <a:pt x="1913" y="2826"/>
                    <a:pt x="2274" y="2688"/>
                    <a:pt x="2554" y="2414"/>
                  </a:cubicBezTo>
                  <a:cubicBezTo>
                    <a:pt x="3103" y="1865"/>
                    <a:pt x="3103" y="969"/>
                    <a:pt x="2554" y="420"/>
                  </a:cubicBezTo>
                  <a:cubicBezTo>
                    <a:pt x="2274" y="140"/>
                    <a:pt x="1913" y="0"/>
                    <a:pt x="1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9"/>
            <p:cNvSpPr/>
            <p:nvPr/>
          </p:nvSpPr>
          <p:spPr>
            <a:xfrm>
              <a:off x="6403617" y="3216430"/>
              <a:ext cx="126300" cy="114862"/>
            </a:xfrm>
            <a:custGeom>
              <a:avLst/>
              <a:gdLst/>
              <a:ahLst/>
              <a:cxnLst/>
              <a:rect l="l" t="t" r="r" b="b"/>
              <a:pathLst>
                <a:path w="3103" h="2822" extrusionOk="0">
                  <a:moveTo>
                    <a:pt x="1555" y="1"/>
                  </a:moveTo>
                  <a:cubicBezTo>
                    <a:pt x="913" y="1"/>
                    <a:pt x="333" y="439"/>
                    <a:pt x="179" y="1091"/>
                  </a:cubicBezTo>
                  <a:cubicBezTo>
                    <a:pt x="0" y="1853"/>
                    <a:pt x="471" y="2603"/>
                    <a:pt x="1232" y="2783"/>
                  </a:cubicBezTo>
                  <a:cubicBezTo>
                    <a:pt x="1343" y="2809"/>
                    <a:pt x="1454" y="2821"/>
                    <a:pt x="1563" y="2821"/>
                  </a:cubicBezTo>
                  <a:cubicBezTo>
                    <a:pt x="2201" y="2821"/>
                    <a:pt x="2770" y="2392"/>
                    <a:pt x="2923" y="1741"/>
                  </a:cubicBezTo>
                  <a:cubicBezTo>
                    <a:pt x="3103" y="979"/>
                    <a:pt x="2632" y="218"/>
                    <a:pt x="1882" y="39"/>
                  </a:cubicBezTo>
                  <a:cubicBezTo>
                    <a:pt x="1772" y="13"/>
                    <a:pt x="1663" y="1"/>
                    <a:pt x="1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9"/>
            <p:cNvSpPr/>
            <p:nvPr/>
          </p:nvSpPr>
          <p:spPr>
            <a:xfrm>
              <a:off x="6363036" y="2912097"/>
              <a:ext cx="23730" cy="606345"/>
            </a:xfrm>
            <a:custGeom>
              <a:avLst/>
              <a:gdLst/>
              <a:ahLst/>
              <a:cxnLst/>
              <a:rect l="l" t="t" r="r" b="b"/>
              <a:pathLst>
                <a:path w="583" h="14897" extrusionOk="0">
                  <a:moveTo>
                    <a:pt x="0" y="0"/>
                  </a:moveTo>
                  <a:lnTo>
                    <a:pt x="0" y="14897"/>
                  </a:lnTo>
                  <a:lnTo>
                    <a:pt x="583" y="14897"/>
                  </a:lnTo>
                  <a:lnTo>
                    <a:pt x="5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9"/>
            <p:cNvSpPr/>
            <p:nvPr/>
          </p:nvSpPr>
          <p:spPr>
            <a:xfrm>
              <a:off x="5658680" y="3460970"/>
              <a:ext cx="771842" cy="81201"/>
            </a:xfrm>
            <a:custGeom>
              <a:avLst/>
              <a:gdLst/>
              <a:ahLst/>
              <a:cxnLst/>
              <a:rect l="l" t="t" r="r" b="b"/>
              <a:pathLst>
                <a:path w="18963" h="1995" extrusionOk="0">
                  <a:moveTo>
                    <a:pt x="0" y="0"/>
                  </a:moveTo>
                  <a:lnTo>
                    <a:pt x="0" y="1994"/>
                  </a:lnTo>
                  <a:lnTo>
                    <a:pt x="18963" y="1994"/>
                  </a:lnTo>
                  <a:lnTo>
                    <a:pt x="189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9"/>
            <p:cNvSpPr/>
            <p:nvPr/>
          </p:nvSpPr>
          <p:spPr>
            <a:xfrm>
              <a:off x="5637718" y="3477373"/>
              <a:ext cx="771842" cy="81201"/>
            </a:xfrm>
            <a:custGeom>
              <a:avLst/>
              <a:gdLst/>
              <a:ahLst/>
              <a:cxnLst/>
              <a:rect l="l" t="t" r="r" b="b"/>
              <a:pathLst>
                <a:path w="18963" h="1995" extrusionOk="0">
                  <a:moveTo>
                    <a:pt x="0" y="1"/>
                  </a:moveTo>
                  <a:lnTo>
                    <a:pt x="0" y="1994"/>
                  </a:lnTo>
                  <a:lnTo>
                    <a:pt x="18963" y="1994"/>
                  </a:lnTo>
                  <a:lnTo>
                    <a:pt x="189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9"/>
            <p:cNvSpPr/>
            <p:nvPr/>
          </p:nvSpPr>
          <p:spPr>
            <a:xfrm>
              <a:off x="5805005" y="2930413"/>
              <a:ext cx="11437" cy="430755"/>
            </a:xfrm>
            <a:custGeom>
              <a:avLst/>
              <a:gdLst/>
              <a:ahLst/>
              <a:cxnLst/>
              <a:rect l="l" t="t" r="r" b="b"/>
              <a:pathLst>
                <a:path w="281" h="10583" extrusionOk="0">
                  <a:moveTo>
                    <a:pt x="141" y="1"/>
                  </a:moveTo>
                  <a:cubicBezTo>
                    <a:pt x="71" y="1"/>
                    <a:pt x="1" y="48"/>
                    <a:pt x="1" y="144"/>
                  </a:cubicBezTo>
                  <a:lnTo>
                    <a:pt x="1" y="10448"/>
                  </a:lnTo>
                  <a:cubicBezTo>
                    <a:pt x="1" y="10527"/>
                    <a:pt x="68" y="10583"/>
                    <a:pt x="146" y="10583"/>
                  </a:cubicBezTo>
                  <a:cubicBezTo>
                    <a:pt x="225" y="10583"/>
                    <a:pt x="281" y="10527"/>
                    <a:pt x="281" y="10448"/>
                  </a:cubicBezTo>
                  <a:lnTo>
                    <a:pt x="281" y="144"/>
                  </a:lnTo>
                  <a:cubicBezTo>
                    <a:pt x="281" y="48"/>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9"/>
            <p:cNvSpPr/>
            <p:nvPr/>
          </p:nvSpPr>
          <p:spPr>
            <a:xfrm>
              <a:off x="5929026" y="2930413"/>
              <a:ext cx="11437" cy="430755"/>
            </a:xfrm>
            <a:custGeom>
              <a:avLst/>
              <a:gdLst/>
              <a:ahLst/>
              <a:cxnLst/>
              <a:rect l="l" t="t" r="r" b="b"/>
              <a:pathLst>
                <a:path w="281" h="10583" extrusionOk="0">
                  <a:moveTo>
                    <a:pt x="140" y="1"/>
                  </a:moveTo>
                  <a:cubicBezTo>
                    <a:pt x="70" y="1"/>
                    <a:pt x="0" y="48"/>
                    <a:pt x="0" y="144"/>
                  </a:cubicBezTo>
                  <a:lnTo>
                    <a:pt x="0" y="10448"/>
                  </a:lnTo>
                  <a:cubicBezTo>
                    <a:pt x="0" y="10527"/>
                    <a:pt x="56" y="10583"/>
                    <a:pt x="135" y="10583"/>
                  </a:cubicBezTo>
                  <a:cubicBezTo>
                    <a:pt x="213" y="10583"/>
                    <a:pt x="280" y="10527"/>
                    <a:pt x="280" y="10448"/>
                  </a:cubicBezTo>
                  <a:lnTo>
                    <a:pt x="280" y="144"/>
                  </a:lnTo>
                  <a:cubicBezTo>
                    <a:pt x="280" y="48"/>
                    <a:pt x="210"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9"/>
            <p:cNvSpPr/>
            <p:nvPr/>
          </p:nvSpPr>
          <p:spPr>
            <a:xfrm>
              <a:off x="6052558" y="2930413"/>
              <a:ext cx="11437" cy="430755"/>
            </a:xfrm>
            <a:custGeom>
              <a:avLst/>
              <a:gdLst/>
              <a:ahLst/>
              <a:cxnLst/>
              <a:rect l="l" t="t" r="r" b="b"/>
              <a:pathLst>
                <a:path w="281" h="10583" extrusionOk="0">
                  <a:moveTo>
                    <a:pt x="141" y="1"/>
                  </a:moveTo>
                  <a:cubicBezTo>
                    <a:pt x="71" y="1"/>
                    <a:pt x="1" y="48"/>
                    <a:pt x="1" y="144"/>
                  </a:cubicBezTo>
                  <a:lnTo>
                    <a:pt x="1" y="10448"/>
                  </a:lnTo>
                  <a:cubicBezTo>
                    <a:pt x="1" y="10527"/>
                    <a:pt x="68" y="10583"/>
                    <a:pt x="146" y="10583"/>
                  </a:cubicBezTo>
                  <a:cubicBezTo>
                    <a:pt x="225" y="10583"/>
                    <a:pt x="281" y="10527"/>
                    <a:pt x="281" y="10448"/>
                  </a:cubicBezTo>
                  <a:lnTo>
                    <a:pt x="281" y="144"/>
                  </a:lnTo>
                  <a:cubicBezTo>
                    <a:pt x="281" y="48"/>
                    <a:pt x="21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9"/>
            <p:cNvSpPr/>
            <p:nvPr/>
          </p:nvSpPr>
          <p:spPr>
            <a:xfrm>
              <a:off x="6299215" y="2930902"/>
              <a:ext cx="174614" cy="349105"/>
            </a:xfrm>
            <a:custGeom>
              <a:avLst/>
              <a:gdLst/>
              <a:ahLst/>
              <a:cxnLst/>
              <a:rect l="l" t="t" r="r" b="b"/>
              <a:pathLst>
                <a:path w="4290" h="8577" extrusionOk="0">
                  <a:moveTo>
                    <a:pt x="175" y="0"/>
                  </a:moveTo>
                  <a:cubicBezTo>
                    <a:pt x="88" y="0"/>
                    <a:pt x="1" y="84"/>
                    <a:pt x="45" y="188"/>
                  </a:cubicBezTo>
                  <a:lnTo>
                    <a:pt x="3999" y="8487"/>
                  </a:lnTo>
                  <a:cubicBezTo>
                    <a:pt x="4021" y="8543"/>
                    <a:pt x="4066" y="8566"/>
                    <a:pt x="4122" y="8577"/>
                  </a:cubicBezTo>
                  <a:cubicBezTo>
                    <a:pt x="4144" y="8577"/>
                    <a:pt x="4167" y="8566"/>
                    <a:pt x="4189" y="8554"/>
                  </a:cubicBezTo>
                  <a:cubicBezTo>
                    <a:pt x="4256" y="8521"/>
                    <a:pt x="4290" y="8442"/>
                    <a:pt x="4256" y="8375"/>
                  </a:cubicBezTo>
                  <a:lnTo>
                    <a:pt x="291" y="76"/>
                  </a:lnTo>
                  <a:cubicBezTo>
                    <a:pt x="265" y="22"/>
                    <a:pt x="220"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9"/>
            <p:cNvSpPr/>
            <p:nvPr/>
          </p:nvSpPr>
          <p:spPr>
            <a:xfrm>
              <a:off x="5737520" y="3314523"/>
              <a:ext cx="131347" cy="115147"/>
            </a:xfrm>
            <a:custGeom>
              <a:avLst/>
              <a:gdLst/>
              <a:ahLst/>
              <a:cxnLst/>
              <a:rect l="l" t="t" r="r" b="b"/>
              <a:pathLst>
                <a:path w="3227" h="2829" extrusionOk="0">
                  <a:moveTo>
                    <a:pt x="1616" y="0"/>
                  </a:moveTo>
                  <a:cubicBezTo>
                    <a:pt x="1145" y="0"/>
                    <a:pt x="684" y="236"/>
                    <a:pt x="415" y="664"/>
                  </a:cubicBezTo>
                  <a:cubicBezTo>
                    <a:pt x="1" y="1325"/>
                    <a:pt x="203" y="2198"/>
                    <a:pt x="863" y="2613"/>
                  </a:cubicBezTo>
                  <a:cubicBezTo>
                    <a:pt x="1096" y="2759"/>
                    <a:pt x="1355" y="2828"/>
                    <a:pt x="1611" y="2828"/>
                  </a:cubicBezTo>
                  <a:cubicBezTo>
                    <a:pt x="2083" y="2828"/>
                    <a:pt x="2544" y="2593"/>
                    <a:pt x="2812" y="2165"/>
                  </a:cubicBezTo>
                  <a:cubicBezTo>
                    <a:pt x="3227" y="1504"/>
                    <a:pt x="3025" y="630"/>
                    <a:pt x="2364" y="216"/>
                  </a:cubicBezTo>
                  <a:cubicBezTo>
                    <a:pt x="2132" y="70"/>
                    <a:pt x="1873" y="0"/>
                    <a:pt x="1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9"/>
            <p:cNvSpPr/>
            <p:nvPr/>
          </p:nvSpPr>
          <p:spPr>
            <a:xfrm>
              <a:off x="5865204" y="3315174"/>
              <a:ext cx="128131" cy="114985"/>
            </a:xfrm>
            <a:custGeom>
              <a:avLst/>
              <a:gdLst/>
              <a:ahLst/>
              <a:cxnLst/>
              <a:rect l="l" t="t" r="r" b="b"/>
              <a:pathLst>
                <a:path w="3148" h="2825" extrusionOk="0">
                  <a:moveTo>
                    <a:pt x="1567" y="1"/>
                  </a:moveTo>
                  <a:cubicBezTo>
                    <a:pt x="966" y="1"/>
                    <a:pt x="406" y="396"/>
                    <a:pt x="224" y="1006"/>
                  </a:cubicBezTo>
                  <a:cubicBezTo>
                    <a:pt x="0" y="1746"/>
                    <a:pt x="415" y="2541"/>
                    <a:pt x="1165" y="2765"/>
                  </a:cubicBezTo>
                  <a:cubicBezTo>
                    <a:pt x="1301" y="2805"/>
                    <a:pt x="1438" y="2825"/>
                    <a:pt x="1572" y="2825"/>
                  </a:cubicBezTo>
                  <a:cubicBezTo>
                    <a:pt x="2181" y="2825"/>
                    <a:pt x="2740" y="2429"/>
                    <a:pt x="2924" y="1824"/>
                  </a:cubicBezTo>
                  <a:cubicBezTo>
                    <a:pt x="3148" y="1074"/>
                    <a:pt x="2733" y="289"/>
                    <a:pt x="1983" y="65"/>
                  </a:cubicBezTo>
                  <a:cubicBezTo>
                    <a:pt x="1845" y="22"/>
                    <a:pt x="1704" y="1"/>
                    <a:pt x="1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9"/>
            <p:cNvSpPr/>
            <p:nvPr/>
          </p:nvSpPr>
          <p:spPr>
            <a:xfrm>
              <a:off x="5987352" y="3314441"/>
              <a:ext cx="126788" cy="115310"/>
            </a:xfrm>
            <a:custGeom>
              <a:avLst/>
              <a:gdLst/>
              <a:ahLst/>
              <a:cxnLst/>
              <a:rect l="l" t="t" r="r" b="b"/>
              <a:pathLst>
                <a:path w="3115" h="2833" extrusionOk="0">
                  <a:moveTo>
                    <a:pt x="1556" y="1"/>
                  </a:moveTo>
                  <a:cubicBezTo>
                    <a:pt x="914" y="1"/>
                    <a:pt x="334" y="439"/>
                    <a:pt x="180" y="1092"/>
                  </a:cubicBezTo>
                  <a:cubicBezTo>
                    <a:pt x="1" y="1853"/>
                    <a:pt x="471" y="2615"/>
                    <a:pt x="1233" y="2794"/>
                  </a:cubicBezTo>
                  <a:cubicBezTo>
                    <a:pt x="1342" y="2820"/>
                    <a:pt x="1452" y="2832"/>
                    <a:pt x="1559" y="2832"/>
                  </a:cubicBezTo>
                  <a:cubicBezTo>
                    <a:pt x="2201" y="2832"/>
                    <a:pt x="2782" y="2393"/>
                    <a:pt x="2935" y="1741"/>
                  </a:cubicBezTo>
                  <a:cubicBezTo>
                    <a:pt x="3115" y="980"/>
                    <a:pt x="2644" y="218"/>
                    <a:pt x="1883" y="39"/>
                  </a:cubicBezTo>
                  <a:cubicBezTo>
                    <a:pt x="1773" y="13"/>
                    <a:pt x="1664" y="1"/>
                    <a:pt x="1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9"/>
            <p:cNvSpPr/>
            <p:nvPr/>
          </p:nvSpPr>
          <p:spPr>
            <a:xfrm>
              <a:off x="6111821" y="3314889"/>
              <a:ext cx="126788" cy="114862"/>
            </a:xfrm>
            <a:custGeom>
              <a:avLst/>
              <a:gdLst/>
              <a:ahLst/>
              <a:cxnLst/>
              <a:rect l="l" t="t" r="r" b="b"/>
              <a:pathLst>
                <a:path w="3115" h="2822" extrusionOk="0">
                  <a:moveTo>
                    <a:pt x="1556" y="1"/>
                  </a:moveTo>
                  <a:cubicBezTo>
                    <a:pt x="914" y="1"/>
                    <a:pt x="333" y="438"/>
                    <a:pt x="180" y="1081"/>
                  </a:cubicBezTo>
                  <a:cubicBezTo>
                    <a:pt x="1" y="1842"/>
                    <a:pt x="471" y="2604"/>
                    <a:pt x="1233" y="2783"/>
                  </a:cubicBezTo>
                  <a:cubicBezTo>
                    <a:pt x="1342" y="2809"/>
                    <a:pt x="1452" y="2821"/>
                    <a:pt x="1559" y="2821"/>
                  </a:cubicBezTo>
                  <a:cubicBezTo>
                    <a:pt x="2201" y="2821"/>
                    <a:pt x="2782" y="2382"/>
                    <a:pt x="2935" y="1730"/>
                  </a:cubicBezTo>
                  <a:cubicBezTo>
                    <a:pt x="3114" y="969"/>
                    <a:pt x="2644" y="218"/>
                    <a:pt x="1882" y="39"/>
                  </a:cubicBezTo>
                  <a:cubicBezTo>
                    <a:pt x="1773" y="13"/>
                    <a:pt x="1663" y="1"/>
                    <a:pt x="15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9"/>
            <p:cNvSpPr/>
            <p:nvPr/>
          </p:nvSpPr>
          <p:spPr>
            <a:xfrm>
              <a:off x="6396290" y="3233281"/>
              <a:ext cx="126341" cy="114862"/>
            </a:xfrm>
            <a:custGeom>
              <a:avLst/>
              <a:gdLst/>
              <a:ahLst/>
              <a:cxnLst/>
              <a:rect l="l" t="t" r="r" b="b"/>
              <a:pathLst>
                <a:path w="3104" h="2822" extrusionOk="0">
                  <a:moveTo>
                    <a:pt x="1549" y="1"/>
                  </a:moveTo>
                  <a:cubicBezTo>
                    <a:pt x="914" y="1"/>
                    <a:pt x="334" y="440"/>
                    <a:pt x="180" y="1092"/>
                  </a:cubicBezTo>
                  <a:cubicBezTo>
                    <a:pt x="1" y="1842"/>
                    <a:pt x="471" y="2604"/>
                    <a:pt x="1222" y="2783"/>
                  </a:cubicBezTo>
                  <a:cubicBezTo>
                    <a:pt x="1331" y="2809"/>
                    <a:pt x="1441" y="2821"/>
                    <a:pt x="1548" y="2821"/>
                  </a:cubicBezTo>
                  <a:cubicBezTo>
                    <a:pt x="2190" y="2821"/>
                    <a:pt x="2771" y="2383"/>
                    <a:pt x="2924" y="1730"/>
                  </a:cubicBezTo>
                  <a:cubicBezTo>
                    <a:pt x="3103" y="980"/>
                    <a:pt x="2633" y="218"/>
                    <a:pt x="1871" y="39"/>
                  </a:cubicBezTo>
                  <a:cubicBezTo>
                    <a:pt x="1764" y="13"/>
                    <a:pt x="1656" y="1"/>
                    <a:pt x="1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9"/>
            <p:cNvSpPr/>
            <p:nvPr/>
          </p:nvSpPr>
          <p:spPr>
            <a:xfrm>
              <a:off x="5687375" y="2912097"/>
              <a:ext cx="722184" cy="48355"/>
            </a:xfrm>
            <a:custGeom>
              <a:avLst/>
              <a:gdLst/>
              <a:ahLst/>
              <a:cxnLst/>
              <a:rect l="l" t="t" r="r" b="b"/>
              <a:pathLst>
                <a:path w="17743" h="1188" extrusionOk="0">
                  <a:moveTo>
                    <a:pt x="1" y="0"/>
                  </a:moveTo>
                  <a:lnTo>
                    <a:pt x="1" y="1187"/>
                  </a:lnTo>
                  <a:lnTo>
                    <a:pt x="17743" y="1187"/>
                  </a:lnTo>
                  <a:lnTo>
                    <a:pt x="177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9"/>
            <p:cNvSpPr/>
            <p:nvPr/>
          </p:nvSpPr>
          <p:spPr>
            <a:xfrm>
              <a:off x="5653185" y="3455516"/>
              <a:ext cx="782831" cy="92110"/>
            </a:xfrm>
            <a:custGeom>
              <a:avLst/>
              <a:gdLst/>
              <a:ahLst/>
              <a:cxnLst/>
              <a:rect l="l" t="t" r="r" b="b"/>
              <a:pathLst>
                <a:path w="19233" h="2263" extrusionOk="0">
                  <a:moveTo>
                    <a:pt x="18952" y="280"/>
                  </a:moveTo>
                  <a:lnTo>
                    <a:pt x="18952" y="1983"/>
                  </a:lnTo>
                  <a:lnTo>
                    <a:pt x="281" y="1983"/>
                  </a:lnTo>
                  <a:lnTo>
                    <a:pt x="281" y="280"/>
                  </a:lnTo>
                  <a:close/>
                  <a:moveTo>
                    <a:pt x="135" y="0"/>
                  </a:moveTo>
                  <a:cubicBezTo>
                    <a:pt x="57" y="0"/>
                    <a:pt x="1" y="56"/>
                    <a:pt x="1" y="134"/>
                  </a:cubicBezTo>
                  <a:lnTo>
                    <a:pt x="1" y="2128"/>
                  </a:lnTo>
                  <a:cubicBezTo>
                    <a:pt x="1" y="2207"/>
                    <a:pt x="57" y="2263"/>
                    <a:pt x="135" y="2263"/>
                  </a:cubicBezTo>
                  <a:lnTo>
                    <a:pt x="19098" y="2263"/>
                  </a:lnTo>
                  <a:cubicBezTo>
                    <a:pt x="19176" y="2263"/>
                    <a:pt x="19232" y="2207"/>
                    <a:pt x="19232" y="2128"/>
                  </a:cubicBezTo>
                  <a:lnTo>
                    <a:pt x="19232" y="134"/>
                  </a:lnTo>
                  <a:cubicBezTo>
                    <a:pt x="19232" y="56"/>
                    <a:pt x="19176" y="0"/>
                    <a:pt x="19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9"/>
            <p:cNvSpPr/>
            <p:nvPr/>
          </p:nvSpPr>
          <p:spPr>
            <a:xfrm>
              <a:off x="5726124" y="3292014"/>
              <a:ext cx="148239" cy="126585"/>
            </a:xfrm>
            <a:custGeom>
              <a:avLst/>
              <a:gdLst/>
              <a:ahLst/>
              <a:cxnLst/>
              <a:rect l="l" t="t" r="r" b="b"/>
              <a:pathLst>
                <a:path w="3642" h="3110" extrusionOk="0">
                  <a:moveTo>
                    <a:pt x="2084" y="287"/>
                  </a:moveTo>
                  <a:cubicBezTo>
                    <a:pt x="2779" y="287"/>
                    <a:pt x="3350" y="858"/>
                    <a:pt x="3350" y="1553"/>
                  </a:cubicBezTo>
                  <a:cubicBezTo>
                    <a:pt x="3350" y="2326"/>
                    <a:pt x="2724" y="2838"/>
                    <a:pt x="2070" y="2838"/>
                  </a:cubicBezTo>
                  <a:cubicBezTo>
                    <a:pt x="1757" y="2838"/>
                    <a:pt x="1438" y="2721"/>
                    <a:pt x="1177" y="2460"/>
                  </a:cubicBezTo>
                  <a:cubicBezTo>
                    <a:pt x="371" y="1654"/>
                    <a:pt x="942" y="287"/>
                    <a:pt x="2084" y="287"/>
                  </a:cubicBezTo>
                  <a:close/>
                  <a:moveTo>
                    <a:pt x="2069" y="1"/>
                  </a:moveTo>
                  <a:cubicBezTo>
                    <a:pt x="1688" y="1"/>
                    <a:pt x="1301" y="141"/>
                    <a:pt x="987" y="455"/>
                  </a:cubicBezTo>
                  <a:cubicBezTo>
                    <a:pt x="1" y="1430"/>
                    <a:pt x="695" y="3110"/>
                    <a:pt x="2084" y="3110"/>
                  </a:cubicBezTo>
                  <a:cubicBezTo>
                    <a:pt x="2936" y="3110"/>
                    <a:pt x="3630" y="2415"/>
                    <a:pt x="3641" y="1564"/>
                  </a:cubicBezTo>
                  <a:cubicBezTo>
                    <a:pt x="3641" y="623"/>
                    <a:pt x="2869" y="1"/>
                    <a:pt x="2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9"/>
            <p:cNvSpPr/>
            <p:nvPr/>
          </p:nvSpPr>
          <p:spPr>
            <a:xfrm>
              <a:off x="5851528" y="3292014"/>
              <a:ext cx="148198" cy="126585"/>
            </a:xfrm>
            <a:custGeom>
              <a:avLst/>
              <a:gdLst/>
              <a:ahLst/>
              <a:cxnLst/>
              <a:rect l="l" t="t" r="r" b="b"/>
              <a:pathLst>
                <a:path w="3641" h="3110" extrusionOk="0">
                  <a:moveTo>
                    <a:pt x="2083" y="287"/>
                  </a:moveTo>
                  <a:cubicBezTo>
                    <a:pt x="2778" y="287"/>
                    <a:pt x="3349" y="858"/>
                    <a:pt x="3360" y="1553"/>
                  </a:cubicBezTo>
                  <a:cubicBezTo>
                    <a:pt x="3360" y="2326"/>
                    <a:pt x="2729" y="2833"/>
                    <a:pt x="2071" y="2833"/>
                  </a:cubicBezTo>
                  <a:cubicBezTo>
                    <a:pt x="1757" y="2833"/>
                    <a:pt x="1437" y="2717"/>
                    <a:pt x="1176" y="2460"/>
                  </a:cubicBezTo>
                  <a:cubicBezTo>
                    <a:pt x="381" y="1654"/>
                    <a:pt x="941" y="287"/>
                    <a:pt x="2083" y="287"/>
                  </a:cubicBezTo>
                  <a:close/>
                  <a:moveTo>
                    <a:pt x="2069" y="0"/>
                  </a:moveTo>
                  <a:cubicBezTo>
                    <a:pt x="1688" y="0"/>
                    <a:pt x="1300" y="141"/>
                    <a:pt x="986" y="455"/>
                  </a:cubicBezTo>
                  <a:cubicBezTo>
                    <a:pt x="0" y="1441"/>
                    <a:pt x="695" y="3110"/>
                    <a:pt x="2083" y="3110"/>
                  </a:cubicBezTo>
                  <a:cubicBezTo>
                    <a:pt x="2935" y="3110"/>
                    <a:pt x="3640" y="2415"/>
                    <a:pt x="3640" y="1553"/>
                  </a:cubicBezTo>
                  <a:cubicBezTo>
                    <a:pt x="3640" y="620"/>
                    <a:pt x="2870" y="0"/>
                    <a:pt x="2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9"/>
            <p:cNvSpPr/>
            <p:nvPr/>
          </p:nvSpPr>
          <p:spPr>
            <a:xfrm>
              <a:off x="5973676" y="3292014"/>
              <a:ext cx="148239" cy="126585"/>
            </a:xfrm>
            <a:custGeom>
              <a:avLst/>
              <a:gdLst/>
              <a:ahLst/>
              <a:cxnLst/>
              <a:rect l="l" t="t" r="r" b="b"/>
              <a:pathLst>
                <a:path w="3642" h="3110" extrusionOk="0">
                  <a:moveTo>
                    <a:pt x="2084" y="287"/>
                  </a:moveTo>
                  <a:cubicBezTo>
                    <a:pt x="2779" y="287"/>
                    <a:pt x="3350" y="858"/>
                    <a:pt x="3361" y="1553"/>
                  </a:cubicBezTo>
                  <a:cubicBezTo>
                    <a:pt x="3361" y="2326"/>
                    <a:pt x="2730" y="2838"/>
                    <a:pt x="2072" y="2838"/>
                  </a:cubicBezTo>
                  <a:cubicBezTo>
                    <a:pt x="1758" y="2838"/>
                    <a:pt x="1438" y="2721"/>
                    <a:pt x="1177" y="2460"/>
                  </a:cubicBezTo>
                  <a:cubicBezTo>
                    <a:pt x="382" y="1654"/>
                    <a:pt x="942" y="287"/>
                    <a:pt x="2084" y="287"/>
                  </a:cubicBezTo>
                  <a:close/>
                  <a:moveTo>
                    <a:pt x="2068" y="0"/>
                  </a:moveTo>
                  <a:cubicBezTo>
                    <a:pt x="1688" y="0"/>
                    <a:pt x="1301" y="141"/>
                    <a:pt x="987" y="455"/>
                  </a:cubicBezTo>
                  <a:cubicBezTo>
                    <a:pt x="1" y="1441"/>
                    <a:pt x="695" y="3110"/>
                    <a:pt x="2084" y="3110"/>
                  </a:cubicBezTo>
                  <a:cubicBezTo>
                    <a:pt x="2935" y="3110"/>
                    <a:pt x="3630" y="2415"/>
                    <a:pt x="3641" y="1553"/>
                  </a:cubicBezTo>
                  <a:cubicBezTo>
                    <a:pt x="3634" y="620"/>
                    <a:pt x="286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9"/>
            <p:cNvSpPr/>
            <p:nvPr/>
          </p:nvSpPr>
          <p:spPr>
            <a:xfrm>
              <a:off x="6098145" y="3292014"/>
              <a:ext cx="147750" cy="126585"/>
            </a:xfrm>
            <a:custGeom>
              <a:avLst/>
              <a:gdLst/>
              <a:ahLst/>
              <a:cxnLst/>
              <a:rect l="l" t="t" r="r" b="b"/>
              <a:pathLst>
                <a:path w="3630" h="3110" extrusionOk="0">
                  <a:moveTo>
                    <a:pt x="2084" y="287"/>
                  </a:moveTo>
                  <a:cubicBezTo>
                    <a:pt x="2778" y="287"/>
                    <a:pt x="3350" y="858"/>
                    <a:pt x="3350" y="1553"/>
                  </a:cubicBezTo>
                  <a:cubicBezTo>
                    <a:pt x="3350" y="2326"/>
                    <a:pt x="2724" y="2833"/>
                    <a:pt x="2069" y="2833"/>
                  </a:cubicBezTo>
                  <a:cubicBezTo>
                    <a:pt x="1756" y="2833"/>
                    <a:pt x="1437" y="2717"/>
                    <a:pt x="1177" y="2460"/>
                  </a:cubicBezTo>
                  <a:cubicBezTo>
                    <a:pt x="370" y="1654"/>
                    <a:pt x="942" y="287"/>
                    <a:pt x="2084" y="287"/>
                  </a:cubicBezTo>
                  <a:close/>
                  <a:moveTo>
                    <a:pt x="2064" y="0"/>
                  </a:moveTo>
                  <a:cubicBezTo>
                    <a:pt x="1682" y="0"/>
                    <a:pt x="1293" y="141"/>
                    <a:pt x="975" y="455"/>
                  </a:cubicBezTo>
                  <a:cubicBezTo>
                    <a:pt x="1" y="1441"/>
                    <a:pt x="695" y="3110"/>
                    <a:pt x="2084" y="3110"/>
                  </a:cubicBezTo>
                  <a:cubicBezTo>
                    <a:pt x="2935" y="3110"/>
                    <a:pt x="3630" y="2415"/>
                    <a:pt x="3630" y="1553"/>
                  </a:cubicBezTo>
                  <a:cubicBezTo>
                    <a:pt x="3630" y="620"/>
                    <a:pt x="2864" y="0"/>
                    <a:pt x="2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9"/>
            <p:cNvSpPr/>
            <p:nvPr/>
          </p:nvSpPr>
          <p:spPr>
            <a:xfrm>
              <a:off x="6382614" y="3210569"/>
              <a:ext cx="147750" cy="126910"/>
            </a:xfrm>
            <a:custGeom>
              <a:avLst/>
              <a:gdLst/>
              <a:ahLst/>
              <a:cxnLst/>
              <a:rect l="l" t="t" r="r" b="b"/>
              <a:pathLst>
                <a:path w="3630" h="3118" extrusionOk="0">
                  <a:moveTo>
                    <a:pt x="2073" y="283"/>
                  </a:moveTo>
                  <a:cubicBezTo>
                    <a:pt x="2779" y="283"/>
                    <a:pt x="3350" y="855"/>
                    <a:pt x="3350" y="1560"/>
                  </a:cubicBezTo>
                  <a:cubicBezTo>
                    <a:pt x="3350" y="2328"/>
                    <a:pt x="2721" y="2838"/>
                    <a:pt x="2064" y="2838"/>
                  </a:cubicBezTo>
                  <a:cubicBezTo>
                    <a:pt x="1753" y="2838"/>
                    <a:pt x="1436" y="2723"/>
                    <a:pt x="1177" y="2467"/>
                  </a:cubicBezTo>
                  <a:cubicBezTo>
                    <a:pt x="370" y="1661"/>
                    <a:pt x="942" y="283"/>
                    <a:pt x="2073" y="283"/>
                  </a:cubicBezTo>
                  <a:close/>
                  <a:moveTo>
                    <a:pt x="2069" y="0"/>
                  </a:moveTo>
                  <a:cubicBezTo>
                    <a:pt x="1686" y="0"/>
                    <a:pt x="1295" y="143"/>
                    <a:pt x="975" y="463"/>
                  </a:cubicBezTo>
                  <a:cubicBezTo>
                    <a:pt x="1" y="1437"/>
                    <a:pt x="695" y="3117"/>
                    <a:pt x="2073" y="3117"/>
                  </a:cubicBezTo>
                  <a:cubicBezTo>
                    <a:pt x="2935" y="3117"/>
                    <a:pt x="3630" y="2423"/>
                    <a:pt x="3630" y="1560"/>
                  </a:cubicBezTo>
                  <a:cubicBezTo>
                    <a:pt x="3630" y="622"/>
                    <a:pt x="2868" y="0"/>
                    <a:pt x="2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5" name="Google Shape;2125;p39"/>
          <p:cNvGrpSpPr/>
          <p:nvPr/>
        </p:nvGrpSpPr>
        <p:grpSpPr>
          <a:xfrm>
            <a:off x="2854615" y="4303294"/>
            <a:ext cx="1566619" cy="589457"/>
            <a:chOff x="2854615" y="4303294"/>
            <a:chExt cx="1566619" cy="589457"/>
          </a:xfrm>
        </p:grpSpPr>
        <p:grpSp>
          <p:nvGrpSpPr>
            <p:cNvPr id="2126" name="Google Shape;2126;p39"/>
            <p:cNvGrpSpPr/>
            <p:nvPr/>
          </p:nvGrpSpPr>
          <p:grpSpPr>
            <a:xfrm>
              <a:off x="4066850" y="4303294"/>
              <a:ext cx="354384" cy="339161"/>
              <a:chOff x="1190625" y="346475"/>
              <a:chExt cx="5219200" cy="5002375"/>
            </a:xfrm>
          </p:grpSpPr>
          <p:sp>
            <p:nvSpPr>
              <p:cNvPr id="2127" name="Google Shape;2127;p39"/>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9"/>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9"/>
            <p:cNvGrpSpPr/>
            <p:nvPr/>
          </p:nvGrpSpPr>
          <p:grpSpPr>
            <a:xfrm rot="3599985">
              <a:off x="3447778" y="4455346"/>
              <a:ext cx="380060" cy="363768"/>
              <a:chOff x="2057567" y="690970"/>
              <a:chExt cx="352891" cy="337790"/>
            </a:xfrm>
          </p:grpSpPr>
          <p:sp>
            <p:nvSpPr>
              <p:cNvPr id="2130" name="Google Shape;2130;p39"/>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9"/>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9"/>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9"/>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9"/>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9"/>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9"/>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9"/>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9"/>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9"/>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9"/>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9"/>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39"/>
            <p:cNvGrpSpPr/>
            <p:nvPr/>
          </p:nvGrpSpPr>
          <p:grpSpPr>
            <a:xfrm>
              <a:off x="2854615" y="4319829"/>
              <a:ext cx="354151" cy="390910"/>
              <a:chOff x="1433575" y="238125"/>
              <a:chExt cx="4740975" cy="5226075"/>
            </a:xfrm>
          </p:grpSpPr>
          <p:sp>
            <p:nvSpPr>
              <p:cNvPr id="2143" name="Google Shape;2143;p39"/>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9"/>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9"/>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9"/>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9"/>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9"/>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9"/>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9"/>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9"/>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9"/>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9"/>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4" name="Google Shape;2154;p39"/>
          <p:cNvGrpSpPr/>
          <p:nvPr/>
        </p:nvGrpSpPr>
        <p:grpSpPr>
          <a:xfrm>
            <a:off x="7490016" y="535005"/>
            <a:ext cx="1037880" cy="1328865"/>
            <a:chOff x="7490016" y="535005"/>
            <a:chExt cx="1037880" cy="1328865"/>
          </a:xfrm>
        </p:grpSpPr>
        <p:sp>
          <p:nvSpPr>
            <p:cNvPr id="2155" name="Google Shape;2155;p39"/>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9"/>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7" name="Google Shape;2157;p39"/>
            <p:cNvGrpSpPr/>
            <p:nvPr/>
          </p:nvGrpSpPr>
          <p:grpSpPr>
            <a:xfrm>
              <a:off x="8210250" y="535005"/>
              <a:ext cx="317645" cy="350147"/>
              <a:chOff x="1433575" y="238125"/>
              <a:chExt cx="4740975" cy="5226075"/>
            </a:xfrm>
          </p:grpSpPr>
          <p:sp>
            <p:nvSpPr>
              <p:cNvPr id="2158" name="Google Shape;2158;p39"/>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9"/>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9"/>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9"/>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9"/>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9"/>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9"/>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9"/>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9"/>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9"/>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9"/>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9" name="Google Shape;2169;p39"/>
            <p:cNvGrpSpPr/>
            <p:nvPr/>
          </p:nvGrpSpPr>
          <p:grpSpPr>
            <a:xfrm rot="-1799794">
              <a:off x="8098764" y="1176264"/>
              <a:ext cx="365703" cy="350054"/>
              <a:chOff x="2057567" y="690970"/>
              <a:chExt cx="352891" cy="337790"/>
            </a:xfrm>
          </p:grpSpPr>
          <p:sp>
            <p:nvSpPr>
              <p:cNvPr id="2170" name="Google Shape;2170;p39"/>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9"/>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9"/>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9"/>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9"/>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9"/>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9"/>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9"/>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9"/>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9"/>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9"/>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9"/>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ubtitle 3">
                <a:extLst>
                  <a:ext uri="{FF2B5EF4-FFF2-40B4-BE49-F238E27FC236}">
                    <a16:creationId xmlns:a16="http://schemas.microsoft.com/office/drawing/2014/main" id="{D594CFED-A2CB-7BEA-3C95-FE000BC10E90}"/>
                  </a:ext>
                </a:extLst>
              </p:cNvPr>
              <p:cNvSpPr>
                <a:spLocks noGrp="1"/>
              </p:cNvSpPr>
              <p:nvPr>
                <p:ph type="subTitle" idx="3"/>
              </p:nvPr>
            </p:nvSpPr>
            <p:spPr>
              <a:xfrm>
                <a:off x="720000" y="1193738"/>
                <a:ext cx="7704000" cy="676313"/>
              </a:xfrm>
            </p:spPr>
            <p:txBody>
              <a:bodyPr/>
              <a:lstStyle/>
              <a:p>
                <a:pPr marL="0" algn="l"/>
                <a:r>
                  <a:rPr lang="en-US" b="1" dirty="0">
                    <a:solidFill>
                      <a:schemeClr val="accent5"/>
                    </a:solidFill>
                  </a:rPr>
                  <a:t>Physical Setup</a:t>
                </a:r>
                <a:r>
                  <a:rPr lang="en-US" dirty="0"/>
                  <a:t>: A random variable </a:t>
                </a:r>
                <a14:m>
                  <m:oMath xmlns:m="http://schemas.openxmlformats.org/officeDocument/2006/math">
                    <m:r>
                      <a:rPr lang="en-US" b="0" i="1" smtClean="0">
                        <a:latin typeface="Cambria Math" panose="02040503050406030204" pitchFamily="18" charset="0"/>
                      </a:rPr>
                      <m:t>𝑋</m:t>
                    </m:r>
                  </m:oMath>
                </a14:m>
                <a:r>
                  <a:rPr lang="en-CA" dirty="0"/>
                  <a:t> which takes values from the set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−1,</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CA" dirty="0"/>
                  <a:t> where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𝑏</m:t>
                    </m:r>
                  </m:oMath>
                </a14:m>
                <a:endParaRPr lang="en-CA" dirty="0"/>
              </a:p>
              <a:p>
                <a:pPr marL="0" algn="l"/>
                <a:endParaRPr lang="en-CA" dirty="0"/>
              </a:p>
            </p:txBody>
          </p:sp>
        </mc:Choice>
        <mc:Fallback xmlns="">
          <p:sp>
            <p:nvSpPr>
              <p:cNvPr id="4" name="Subtitle 3">
                <a:extLst>
                  <a:ext uri="{FF2B5EF4-FFF2-40B4-BE49-F238E27FC236}">
                    <a16:creationId xmlns:a16="http://schemas.microsoft.com/office/drawing/2014/main" id="{D594CFED-A2CB-7BEA-3C95-FE000BC10E90}"/>
                  </a:ext>
                </a:extLst>
              </p:cNvPr>
              <p:cNvSpPr>
                <a:spLocks noGrp="1" noRot="1" noChangeAspect="1" noMove="1" noResize="1" noEditPoints="1" noAdjustHandles="1" noChangeArrowheads="1" noChangeShapeType="1" noTextEdit="1"/>
              </p:cNvSpPr>
              <p:nvPr>
                <p:ph type="subTitle" idx="3"/>
              </p:nvPr>
            </p:nvSpPr>
            <p:spPr>
              <a:xfrm>
                <a:off x="720000" y="1193738"/>
                <a:ext cx="7704000" cy="676313"/>
              </a:xfrm>
              <a:blipFill>
                <a:blip r:embed="rId2"/>
                <a:stretch>
                  <a:fillRect l="-237"/>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CF10B10B-8177-AC64-74C1-2DC7FEBBA3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7" name="Title 6">
            <a:extLst>
              <a:ext uri="{FF2B5EF4-FFF2-40B4-BE49-F238E27FC236}">
                <a16:creationId xmlns:a16="http://schemas.microsoft.com/office/drawing/2014/main" id="{6B1954DA-AB6B-A55A-B6E8-2F10E48A6B6A}"/>
              </a:ext>
            </a:extLst>
          </p:cNvPr>
          <p:cNvSpPr>
            <a:spLocks noGrp="1"/>
          </p:cNvSpPr>
          <p:nvPr>
            <p:ph type="title"/>
          </p:nvPr>
        </p:nvSpPr>
        <p:spPr/>
        <p:txBody>
          <a:bodyPr/>
          <a:lstStyle/>
          <a:p>
            <a:r>
              <a:rPr lang="en-US" dirty="0"/>
              <a:t>Discrete Uniform Distribution</a:t>
            </a:r>
            <a:endParaRPr lang="en-CA" dirty="0"/>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10DE62F-B52E-AC79-3A7F-E22B5519F2F9}"/>
                  </a:ext>
                </a:extLst>
              </p:cNvPr>
              <p:cNvGraphicFramePr>
                <a:graphicFrameLocks noGrp="1"/>
              </p:cNvGraphicFramePr>
              <p:nvPr>
                <p:extLst>
                  <p:ext uri="{D42A27DB-BD31-4B8C-83A1-F6EECF244321}">
                    <p14:modId xmlns:p14="http://schemas.microsoft.com/office/powerpoint/2010/main" val="2557851431"/>
                  </p:ext>
                </p:extLst>
              </p:nvPr>
            </p:nvGraphicFramePr>
            <p:xfrm>
              <a:off x="720000" y="1870051"/>
              <a:ext cx="7704000" cy="1286637"/>
            </p:xfrm>
            <a:graphic>
              <a:graphicData uri="http://schemas.openxmlformats.org/drawingml/2006/table">
                <a:tbl>
                  <a:tblPr firstRow="1" bandRow="1">
                    <a:tableStyleId>{FABFCF23-3B69-468F-B69F-88F6DE6A72F2}</a:tableStyleId>
                  </a:tblPr>
                  <a:tblGrid>
                    <a:gridCol w="2568000">
                      <a:extLst>
                        <a:ext uri="{9D8B030D-6E8A-4147-A177-3AD203B41FA5}">
                          <a16:colId xmlns:a16="http://schemas.microsoft.com/office/drawing/2014/main" val="3104489800"/>
                        </a:ext>
                      </a:extLst>
                    </a:gridCol>
                    <a:gridCol w="2568000">
                      <a:extLst>
                        <a:ext uri="{9D8B030D-6E8A-4147-A177-3AD203B41FA5}">
                          <a16:colId xmlns:a16="http://schemas.microsoft.com/office/drawing/2014/main" val="2158851623"/>
                        </a:ext>
                      </a:extLst>
                    </a:gridCol>
                    <a:gridCol w="2568000">
                      <a:extLst>
                        <a:ext uri="{9D8B030D-6E8A-4147-A177-3AD203B41FA5}">
                          <a16:colId xmlns:a16="http://schemas.microsoft.com/office/drawing/2014/main" val="810395379"/>
                        </a:ext>
                      </a:extLst>
                    </a:gridCol>
                  </a:tblGrid>
                  <a:tr h="370840">
                    <a:tc>
                      <a:txBody>
                        <a:bodyPr/>
                        <a:lstStyle/>
                        <a:p>
                          <a:pPr algn="ctr"/>
                          <a:r>
                            <a:rPr lang="en-US" dirty="0">
                              <a:latin typeface="Poppins" panose="00000500000000000000" pitchFamily="2" charset="0"/>
                              <a:cs typeface="Poppins" panose="00000500000000000000" pitchFamily="2" charset="0"/>
                            </a:rPr>
                            <a:t>Probability Mass</a:t>
                          </a:r>
                          <a:endParaRPr lang="en-CA" dirty="0">
                            <a:latin typeface="Poppins" panose="00000500000000000000" pitchFamily="2" charset="0"/>
                            <a:cs typeface="Poppins" panose="00000500000000000000" pitchFamily="2" charset="0"/>
                          </a:endParaRPr>
                        </a:p>
                      </a:txBody>
                      <a:tcPr>
                        <a:lnR w="12700" cap="flat" cmpd="sng" algn="ctr">
                          <a:solidFill>
                            <a:schemeClr val="accent5"/>
                          </a:solidFill>
                          <a:prstDash val="solid"/>
                          <a:round/>
                          <a:headEnd type="none" w="med" len="med"/>
                          <a:tailEnd type="none" w="med" len="med"/>
                        </a:lnR>
                      </a:tcPr>
                    </a:tc>
                    <a:tc>
                      <a:txBody>
                        <a:bodyPr/>
                        <a:lstStyle/>
                        <a:p>
                          <a:pPr algn="ctr"/>
                          <a:r>
                            <a:rPr lang="en-US" dirty="0">
                              <a:latin typeface="Poppins" panose="00000500000000000000" pitchFamily="2" charset="0"/>
                              <a:cs typeface="Poppins" panose="00000500000000000000" pitchFamily="2" charset="0"/>
                            </a:rPr>
                            <a:t>Probability Density</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dirty="0">
                              <a:latin typeface="Poppins" panose="00000500000000000000" pitchFamily="2" charset="0"/>
                              <a:cs typeface="Poppins" panose="00000500000000000000" pitchFamily="2" charset="0"/>
                            </a:rPr>
                            <a:t>Cumulative Distribution </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𝑓</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𝑥</m:t>
                                    </m:r>
                                  </m:e>
                                </m:d>
                                <m:r>
                                  <a:rPr lang="en-US" sz="1200" b="0" i="1" smtClean="0">
                                    <a:solidFill>
                                      <a:srgbClr val="000000"/>
                                    </a:solidFill>
                                    <a:latin typeface="Cambria Math" panose="02040503050406030204" pitchFamily="18" charset="0"/>
                                    <a:cs typeface="Poppins" panose="00000500000000000000" pitchFamily="2" charset="0"/>
                                  </a:rPr>
                                  <m:t>=</m:t>
                                </m:r>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1</m:t>
                                    </m:r>
                                  </m:num>
                                  <m:den>
                                    <m:r>
                                      <a:rPr lang="en-US" sz="1200" b="0" i="1" smtClean="0">
                                        <a:solidFill>
                                          <a:srgbClr val="000000"/>
                                        </a:solidFill>
                                        <a:latin typeface="Cambria Math" panose="02040503050406030204" pitchFamily="18" charset="0"/>
                                        <a:cs typeface="Poppins" panose="00000500000000000000" pitchFamily="2" charset="0"/>
                                      </a:rPr>
                                      <m:t>𝑏</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+1</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R w="12700" cap="flat" cmpd="sng" algn="ctr">
                          <a:solidFill>
                            <a:schemeClr val="accent5"/>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𝑃</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𝑥</m:t>
                                    </m:r>
                                  </m:e>
                                </m:d>
                                <m:r>
                                  <a:rPr lang="en-US" sz="1200" b="0" i="1" smtClean="0">
                                    <a:solidFill>
                                      <a:srgbClr val="000000"/>
                                    </a:solidFill>
                                    <a:latin typeface="Cambria Math" panose="02040503050406030204" pitchFamily="18" charset="0"/>
                                    <a:cs typeface="Poppins" panose="00000500000000000000" pitchFamily="2" charset="0"/>
                                  </a:rPr>
                                  <m:t>=</m:t>
                                </m:r>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+1</m:t>
                                    </m:r>
                                  </m:num>
                                  <m:den>
                                    <m:r>
                                      <a:rPr lang="en-US" sz="1200" b="0" i="1" smtClean="0">
                                        <a:solidFill>
                                          <a:srgbClr val="000000"/>
                                        </a:solidFill>
                                        <a:latin typeface="Cambria Math" panose="02040503050406030204" pitchFamily="18" charset="0"/>
                                        <a:cs typeface="Poppins" panose="00000500000000000000" pitchFamily="2" charset="0"/>
                                      </a:rPr>
                                      <m:t>𝑏</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+1</m:t>
                                    </m:r>
                                  </m:den>
                                </m:f>
                                <m:r>
                                  <a:rPr lang="en-US" sz="1200" b="0" i="1" smtClean="0">
                                    <a:solidFill>
                                      <a:srgbClr val="000000"/>
                                    </a:solidFill>
                                    <a:latin typeface="Cambria Math" panose="02040503050406030204" pitchFamily="18" charset="0"/>
                                    <a:cs typeface="Poppins" panose="00000500000000000000" pitchFamily="2" charset="0"/>
                                  </a:rPr>
                                  <m:t> </m:t>
                                </m:r>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14:m>
                            <m:oMathPara xmlns:m="http://schemas.openxmlformats.org/officeDocument/2006/math">
                              <m:oMathParaPr>
                                <m:jc m:val="left"/>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𝐹</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m:t>
                                </m:r>
                                <m:d>
                                  <m:dPr>
                                    <m:begChr m:val="{"/>
                                    <m:endChr m:val=""/>
                                    <m:ctrlPr>
                                      <a:rPr lang="en-CA" sz="1200" i="1" smtClean="0">
                                        <a:solidFill>
                                          <a:srgbClr val="000000"/>
                                        </a:solidFill>
                                        <a:latin typeface="Cambria Math" panose="02040503050406030204" pitchFamily="18" charset="0"/>
                                        <a:cs typeface="Poppins" panose="00000500000000000000" pitchFamily="2" charset="0"/>
                                      </a:rPr>
                                    </m:ctrlPr>
                                  </m:dPr>
                                  <m:e>
                                    <m:eqArr>
                                      <m:eqArrPr>
                                        <m:ctrlPr>
                                          <a:rPr lang="en-CA" sz="1200" i="1" smtClean="0">
                                            <a:solidFill>
                                              <a:srgbClr val="000000"/>
                                            </a:solidFill>
                                            <a:latin typeface="Cambria Math" panose="02040503050406030204" pitchFamily="18" charset="0"/>
                                            <a:cs typeface="Poppins" panose="00000500000000000000" pitchFamily="2" charset="0"/>
                                          </a:rPr>
                                        </m:ctrlPr>
                                      </m:eqArrPr>
                                      <m:e>
                                        <m:r>
                                          <a:rPr lang="en-US" sz="1200" b="0" i="1" smtClean="0">
                                            <a:solidFill>
                                              <a:srgbClr val="000000"/>
                                            </a:solidFill>
                                            <a:latin typeface="Cambria Math" panose="02040503050406030204" pitchFamily="18" charset="0"/>
                                            <a:cs typeface="Poppins" panose="00000500000000000000" pitchFamily="2" charset="0"/>
                                          </a:rPr>
                                          <m:t>0 </m:t>
                                        </m:r>
                                        <m:r>
                                          <m:rPr>
                                            <m:nor/>
                                          </m:rPr>
                                          <a:rPr lang="en-US" sz="1200" b="0" i="0" smtClean="0">
                                            <a:solidFill>
                                              <a:srgbClr val="000000"/>
                                            </a:solidFill>
                                            <a:latin typeface="Cambria Math" panose="02040503050406030204" pitchFamily="18" charset="0"/>
                                            <a:cs typeface="Poppins" panose="00000500000000000000" pitchFamily="2" charset="0"/>
                                          </a:rPr>
                                          <m:t>for</m:t>
                                        </m:r>
                                        <m:r>
                                          <a:rPr lang="en-US" sz="1200" b="0" i="1" smtClean="0">
                                            <a:solidFill>
                                              <a:srgbClr val="000000"/>
                                            </a:solidFill>
                                            <a:latin typeface="Cambria Math" panose="02040503050406030204" pitchFamily="18" charset="0"/>
                                            <a:cs typeface="Poppins" panose="00000500000000000000" pitchFamily="2" charset="0"/>
                                          </a:rPr>
                                          <m:t> </m:t>
                                        </m:r>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e>
                                      <m:e>
                                        <m:f>
                                          <m:fPr>
                                            <m:ctrlPr>
                                              <a:rPr lang="en-US" sz="1200" b="0" i="1" smtClean="0">
                                                <a:solidFill>
                                                  <a:srgbClr val="000000"/>
                                                </a:solidFill>
                                                <a:latin typeface="Cambria Math" panose="02040503050406030204" pitchFamily="18" charset="0"/>
                                                <a:cs typeface="Poppins" panose="00000500000000000000" pitchFamily="2" charset="0"/>
                                              </a:rPr>
                                            </m:ctrlPr>
                                          </m:fPr>
                                          <m:num>
                                            <m:d>
                                              <m:dPr>
                                                <m:begChr m:val="⌊"/>
                                                <m:endChr m:val="⌋"/>
                                                <m:ctrlPr>
                                                  <a:rPr lang="en-CA" sz="120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𝑥</m:t>
                                                </m:r>
                                              </m:e>
                                            </m:d>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+1</m:t>
                                            </m:r>
                                          </m:num>
                                          <m:den>
                                            <m:r>
                                              <a:rPr lang="en-US" sz="1200" b="0" i="1" smtClean="0">
                                                <a:solidFill>
                                                  <a:srgbClr val="000000"/>
                                                </a:solidFill>
                                                <a:latin typeface="Cambria Math" panose="02040503050406030204" pitchFamily="18" charset="0"/>
                                                <a:cs typeface="Poppins" panose="00000500000000000000" pitchFamily="2" charset="0"/>
                                              </a:rPr>
                                              <m:t>𝑏</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+1</m:t>
                                            </m:r>
                                          </m:den>
                                        </m:f>
                                        <m:r>
                                          <a:rPr lang="en-US" sz="1200" b="0" i="1" smtClean="0">
                                            <a:solidFill>
                                              <a:srgbClr val="000000"/>
                                            </a:solidFill>
                                            <a:latin typeface="Cambria Math" panose="02040503050406030204" pitchFamily="18" charset="0"/>
                                            <a:cs typeface="Poppins" panose="00000500000000000000" pitchFamily="2" charset="0"/>
                                          </a:rPr>
                                          <m:t> </m:t>
                                        </m:r>
                                        <m:r>
                                          <a:rPr lang="en-US" sz="1200" b="0" i="1" smtClean="0">
                                            <a:solidFill>
                                              <a:srgbClr val="000000"/>
                                            </a:solidFill>
                                            <a:latin typeface="Cambria Math" panose="02040503050406030204" pitchFamily="18" charset="0"/>
                                            <a:cs typeface="Poppins" panose="00000500000000000000" pitchFamily="2" charset="0"/>
                                          </a:rPr>
                                          <m:t>𝑓𝑜𝑟</m:t>
                                        </m:r>
                                        <m:r>
                                          <a:rPr lang="en-US" sz="1200" b="0" i="1" smtClean="0">
                                            <a:solidFill>
                                              <a:srgbClr val="000000"/>
                                            </a:solidFill>
                                            <a:latin typeface="Cambria Math" panose="02040503050406030204" pitchFamily="18" charset="0"/>
                                            <a:cs typeface="Poppins" panose="00000500000000000000" pitchFamily="2" charset="0"/>
                                          </a:rPr>
                                          <m:t> </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&lt;</m:t>
                                        </m:r>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&lt;</m:t>
                                        </m:r>
                                        <m:r>
                                          <a:rPr lang="en-US" sz="1200" b="0" i="1" smtClean="0">
                                            <a:solidFill>
                                              <a:srgbClr val="000000"/>
                                            </a:solidFill>
                                            <a:latin typeface="Cambria Math" panose="02040503050406030204" pitchFamily="18" charset="0"/>
                                            <a:cs typeface="Poppins" panose="00000500000000000000" pitchFamily="2" charset="0"/>
                                          </a:rPr>
                                          <m:t>𝑏</m:t>
                                        </m:r>
                                      </m:e>
                                      <m:e>
                                        <m:r>
                                          <a:rPr lang="en-US" sz="1200" b="0" i="1" smtClean="0">
                                            <a:solidFill>
                                              <a:srgbClr val="000000"/>
                                            </a:solidFill>
                                            <a:latin typeface="Cambria Math" panose="02040503050406030204" pitchFamily="18" charset="0"/>
                                            <a:cs typeface="Poppins" panose="00000500000000000000" pitchFamily="2" charset="0"/>
                                          </a:rPr>
                                          <m:t>1 </m:t>
                                        </m:r>
                                        <m:r>
                                          <m:rPr>
                                            <m:nor/>
                                          </m:rPr>
                                          <a:rPr lang="en-US" sz="1200" b="0" i="0" smtClean="0">
                                            <a:solidFill>
                                              <a:srgbClr val="000000"/>
                                            </a:solidFill>
                                            <a:latin typeface="Cambria Math" panose="02040503050406030204" pitchFamily="18" charset="0"/>
                                            <a:cs typeface="Poppins" panose="00000500000000000000" pitchFamily="2" charset="0"/>
                                          </a:rPr>
                                          <m:t>for</m:t>
                                        </m:r>
                                        <m:r>
                                          <a:rPr lang="en-US" sz="1200" b="0" i="1" smtClean="0">
                                            <a:solidFill>
                                              <a:srgbClr val="000000"/>
                                            </a:solidFill>
                                            <a:latin typeface="Cambria Math" panose="02040503050406030204" pitchFamily="18" charset="0"/>
                                            <a:cs typeface="Poppins" panose="00000500000000000000" pitchFamily="2" charset="0"/>
                                          </a:rPr>
                                          <m:t> </m:t>
                                        </m:r>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𝑏</m:t>
                                        </m:r>
                                      </m:e>
                                    </m:eqArr>
                                  </m:e>
                                </m:d>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91932238"/>
                      </a:ext>
                    </a:extLst>
                  </a:tr>
                </a:tbl>
              </a:graphicData>
            </a:graphic>
          </p:graphicFrame>
        </mc:Choice>
        <mc:Fallback xmlns="">
          <p:graphicFrame>
            <p:nvGraphicFramePr>
              <p:cNvPr id="8" name="Table 7">
                <a:extLst>
                  <a:ext uri="{FF2B5EF4-FFF2-40B4-BE49-F238E27FC236}">
                    <a16:creationId xmlns:a16="http://schemas.microsoft.com/office/drawing/2014/main" id="{D10DE62F-B52E-AC79-3A7F-E22B5519F2F9}"/>
                  </a:ext>
                </a:extLst>
              </p:cNvPr>
              <p:cNvGraphicFramePr>
                <a:graphicFrameLocks noGrp="1"/>
              </p:cNvGraphicFramePr>
              <p:nvPr>
                <p:extLst>
                  <p:ext uri="{D42A27DB-BD31-4B8C-83A1-F6EECF244321}">
                    <p14:modId xmlns:p14="http://schemas.microsoft.com/office/powerpoint/2010/main" val="2557851431"/>
                  </p:ext>
                </p:extLst>
              </p:nvPr>
            </p:nvGraphicFramePr>
            <p:xfrm>
              <a:off x="720000" y="1870051"/>
              <a:ext cx="7704000" cy="1286637"/>
            </p:xfrm>
            <a:graphic>
              <a:graphicData uri="http://schemas.openxmlformats.org/drawingml/2006/table">
                <a:tbl>
                  <a:tblPr firstRow="1" bandRow="1">
                    <a:tableStyleId>{FABFCF23-3B69-468F-B69F-88F6DE6A72F2}</a:tableStyleId>
                  </a:tblPr>
                  <a:tblGrid>
                    <a:gridCol w="2568000">
                      <a:extLst>
                        <a:ext uri="{9D8B030D-6E8A-4147-A177-3AD203B41FA5}">
                          <a16:colId xmlns:a16="http://schemas.microsoft.com/office/drawing/2014/main" val="3104489800"/>
                        </a:ext>
                      </a:extLst>
                    </a:gridCol>
                    <a:gridCol w="2568000">
                      <a:extLst>
                        <a:ext uri="{9D8B030D-6E8A-4147-A177-3AD203B41FA5}">
                          <a16:colId xmlns:a16="http://schemas.microsoft.com/office/drawing/2014/main" val="2158851623"/>
                        </a:ext>
                      </a:extLst>
                    </a:gridCol>
                    <a:gridCol w="2568000">
                      <a:extLst>
                        <a:ext uri="{9D8B030D-6E8A-4147-A177-3AD203B41FA5}">
                          <a16:colId xmlns:a16="http://schemas.microsoft.com/office/drawing/2014/main" val="810395379"/>
                        </a:ext>
                      </a:extLst>
                    </a:gridCol>
                  </a:tblGrid>
                  <a:tr h="370840">
                    <a:tc>
                      <a:txBody>
                        <a:bodyPr/>
                        <a:lstStyle/>
                        <a:p>
                          <a:pPr algn="ctr"/>
                          <a:r>
                            <a:rPr lang="en-US" dirty="0">
                              <a:latin typeface="Poppins" panose="00000500000000000000" pitchFamily="2" charset="0"/>
                              <a:cs typeface="Poppins" panose="00000500000000000000" pitchFamily="2" charset="0"/>
                            </a:rPr>
                            <a:t>Probability Mass</a:t>
                          </a:r>
                          <a:endParaRPr lang="en-CA" dirty="0">
                            <a:latin typeface="Poppins" panose="00000500000000000000" pitchFamily="2" charset="0"/>
                            <a:cs typeface="Poppins" panose="00000500000000000000" pitchFamily="2" charset="0"/>
                          </a:endParaRPr>
                        </a:p>
                      </a:txBody>
                      <a:tcPr>
                        <a:lnR w="12700" cap="flat" cmpd="sng" algn="ctr">
                          <a:solidFill>
                            <a:schemeClr val="accent5"/>
                          </a:solidFill>
                          <a:prstDash val="solid"/>
                          <a:round/>
                          <a:headEnd type="none" w="med" len="med"/>
                          <a:tailEnd type="none" w="med" len="med"/>
                        </a:lnR>
                      </a:tcPr>
                    </a:tc>
                    <a:tc>
                      <a:txBody>
                        <a:bodyPr/>
                        <a:lstStyle/>
                        <a:p>
                          <a:pPr algn="ctr"/>
                          <a:r>
                            <a:rPr lang="en-US" dirty="0">
                              <a:latin typeface="Poppins" panose="00000500000000000000" pitchFamily="2" charset="0"/>
                              <a:cs typeface="Poppins" panose="00000500000000000000" pitchFamily="2" charset="0"/>
                            </a:rPr>
                            <a:t>Probability Density</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r>
                            <a:rPr lang="en-US" dirty="0">
                              <a:latin typeface="Poppins" panose="00000500000000000000" pitchFamily="2" charset="0"/>
                              <a:cs typeface="Poppins" panose="00000500000000000000" pitchFamily="2" charset="0"/>
                            </a:rPr>
                            <a:t>Cumulative Distribution </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479493772"/>
                      </a:ext>
                    </a:extLst>
                  </a:tr>
                  <a:tr h="915797">
                    <a:tc>
                      <a:txBody>
                        <a:bodyPr/>
                        <a:lstStyle/>
                        <a:p>
                          <a:endParaRPr lang="en-US"/>
                        </a:p>
                      </a:txBody>
                      <a:tcPr anchor="ctr">
                        <a:lnR w="12700" cap="flat" cmpd="sng" algn="ctr">
                          <a:solidFill>
                            <a:schemeClr val="accent5"/>
                          </a:solidFill>
                          <a:prstDash val="solid"/>
                          <a:round/>
                          <a:headEnd type="none" w="med" len="med"/>
                          <a:tailEnd type="none" w="med" len="med"/>
                        </a:lnR>
                        <a:blipFill>
                          <a:blip r:embed="rId3"/>
                          <a:stretch>
                            <a:fillRect l="-238" t="-41060" r="-200713" b="-1325"/>
                          </a:stretch>
                        </a:blipFill>
                      </a:tcPr>
                    </a:tc>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blipFill>
                          <a:blip r:embed="rId3"/>
                          <a:stretch>
                            <a:fillRect l="-100000" t="-41060" r="-100237" b="-1325"/>
                          </a:stretch>
                        </a:blipFill>
                      </a:tcPr>
                    </a:tc>
                    <a:tc>
                      <a:txBody>
                        <a:bodyPr/>
                        <a:lstStyle/>
                        <a:p>
                          <a:endParaRPr lang="en-US"/>
                        </a:p>
                      </a:txBody>
                      <a:tcPr anchor="ctr">
                        <a:lnL w="12700" cap="flat" cmpd="sng" algn="ctr">
                          <a:solidFill>
                            <a:schemeClr val="accent5"/>
                          </a:solidFill>
                          <a:prstDash val="solid"/>
                          <a:round/>
                          <a:headEnd type="none" w="med" len="med"/>
                          <a:tailEnd type="none" w="med" len="med"/>
                        </a:lnL>
                        <a:blipFill>
                          <a:blip r:embed="rId3"/>
                          <a:stretch>
                            <a:fillRect l="-200475" t="-41060" r="-475" b="-1325"/>
                          </a:stretch>
                        </a:blipFill>
                      </a:tcPr>
                    </a:tc>
                    <a:extLst>
                      <a:ext uri="{0D108BD9-81ED-4DB2-BD59-A6C34878D82A}">
                        <a16:rowId xmlns:a16="http://schemas.microsoft.com/office/drawing/2014/main" val="13919322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D6AD19F2-5D47-7AF2-C6F4-50BD562CFF49}"/>
                  </a:ext>
                </a:extLst>
              </p:cNvPr>
              <p:cNvGraphicFramePr>
                <a:graphicFrameLocks noGrp="1"/>
              </p:cNvGraphicFramePr>
              <p:nvPr>
                <p:extLst>
                  <p:ext uri="{D42A27DB-BD31-4B8C-83A1-F6EECF244321}">
                    <p14:modId xmlns:p14="http://schemas.microsoft.com/office/powerpoint/2010/main" val="2592255238"/>
                  </p:ext>
                </p:extLst>
              </p:nvPr>
            </p:nvGraphicFramePr>
            <p:xfrm>
              <a:off x="719999" y="3156688"/>
              <a:ext cx="7704000" cy="809371"/>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R w="12700" cap="flat" cmpd="sng" algn="ctr">
                          <a:solidFill>
                            <a:schemeClr val="accent5"/>
                          </a:solidFill>
                          <a:prstDash val="solid"/>
                          <a:round/>
                          <a:headEnd type="none" w="med" len="med"/>
                          <a:tailEnd type="none" w="med" len="med"/>
                        </a:lnR>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𝐸</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e>
                                </m:d>
                                <m:r>
                                  <a:rPr lang="en-US" sz="1200" b="0" i="1" smtClean="0">
                                    <a:solidFill>
                                      <a:srgbClr val="000000"/>
                                    </a:solidFill>
                                    <a:latin typeface="Cambria Math" panose="02040503050406030204" pitchFamily="18" charset="0"/>
                                    <a:cs typeface="Poppins" panose="00000500000000000000" pitchFamily="2" charset="0"/>
                                  </a:rPr>
                                  <m:t>=</m:t>
                                </m:r>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𝑏</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num>
                                  <m:den>
                                    <m:r>
                                      <a:rPr lang="en-US" sz="1200" b="0" i="1" smtClean="0">
                                        <a:solidFill>
                                          <a:srgbClr val="000000"/>
                                        </a:solidFill>
                                        <a:latin typeface="Cambria Math" panose="02040503050406030204" pitchFamily="18" charset="0"/>
                                        <a:cs typeface="Poppins" panose="00000500000000000000" pitchFamily="2" charset="0"/>
                                      </a:rPr>
                                      <m:t>2</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R w="12700" cap="flat" cmpd="sng" algn="ctr">
                          <a:solidFill>
                            <a:schemeClr val="accent5"/>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𝑉𝑎𝑟</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e>
                                </m:d>
                                <m:r>
                                  <a:rPr lang="en-US" sz="1200" b="0" i="1" smtClean="0">
                                    <a:solidFill>
                                      <a:srgbClr val="000000"/>
                                    </a:solidFill>
                                    <a:latin typeface="Cambria Math" panose="02040503050406030204" pitchFamily="18" charset="0"/>
                                    <a:cs typeface="Poppins" panose="00000500000000000000" pitchFamily="2" charset="0"/>
                                  </a:rPr>
                                  <m:t>=</m:t>
                                </m:r>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𝑏</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𝑏</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𝑎</m:t>
                                    </m:r>
                                    <m:r>
                                      <a:rPr lang="en-US" sz="1200" b="0" i="1" smtClean="0">
                                        <a:solidFill>
                                          <a:srgbClr val="000000"/>
                                        </a:solidFill>
                                        <a:latin typeface="Cambria Math" panose="02040503050406030204" pitchFamily="18" charset="0"/>
                                        <a:cs typeface="Poppins" panose="00000500000000000000" pitchFamily="2" charset="0"/>
                                      </a:rPr>
                                      <m:t>+2)</m:t>
                                    </m:r>
                                  </m:num>
                                  <m:den>
                                    <m:r>
                                      <a:rPr lang="en-US" sz="1200" b="0" i="1" smtClean="0">
                                        <a:solidFill>
                                          <a:srgbClr val="000000"/>
                                        </a:solidFill>
                                        <a:latin typeface="Cambria Math" panose="02040503050406030204" pitchFamily="18" charset="0"/>
                                        <a:cs typeface="Poppins" panose="00000500000000000000" pitchFamily="2" charset="0"/>
                                      </a:rPr>
                                      <m:t>12</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391932238"/>
                      </a:ext>
                    </a:extLst>
                  </a:tr>
                </a:tbl>
              </a:graphicData>
            </a:graphic>
          </p:graphicFrame>
        </mc:Choice>
        <mc:Fallback xmlns="">
          <p:graphicFrame>
            <p:nvGraphicFramePr>
              <p:cNvPr id="11" name="Table 10">
                <a:extLst>
                  <a:ext uri="{FF2B5EF4-FFF2-40B4-BE49-F238E27FC236}">
                    <a16:creationId xmlns:a16="http://schemas.microsoft.com/office/drawing/2014/main" id="{D6AD19F2-5D47-7AF2-C6F4-50BD562CFF49}"/>
                  </a:ext>
                </a:extLst>
              </p:cNvPr>
              <p:cNvGraphicFramePr>
                <a:graphicFrameLocks noGrp="1"/>
              </p:cNvGraphicFramePr>
              <p:nvPr>
                <p:extLst>
                  <p:ext uri="{D42A27DB-BD31-4B8C-83A1-F6EECF244321}">
                    <p14:modId xmlns:p14="http://schemas.microsoft.com/office/powerpoint/2010/main" val="2592255238"/>
                  </p:ext>
                </p:extLst>
              </p:nvPr>
            </p:nvGraphicFramePr>
            <p:xfrm>
              <a:off x="719999" y="3156688"/>
              <a:ext cx="7704000" cy="809371"/>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R w="12700" cap="flat" cmpd="sng" algn="ctr">
                          <a:solidFill>
                            <a:schemeClr val="accent5"/>
                          </a:solidFill>
                          <a:prstDash val="solid"/>
                          <a:round/>
                          <a:headEnd type="none" w="med" len="med"/>
                          <a:tailEnd type="none" w="med" len="med"/>
                        </a:lnR>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479493772"/>
                      </a:ext>
                    </a:extLst>
                  </a:tr>
                  <a:tr h="438531">
                    <a:tc>
                      <a:txBody>
                        <a:bodyPr/>
                        <a:lstStyle/>
                        <a:p>
                          <a:endParaRPr lang="en-US"/>
                        </a:p>
                      </a:txBody>
                      <a:tcPr anchor="ctr">
                        <a:lnR w="12700" cap="flat" cmpd="sng" algn="ctr">
                          <a:solidFill>
                            <a:schemeClr val="accent5"/>
                          </a:solidFill>
                          <a:prstDash val="solid"/>
                          <a:round/>
                          <a:headEnd type="none" w="med" len="med"/>
                          <a:tailEnd type="none" w="med" len="med"/>
                        </a:lnR>
                        <a:blipFill>
                          <a:blip r:embed="rId4"/>
                          <a:stretch>
                            <a:fillRect l="-158" t="-84932" r="-100316" b="-2740"/>
                          </a:stretch>
                        </a:blipFill>
                      </a:tcPr>
                    </a:tc>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blipFill>
                          <a:blip r:embed="rId4"/>
                          <a:stretch>
                            <a:fillRect l="-100158" t="-84932" r="-316" b="-2740"/>
                          </a:stretch>
                        </a:blipFill>
                      </a:tcPr>
                    </a:tc>
                    <a:extLst>
                      <a:ext uri="{0D108BD9-81ED-4DB2-BD59-A6C34878D82A}">
                        <a16:rowId xmlns:a16="http://schemas.microsoft.com/office/drawing/2014/main" val="1391932238"/>
                      </a:ext>
                    </a:extLst>
                  </a:tr>
                </a:tbl>
              </a:graphicData>
            </a:graphic>
          </p:graphicFrame>
        </mc:Fallback>
      </mc:AlternateContent>
      <p:sp>
        <p:nvSpPr>
          <p:cNvPr id="12" name="Subtitle 4">
            <a:extLst>
              <a:ext uri="{FF2B5EF4-FFF2-40B4-BE49-F238E27FC236}">
                <a16:creationId xmlns:a16="http://schemas.microsoft.com/office/drawing/2014/main" id="{7B14A67C-CA9B-9390-2230-9D5D97A7DEBB}"/>
              </a:ext>
            </a:extLst>
          </p:cNvPr>
          <p:cNvSpPr txBox="1">
            <a:spLocks/>
          </p:cNvSpPr>
          <p:nvPr/>
        </p:nvSpPr>
        <p:spPr>
          <a:xfrm>
            <a:off x="719999" y="4009014"/>
            <a:ext cx="7703999" cy="53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n-US" b="1" dirty="0">
                <a:solidFill>
                  <a:schemeClr val="accent5"/>
                </a:solidFill>
              </a:rPr>
              <a:t>Example.</a:t>
            </a:r>
            <a:r>
              <a:rPr lang="en-US" dirty="0"/>
              <a:t> Rolling a 1 on a fair dice or drawing a number from 49 random numbers</a:t>
            </a:r>
            <a:endParaRPr lang="en-CA" dirty="0"/>
          </a:p>
        </p:txBody>
      </p:sp>
    </p:spTree>
    <p:extLst>
      <p:ext uri="{BB962C8B-B14F-4D97-AF65-F5344CB8AC3E}">
        <p14:creationId xmlns:p14="http://schemas.microsoft.com/office/powerpoint/2010/main" val="348045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2470F-5C42-19F8-3F11-FC2E2863A9F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7A1E4-2D2E-E5DD-BECB-F1C674D546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7" name="Title 6">
            <a:extLst>
              <a:ext uri="{FF2B5EF4-FFF2-40B4-BE49-F238E27FC236}">
                <a16:creationId xmlns:a16="http://schemas.microsoft.com/office/drawing/2014/main" id="{1359222A-1FD1-BBF5-3A11-854534E692AF}"/>
              </a:ext>
            </a:extLst>
          </p:cNvPr>
          <p:cNvSpPr>
            <a:spLocks noGrp="1"/>
          </p:cNvSpPr>
          <p:nvPr>
            <p:ph type="title"/>
          </p:nvPr>
        </p:nvSpPr>
        <p:spPr/>
        <p:txBody>
          <a:bodyPr/>
          <a:lstStyle/>
          <a:p>
            <a:r>
              <a:rPr lang="en-US" dirty="0"/>
              <a:t>Binomial Distribution</a:t>
            </a:r>
            <a:endParaRPr lang="en-CA" dirty="0"/>
          </a:p>
        </p:txBody>
      </p:sp>
      <mc:AlternateContent xmlns:mc="http://schemas.openxmlformats.org/markup-compatibility/2006" xmlns:a14="http://schemas.microsoft.com/office/drawing/2010/main">
        <mc:Choice Requires="a14">
          <p:sp>
            <p:nvSpPr>
              <p:cNvPr id="4" name="Subtitle 3">
                <a:extLst>
                  <a:ext uri="{FF2B5EF4-FFF2-40B4-BE49-F238E27FC236}">
                    <a16:creationId xmlns:a16="http://schemas.microsoft.com/office/drawing/2014/main" id="{8F16A943-ECAD-743E-F2C0-CA532D82D2C6}"/>
                  </a:ext>
                </a:extLst>
              </p:cNvPr>
              <p:cNvSpPr>
                <a:spLocks noGrp="1"/>
              </p:cNvSpPr>
              <p:nvPr>
                <p:ph type="subTitle" idx="4294967295"/>
              </p:nvPr>
            </p:nvSpPr>
            <p:spPr>
              <a:xfrm>
                <a:off x="719998" y="1193800"/>
                <a:ext cx="7684385" cy="676275"/>
              </a:xfrm>
            </p:spPr>
            <p:txBody>
              <a:bodyPr/>
              <a:lstStyle/>
              <a:p>
                <a:pPr marL="0" indent="0">
                  <a:buNone/>
                </a:pPr>
                <a:r>
                  <a:rPr lang="en-US" b="1" dirty="0">
                    <a:solidFill>
                      <a:schemeClr val="tx1"/>
                    </a:solidFill>
                  </a:rPr>
                  <a:t>Physical Setup</a:t>
                </a:r>
                <a:r>
                  <a:rPr lang="en-US" dirty="0"/>
                  <a:t>: An experiment has 2 distinct outcomes (success and failure). Let </a:t>
                </a:r>
                <a14:m>
                  <m:oMath xmlns:m="http://schemas.openxmlformats.org/officeDocument/2006/math">
                    <m:r>
                      <a:rPr lang="en-US" b="0" i="1" smtClean="0">
                        <a:latin typeface="Cambria Math" panose="02040503050406030204" pitchFamily="18" charset="0"/>
                      </a:rPr>
                      <m:t>𝑝</m:t>
                    </m:r>
                  </m:oMath>
                </a14:m>
                <a:r>
                  <a:rPr lang="en-US" dirty="0"/>
                  <a:t> represent the probability of success. We repeat the experiment </a:t>
                </a:r>
                <a14:m>
                  <m:oMath xmlns:m="http://schemas.openxmlformats.org/officeDocument/2006/math">
                    <m:r>
                      <a:rPr lang="en-US" b="0" i="1" smtClean="0">
                        <a:latin typeface="Cambria Math" panose="02040503050406030204" pitchFamily="18" charset="0"/>
                      </a:rPr>
                      <m:t>𝑛</m:t>
                    </m:r>
                  </m:oMath>
                </a14:m>
                <a:r>
                  <a:rPr lang="en-US" dirty="0"/>
                  <a:t> times and want we want </a:t>
                </a:r>
                <a14:m>
                  <m:oMath xmlns:m="http://schemas.openxmlformats.org/officeDocument/2006/math">
                    <m:r>
                      <a:rPr lang="en-US" b="0" i="1" smtClean="0">
                        <a:latin typeface="Cambria Math" panose="02040503050406030204" pitchFamily="18" charset="0"/>
                      </a:rPr>
                      <m:t>𝑥</m:t>
                    </m:r>
                  </m:oMath>
                </a14:m>
                <a:r>
                  <a:rPr lang="en-US" dirty="0"/>
                  <a:t> successes. </a:t>
                </a:r>
                <a:endParaRPr lang="en-CA" dirty="0"/>
              </a:p>
            </p:txBody>
          </p:sp>
        </mc:Choice>
        <mc:Fallback xmlns="">
          <p:sp>
            <p:nvSpPr>
              <p:cNvPr id="4" name="Subtitle 3">
                <a:extLst>
                  <a:ext uri="{FF2B5EF4-FFF2-40B4-BE49-F238E27FC236}">
                    <a16:creationId xmlns:a16="http://schemas.microsoft.com/office/drawing/2014/main" id="{8F16A943-ECAD-743E-F2C0-CA532D82D2C6}"/>
                  </a:ext>
                </a:extLst>
              </p:cNvPr>
              <p:cNvSpPr>
                <a:spLocks noGrp="1" noRot="1" noChangeAspect="1" noMove="1" noResize="1" noEditPoints="1" noAdjustHandles="1" noChangeArrowheads="1" noChangeShapeType="1" noTextEdit="1"/>
              </p:cNvSpPr>
              <p:nvPr>
                <p:ph type="subTitle" idx="4294967295"/>
              </p:nvPr>
            </p:nvSpPr>
            <p:spPr>
              <a:xfrm>
                <a:off x="719998" y="1193800"/>
                <a:ext cx="7684385" cy="676275"/>
              </a:xfrm>
              <a:blipFill>
                <a:blip r:embed="rId2"/>
                <a:stretch>
                  <a:fillRect l="-238" r="-476" b="-3693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B10E7885-F0B4-E55B-2BB2-A308B066D013}"/>
                  </a:ext>
                </a:extLst>
              </p:cNvPr>
              <p:cNvGraphicFramePr>
                <a:graphicFrameLocks noGrp="1"/>
              </p:cNvGraphicFramePr>
              <p:nvPr>
                <p:extLst>
                  <p:ext uri="{D42A27DB-BD31-4B8C-83A1-F6EECF244321}">
                    <p14:modId xmlns:p14="http://schemas.microsoft.com/office/powerpoint/2010/main" val="2680902623"/>
                  </p:ext>
                </p:extLst>
              </p:nvPr>
            </p:nvGraphicFramePr>
            <p:xfrm>
              <a:off x="729806" y="2175861"/>
              <a:ext cx="7684384" cy="785686"/>
            </p:xfrm>
            <a:graphic>
              <a:graphicData uri="http://schemas.openxmlformats.org/drawingml/2006/table">
                <a:tbl>
                  <a:tblPr firstRow="1" bandRow="1">
                    <a:tableStyleId>{FABFCF23-3B69-468F-B69F-88F6DE6A72F2}</a:tableStyleId>
                  </a:tblPr>
                  <a:tblGrid>
                    <a:gridCol w="3842192">
                      <a:extLst>
                        <a:ext uri="{9D8B030D-6E8A-4147-A177-3AD203B41FA5}">
                          <a16:colId xmlns:a16="http://schemas.microsoft.com/office/drawing/2014/main" val="3104489800"/>
                        </a:ext>
                      </a:extLst>
                    </a:gridCol>
                    <a:gridCol w="3842192">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Moment Generating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𝑓</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𝑥</m:t>
                                    </m:r>
                                  </m:e>
                                </m:d>
                                <m:r>
                                  <a:rPr lang="en-US" sz="1200" b="0" i="1" smtClean="0">
                                    <a:solidFill>
                                      <a:srgbClr val="000000"/>
                                    </a:solidFill>
                                    <a:latin typeface="Cambria Math" panose="02040503050406030204" pitchFamily="18" charset="0"/>
                                    <a:cs typeface="Poppins" panose="00000500000000000000" pitchFamily="2" charset="0"/>
                                  </a:rPr>
                                  <m:t>=</m:t>
                                </m:r>
                                <m:d>
                                  <m:dPr>
                                    <m:ctrlPr>
                                      <a:rPr lang="en-US" sz="1200" b="0" i="1" smtClean="0">
                                        <a:solidFill>
                                          <a:srgbClr val="000000"/>
                                        </a:solidFill>
                                        <a:latin typeface="Cambria Math" panose="02040503050406030204" pitchFamily="18" charset="0"/>
                                        <a:cs typeface="Poppins" panose="00000500000000000000" pitchFamily="2" charset="0"/>
                                      </a:rPr>
                                    </m:ctrlPr>
                                  </m:dPr>
                                  <m:e>
                                    <m:f>
                                      <m:fPr>
                                        <m:type m:val="noBa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𝑛</m:t>
                                        </m:r>
                                      </m:num>
                                      <m:den>
                                        <m:r>
                                          <a:rPr lang="en-US" sz="1200" b="0" i="1" smtClean="0">
                                            <a:solidFill>
                                              <a:srgbClr val="000000"/>
                                            </a:solidFill>
                                            <a:latin typeface="Cambria Math" panose="02040503050406030204" pitchFamily="18" charset="0"/>
                                            <a:cs typeface="Poppins" panose="00000500000000000000" pitchFamily="2" charset="0"/>
                                          </a:rPr>
                                          <m:t>𝑥</m:t>
                                        </m:r>
                                      </m:den>
                                    </m:f>
                                  </m:e>
                                </m:d>
                                <m:sSup>
                                  <m:sSupPr>
                                    <m:ctrlPr>
                                      <a:rPr lang="en-US" sz="1200" b="0" i="1" smtClean="0">
                                        <a:solidFill>
                                          <a:srgbClr val="000000"/>
                                        </a:solidFill>
                                        <a:latin typeface="Cambria Math" panose="02040503050406030204" pitchFamily="18" charset="0"/>
                                        <a:cs typeface="Poppins" panose="00000500000000000000" pitchFamily="2" charset="0"/>
                                      </a:rPr>
                                    </m:ctrlPr>
                                  </m:sSupPr>
                                  <m:e>
                                    <m:r>
                                      <a:rPr lang="en-US" sz="1200" b="0" i="1" smtClean="0">
                                        <a:solidFill>
                                          <a:srgbClr val="000000"/>
                                        </a:solidFill>
                                        <a:latin typeface="Cambria Math" panose="02040503050406030204" pitchFamily="18" charset="0"/>
                                        <a:cs typeface="Poppins" panose="00000500000000000000" pitchFamily="2" charset="0"/>
                                      </a:rPr>
                                      <m:t>𝑝</m:t>
                                    </m:r>
                                  </m:e>
                                  <m:sup>
                                    <m:r>
                                      <a:rPr lang="en-US" sz="1200" b="0" i="1" smtClean="0">
                                        <a:solidFill>
                                          <a:srgbClr val="000000"/>
                                        </a:solidFill>
                                        <a:latin typeface="Cambria Math" panose="02040503050406030204" pitchFamily="18" charset="0"/>
                                        <a:cs typeface="Poppins" panose="00000500000000000000" pitchFamily="2" charset="0"/>
                                      </a:rPr>
                                      <m:t>𝑥</m:t>
                                    </m:r>
                                  </m:sup>
                                </m:sSup>
                                <m:sSup>
                                  <m:sSupPr>
                                    <m:ctrlPr>
                                      <a:rPr lang="en-US" sz="1200" b="0" i="1" smtClean="0">
                                        <a:solidFill>
                                          <a:srgbClr val="000000"/>
                                        </a:solidFill>
                                        <a:latin typeface="Cambria Math" panose="02040503050406030204" pitchFamily="18" charset="0"/>
                                        <a:cs typeface="Poppins" panose="00000500000000000000" pitchFamily="2" charset="0"/>
                                      </a:rPr>
                                    </m:ctrlPr>
                                  </m:sSupPr>
                                  <m:e>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e>
                                  <m:sup>
                                    <m:r>
                                      <a:rPr lang="en-US" sz="1200" b="0" i="1" smtClean="0">
                                        <a:solidFill>
                                          <a:srgbClr val="000000"/>
                                        </a:solidFill>
                                        <a:latin typeface="Cambria Math" panose="02040503050406030204" pitchFamily="18" charset="0"/>
                                        <a:cs typeface="Poppins" panose="00000500000000000000" pitchFamily="2" charset="0"/>
                                      </a:rPr>
                                      <m:t>𝑛</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𝑥</m:t>
                                    </m:r>
                                  </m:sup>
                                </m:sSup>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𝑀</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𝑡</m:t>
                                    </m:r>
                                  </m:e>
                                </m:d>
                                <m:r>
                                  <a:rPr lang="en-US" sz="1200" b="0" i="1" smtClean="0">
                                    <a:solidFill>
                                      <a:srgbClr val="000000"/>
                                    </a:solidFill>
                                    <a:latin typeface="Cambria Math" panose="02040503050406030204" pitchFamily="18" charset="0"/>
                                    <a:cs typeface="Poppins" panose="00000500000000000000" pitchFamily="2" charset="0"/>
                                  </a:rPr>
                                  <m:t>=</m:t>
                                </m:r>
                                <m:sSup>
                                  <m:sSupPr>
                                    <m:ctrlPr>
                                      <a:rPr lang="en-US" sz="1200" b="0" i="1" smtClean="0">
                                        <a:solidFill>
                                          <a:srgbClr val="000000"/>
                                        </a:solidFill>
                                        <a:latin typeface="Cambria Math" panose="02040503050406030204" pitchFamily="18" charset="0"/>
                                        <a:cs typeface="Poppins" panose="00000500000000000000" pitchFamily="2" charset="0"/>
                                      </a:rPr>
                                    </m:ctrlPr>
                                  </m:sSupPr>
                                  <m:e>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𝑝</m:t>
                                        </m:r>
                                        <m:sSup>
                                          <m:sSupPr>
                                            <m:ctrlPr>
                                              <a:rPr lang="en-US" sz="1200" b="0" i="1" smtClean="0">
                                                <a:solidFill>
                                                  <a:srgbClr val="000000"/>
                                                </a:solidFill>
                                                <a:latin typeface="Cambria Math" panose="02040503050406030204" pitchFamily="18" charset="0"/>
                                                <a:cs typeface="Poppins" panose="00000500000000000000" pitchFamily="2" charset="0"/>
                                              </a:rPr>
                                            </m:ctrlPr>
                                          </m:sSupPr>
                                          <m:e>
                                            <m:r>
                                              <a:rPr lang="en-US" sz="1200" b="0" i="1" smtClean="0">
                                                <a:solidFill>
                                                  <a:srgbClr val="000000"/>
                                                </a:solidFill>
                                                <a:latin typeface="Cambria Math" panose="02040503050406030204" pitchFamily="18" charset="0"/>
                                                <a:cs typeface="Poppins" panose="00000500000000000000" pitchFamily="2" charset="0"/>
                                              </a:rPr>
                                              <m:t>𝑒</m:t>
                                            </m:r>
                                          </m:e>
                                          <m:sup>
                                            <m:r>
                                              <a:rPr lang="en-US" sz="1200" b="0" i="1" smtClean="0">
                                                <a:solidFill>
                                                  <a:srgbClr val="000000"/>
                                                </a:solidFill>
                                                <a:latin typeface="Cambria Math" panose="02040503050406030204" pitchFamily="18" charset="0"/>
                                                <a:cs typeface="Poppins" panose="00000500000000000000" pitchFamily="2" charset="0"/>
                                              </a:rPr>
                                              <m:t>𝑡</m:t>
                                            </m:r>
                                          </m:sup>
                                        </m:sSup>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e>
                                  <m:sup>
                                    <m:r>
                                      <a:rPr lang="en-US" sz="1200" b="0" i="1" smtClean="0">
                                        <a:solidFill>
                                          <a:srgbClr val="000000"/>
                                        </a:solidFill>
                                        <a:latin typeface="Cambria Math" panose="02040503050406030204" pitchFamily="18" charset="0"/>
                                        <a:cs typeface="Poppins" panose="00000500000000000000" pitchFamily="2" charset="0"/>
                                      </a:rPr>
                                      <m:t>𝑛</m:t>
                                    </m:r>
                                  </m:sup>
                                </m:sSup>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𝑡</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ℝ</m:t>
                                </m:r>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xmlns="">
          <p:graphicFrame>
            <p:nvGraphicFramePr>
              <p:cNvPr id="8" name="Table 7">
                <a:extLst>
                  <a:ext uri="{FF2B5EF4-FFF2-40B4-BE49-F238E27FC236}">
                    <a16:creationId xmlns:a16="http://schemas.microsoft.com/office/drawing/2014/main" id="{B10E7885-F0B4-E55B-2BB2-A308B066D013}"/>
                  </a:ext>
                </a:extLst>
              </p:cNvPr>
              <p:cNvGraphicFramePr>
                <a:graphicFrameLocks noGrp="1"/>
              </p:cNvGraphicFramePr>
              <p:nvPr>
                <p:extLst>
                  <p:ext uri="{D42A27DB-BD31-4B8C-83A1-F6EECF244321}">
                    <p14:modId xmlns:p14="http://schemas.microsoft.com/office/powerpoint/2010/main" val="2680902623"/>
                  </p:ext>
                </p:extLst>
              </p:nvPr>
            </p:nvGraphicFramePr>
            <p:xfrm>
              <a:off x="729806" y="2175861"/>
              <a:ext cx="7684384" cy="785686"/>
            </p:xfrm>
            <a:graphic>
              <a:graphicData uri="http://schemas.openxmlformats.org/drawingml/2006/table">
                <a:tbl>
                  <a:tblPr firstRow="1" bandRow="1">
                    <a:tableStyleId>{FABFCF23-3B69-468F-B69F-88F6DE6A72F2}</a:tableStyleId>
                  </a:tblPr>
                  <a:tblGrid>
                    <a:gridCol w="3842192">
                      <a:extLst>
                        <a:ext uri="{9D8B030D-6E8A-4147-A177-3AD203B41FA5}">
                          <a16:colId xmlns:a16="http://schemas.microsoft.com/office/drawing/2014/main" val="3104489800"/>
                        </a:ext>
                      </a:extLst>
                    </a:gridCol>
                    <a:gridCol w="3842192">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Moment Generating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414846">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58" t="-89855" r="-100317" b="-289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158" t="-89855" r="-317" b="-2899"/>
                          </a:stretch>
                        </a:blipFill>
                      </a:tcPr>
                    </a:tc>
                    <a:extLst>
                      <a:ext uri="{0D108BD9-81ED-4DB2-BD59-A6C34878D82A}">
                        <a16:rowId xmlns:a16="http://schemas.microsoft.com/office/drawing/2014/main" val="13919322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485C793-D082-5632-A179-4B0A752B23D1}"/>
                  </a:ext>
                </a:extLst>
              </p:cNvPr>
              <p:cNvGraphicFramePr>
                <a:graphicFrameLocks noGrp="1"/>
              </p:cNvGraphicFramePr>
              <p:nvPr>
                <p:extLst>
                  <p:ext uri="{D42A27DB-BD31-4B8C-83A1-F6EECF244321}">
                    <p14:modId xmlns:p14="http://schemas.microsoft.com/office/powerpoint/2010/main" val="1629942140"/>
                  </p:ext>
                </p:extLst>
              </p:nvPr>
            </p:nvGraphicFramePr>
            <p:xfrm>
              <a:off x="729806" y="2961547"/>
              <a:ext cx="7704000" cy="741680"/>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𝐸</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e>
                                </m:d>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𝑛𝑝</m:t>
                                </m:r>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𝑉𝑎𝑟</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e>
                                </m:d>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𝑛𝑝</m:t>
                                </m:r>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r>
                                  <a:rPr lang="en-US" sz="1200" b="0" i="1" smtClean="0">
                                    <a:solidFill>
                                      <a:srgbClr val="000000"/>
                                    </a:solidFill>
                                    <a:latin typeface="Cambria Math" panose="02040503050406030204" pitchFamily="18" charset="0"/>
                                    <a:cs typeface="Poppins" panose="00000500000000000000" pitchFamily="2" charset="0"/>
                                  </a:rPr>
                                  <m:t>)</m:t>
                                </m:r>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xmlns="">
          <p:graphicFrame>
            <p:nvGraphicFramePr>
              <p:cNvPr id="11" name="Table 10">
                <a:extLst>
                  <a:ext uri="{FF2B5EF4-FFF2-40B4-BE49-F238E27FC236}">
                    <a16:creationId xmlns:a16="http://schemas.microsoft.com/office/drawing/2014/main" id="{2485C793-D082-5632-A179-4B0A752B23D1}"/>
                  </a:ext>
                </a:extLst>
              </p:cNvPr>
              <p:cNvGraphicFramePr>
                <a:graphicFrameLocks noGrp="1"/>
              </p:cNvGraphicFramePr>
              <p:nvPr>
                <p:extLst>
                  <p:ext uri="{D42A27DB-BD31-4B8C-83A1-F6EECF244321}">
                    <p14:modId xmlns:p14="http://schemas.microsoft.com/office/powerpoint/2010/main" val="1629942140"/>
                  </p:ext>
                </p:extLst>
              </p:nvPr>
            </p:nvGraphicFramePr>
            <p:xfrm>
              <a:off x="729806" y="2961547"/>
              <a:ext cx="7704000" cy="741680"/>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58" t="-103279" r="-100158"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16" t="-103279" r="-316" b="-3279"/>
                          </a:stretch>
                        </a:blipFill>
                      </a:tcPr>
                    </a:tc>
                    <a:extLst>
                      <a:ext uri="{0D108BD9-81ED-4DB2-BD59-A6C34878D82A}">
                        <a16:rowId xmlns:a16="http://schemas.microsoft.com/office/drawing/2014/main" val="1391932238"/>
                      </a:ext>
                    </a:extLst>
                  </a:tr>
                </a:tbl>
              </a:graphicData>
            </a:graphic>
          </p:graphicFrame>
        </mc:Fallback>
      </mc:AlternateContent>
      <p:sp>
        <p:nvSpPr>
          <p:cNvPr id="12" name="Subtitle 4">
            <a:extLst>
              <a:ext uri="{FF2B5EF4-FFF2-40B4-BE49-F238E27FC236}">
                <a16:creationId xmlns:a16="http://schemas.microsoft.com/office/drawing/2014/main" id="{9F6CBDBE-CE99-0902-4823-F59E79CA2FF1}"/>
              </a:ext>
            </a:extLst>
          </p:cNvPr>
          <p:cNvSpPr txBox="1">
            <a:spLocks/>
          </p:cNvSpPr>
          <p:nvPr/>
        </p:nvSpPr>
        <p:spPr>
          <a:xfrm>
            <a:off x="719999" y="4009014"/>
            <a:ext cx="7703999" cy="53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n-US" b="1" dirty="0">
                <a:solidFill>
                  <a:schemeClr val="tx1"/>
                </a:solidFill>
              </a:rPr>
              <a:t>Example.</a:t>
            </a:r>
            <a:r>
              <a:rPr lang="en-US" dirty="0"/>
              <a:t> What’s the chance of rolling a 6, 2 times when rolling a fair dice 10 times</a:t>
            </a:r>
            <a:endParaRPr lang="en-CA" dirty="0"/>
          </a:p>
        </p:txBody>
      </p:sp>
    </p:spTree>
    <p:extLst>
      <p:ext uri="{BB962C8B-B14F-4D97-AF65-F5344CB8AC3E}">
        <p14:creationId xmlns:p14="http://schemas.microsoft.com/office/powerpoint/2010/main" val="110440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778B24-1D9B-F2A5-ADD6-8AE3FAA4221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A973702-8E9C-5FBC-7599-ADEC97D16B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7" name="Title 6">
            <a:extLst>
              <a:ext uri="{FF2B5EF4-FFF2-40B4-BE49-F238E27FC236}">
                <a16:creationId xmlns:a16="http://schemas.microsoft.com/office/drawing/2014/main" id="{1F35E048-A296-39EE-F47F-44ECBEB1B4C4}"/>
              </a:ext>
            </a:extLst>
          </p:cNvPr>
          <p:cNvSpPr>
            <a:spLocks noGrp="1"/>
          </p:cNvSpPr>
          <p:nvPr>
            <p:ph type="title"/>
          </p:nvPr>
        </p:nvSpPr>
        <p:spPr/>
        <p:txBody>
          <a:bodyPr/>
          <a:lstStyle/>
          <a:p>
            <a:pPr algn="ctr"/>
            <a:r>
              <a:rPr lang="en-CA" dirty="0"/>
              <a:t>Hypergeometric Distribution</a:t>
            </a:r>
          </a:p>
        </p:txBody>
      </p:sp>
      <mc:AlternateContent xmlns:mc="http://schemas.openxmlformats.org/markup-compatibility/2006" xmlns:a14="http://schemas.microsoft.com/office/drawing/2010/main">
        <mc:Choice Requires="a14">
          <p:sp>
            <p:nvSpPr>
              <p:cNvPr id="2" name="Subtitle 3">
                <a:extLst>
                  <a:ext uri="{FF2B5EF4-FFF2-40B4-BE49-F238E27FC236}">
                    <a16:creationId xmlns:a16="http://schemas.microsoft.com/office/drawing/2014/main" id="{F718926E-F357-D065-A3EC-B32AAC25009C}"/>
                  </a:ext>
                </a:extLst>
              </p:cNvPr>
              <p:cNvSpPr txBox="1">
                <a:spLocks/>
              </p:cNvSpPr>
              <p:nvPr/>
            </p:nvSpPr>
            <p:spPr>
              <a:xfrm>
                <a:off x="719998" y="1193800"/>
                <a:ext cx="7684385" cy="6762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buNone/>
                </a:pPr>
                <a:r>
                  <a:rPr lang="en-US" b="1" dirty="0">
                    <a:solidFill>
                      <a:schemeClr val="accent4"/>
                    </a:solidFill>
                  </a:rPr>
                  <a:t>Physical Setup</a:t>
                </a:r>
                <a:r>
                  <a:rPr lang="en-US" dirty="0"/>
                  <a:t>: We have a </a:t>
                </a:r>
                <a14:m>
                  <m:oMath xmlns:m="http://schemas.openxmlformats.org/officeDocument/2006/math">
                    <m:r>
                      <a:rPr lang="en-US" b="0" i="1" smtClean="0">
                        <a:latin typeface="Cambria Math" panose="02040503050406030204" pitchFamily="18" charset="0"/>
                      </a:rPr>
                      <m:t>𝑁</m:t>
                    </m:r>
                  </m:oMath>
                </a14:m>
                <a:r>
                  <a:rPr lang="en-CA" dirty="0"/>
                  <a:t> objects where </a:t>
                </a:r>
                <a14:m>
                  <m:oMath xmlns:m="http://schemas.openxmlformats.org/officeDocument/2006/math">
                    <m:r>
                      <a:rPr lang="en-US" b="0" i="1" smtClean="0">
                        <a:latin typeface="Cambria Math" panose="02040503050406030204" pitchFamily="18" charset="0"/>
                      </a:rPr>
                      <m:t>𝑟</m:t>
                    </m:r>
                  </m:oMath>
                </a14:m>
                <a:r>
                  <a:rPr lang="en-CA" dirty="0"/>
                  <a:t> are considered successes and N</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oMath>
                </a14:m>
                <a:r>
                  <a:rPr lang="en-CA" dirty="0"/>
                  <a:t> are considered failures. We chose </a:t>
                </a:r>
                <a14:m>
                  <m:oMath xmlns:m="http://schemas.openxmlformats.org/officeDocument/2006/math">
                    <m:r>
                      <a:rPr lang="en-US" i="1">
                        <a:latin typeface="Cambria Math" panose="02040503050406030204" pitchFamily="18" charset="0"/>
                      </a:rPr>
                      <m:t>𝑛</m:t>
                    </m:r>
                  </m:oMath>
                </a14:m>
                <a:r>
                  <a:rPr lang="en-CA" dirty="0"/>
                  <a:t> objects (where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𝑁</m:t>
                    </m:r>
                  </m:oMath>
                </a14:m>
                <a:r>
                  <a:rPr lang="en-CA" dirty="0"/>
                  <a:t>) from the objects without replacement and </a:t>
                </a:r>
                <a14:m>
                  <m:oMath xmlns:m="http://schemas.openxmlformats.org/officeDocument/2006/math">
                    <m:r>
                      <a:rPr lang="en-US" b="0" i="1" smtClean="0">
                        <a:latin typeface="Cambria Math" panose="02040503050406030204" pitchFamily="18" charset="0"/>
                      </a:rPr>
                      <m:t>𝑥</m:t>
                    </m:r>
                  </m:oMath>
                </a14:m>
                <a:r>
                  <a:rPr lang="en-CA" dirty="0"/>
                  <a:t> represents how many successes were chosen.</a:t>
                </a:r>
              </a:p>
            </p:txBody>
          </p:sp>
        </mc:Choice>
        <mc:Fallback xmlns="">
          <p:sp>
            <p:nvSpPr>
              <p:cNvPr id="2" name="Subtitle 3">
                <a:extLst>
                  <a:ext uri="{FF2B5EF4-FFF2-40B4-BE49-F238E27FC236}">
                    <a16:creationId xmlns:a16="http://schemas.microsoft.com/office/drawing/2014/main" id="{F718926E-F357-D065-A3EC-B32AAC25009C}"/>
                  </a:ext>
                </a:extLst>
              </p:cNvPr>
              <p:cNvSpPr txBox="1">
                <a:spLocks noRot="1" noChangeAspect="1" noMove="1" noResize="1" noEditPoints="1" noAdjustHandles="1" noChangeArrowheads="1" noChangeShapeType="1" noTextEdit="1"/>
              </p:cNvSpPr>
              <p:nvPr/>
            </p:nvSpPr>
            <p:spPr>
              <a:xfrm>
                <a:off x="719998" y="1193800"/>
                <a:ext cx="7684385" cy="676275"/>
              </a:xfrm>
              <a:prstGeom prst="rect">
                <a:avLst/>
              </a:prstGeom>
              <a:blipFill>
                <a:blip r:embed="rId2"/>
                <a:stretch>
                  <a:fillRect l="-238" r="-555" b="-36937"/>
                </a:stretch>
              </a:blipFill>
              <a:ln>
                <a:noFill/>
              </a:ln>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060B203-B7A1-9D2E-5694-5764A678AFA5}"/>
                  </a:ext>
                </a:extLst>
              </p:cNvPr>
              <p:cNvGraphicFramePr>
                <a:graphicFrameLocks noGrp="1"/>
              </p:cNvGraphicFramePr>
              <p:nvPr>
                <p:extLst>
                  <p:ext uri="{D42A27DB-BD31-4B8C-83A1-F6EECF244321}">
                    <p14:modId xmlns:p14="http://schemas.microsoft.com/office/powerpoint/2010/main" val="1995294716"/>
                  </p:ext>
                </p:extLst>
              </p:nvPr>
            </p:nvGraphicFramePr>
            <p:xfrm>
              <a:off x="729806" y="2175861"/>
              <a:ext cx="7704000" cy="930783"/>
            </p:xfrm>
            <a:graphic>
              <a:graphicData uri="http://schemas.openxmlformats.org/drawingml/2006/table">
                <a:tbl>
                  <a:tblPr firstRow="1" bandRow="1">
                    <a:tableStyleId>{1E171933-4619-4E11-9A3F-F7608DF75F80}</a:tableStyleId>
                  </a:tblPr>
                  <a:tblGrid>
                    <a:gridCol w="7704000">
                      <a:extLst>
                        <a:ext uri="{9D8B030D-6E8A-4147-A177-3AD203B41FA5}">
                          <a16:colId xmlns:a16="http://schemas.microsoft.com/office/drawing/2014/main" val="3104489800"/>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𝑓</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𝑥</m:t>
                                    </m:r>
                                  </m:e>
                                </m:d>
                                <m:r>
                                  <a:rPr lang="en-US" sz="1200" b="0"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d>
                                      <m:dPr>
                                        <m:ctrlPr>
                                          <a:rPr lang="en-US" sz="1200" b="0" i="1" smtClean="0">
                                            <a:solidFill>
                                              <a:srgbClr val="000000"/>
                                            </a:solidFill>
                                            <a:latin typeface="Cambria Math" panose="02040503050406030204" pitchFamily="18" charset="0"/>
                                          </a:rPr>
                                        </m:ctrlPr>
                                      </m:dPr>
                                      <m:e>
                                        <m:f>
                                          <m:fPr>
                                            <m:type m:val="noBar"/>
                                            <m:ctrlPr>
                                              <a:rPr lang="en-US" sz="1200" b="0" i="1" smtClean="0">
                                                <a:solidFill>
                                                  <a:srgbClr val="000000"/>
                                                </a:solidFill>
                                                <a:latin typeface="Cambria Math" panose="02040503050406030204" pitchFamily="18" charset="0"/>
                                              </a:rPr>
                                            </m:ctrlPr>
                                          </m:fPr>
                                          <m:num>
                                            <m:r>
                                              <a:rPr lang="en-US" sz="1200" b="0" smtClean="0">
                                                <a:solidFill>
                                                  <a:srgbClr val="000000"/>
                                                </a:solidFill>
                                                <a:latin typeface="Cambria Math" panose="02040503050406030204" pitchFamily="18" charset="0"/>
                                              </a:rPr>
                                              <m:t>𝑛</m:t>
                                            </m:r>
                                          </m:num>
                                          <m:den>
                                            <m:r>
                                              <a:rPr lang="en-US" sz="1200" b="0" smtClean="0">
                                                <a:solidFill>
                                                  <a:srgbClr val="000000"/>
                                                </a:solidFill>
                                                <a:latin typeface="Cambria Math" panose="02040503050406030204" pitchFamily="18" charset="0"/>
                                              </a:rPr>
                                              <m:t>𝑥</m:t>
                                            </m:r>
                                          </m:den>
                                        </m:f>
                                      </m:e>
                                    </m:d>
                                    <m:d>
                                      <m:dPr>
                                        <m:ctrlPr>
                                          <a:rPr lang="en-US" sz="1200" b="0" i="1" smtClean="0">
                                            <a:solidFill>
                                              <a:srgbClr val="000000"/>
                                            </a:solidFill>
                                            <a:latin typeface="Cambria Math" panose="02040503050406030204" pitchFamily="18" charset="0"/>
                                          </a:rPr>
                                        </m:ctrlPr>
                                      </m:dPr>
                                      <m:e>
                                        <m:f>
                                          <m:fPr>
                                            <m:type m:val="noBa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𝑟</m:t>
                                            </m:r>
                                          </m:num>
                                          <m:den>
                                            <m:r>
                                              <a:rPr lang="en-US" sz="1200" b="0" i="1" smtClean="0">
                                                <a:solidFill>
                                                  <a:srgbClr val="000000"/>
                                                </a:solidFill>
                                                <a:latin typeface="Cambria Math" panose="02040503050406030204" pitchFamily="18" charset="0"/>
                                              </a:rPr>
                                              <m:t>𝑛</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𝑥</m:t>
                                            </m:r>
                                          </m:den>
                                        </m:f>
                                      </m:e>
                                    </m:d>
                                  </m:num>
                                  <m:den>
                                    <m:d>
                                      <m:dPr>
                                        <m:ctrlPr>
                                          <a:rPr lang="en-US" sz="1200" b="0" i="1" smtClean="0">
                                            <a:solidFill>
                                              <a:srgbClr val="000000"/>
                                            </a:solidFill>
                                            <a:latin typeface="Cambria Math" panose="02040503050406030204" pitchFamily="18" charset="0"/>
                                          </a:rPr>
                                        </m:ctrlPr>
                                      </m:dPr>
                                      <m:e>
                                        <m:f>
                                          <m:fPr>
                                            <m:type m:val="noBa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𝑁</m:t>
                                            </m:r>
                                          </m:num>
                                          <m:den>
                                            <m:r>
                                              <a:rPr lang="en-US" sz="1200" b="0" i="1" smtClean="0">
                                                <a:solidFill>
                                                  <a:srgbClr val="000000"/>
                                                </a:solidFill>
                                                <a:latin typeface="Cambria Math" panose="02040503050406030204" pitchFamily="18" charset="0"/>
                                              </a:rPr>
                                              <m:t>𝑛</m:t>
                                            </m:r>
                                          </m:den>
                                        </m:f>
                                      </m:e>
                                    </m:d>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1391932238"/>
                      </a:ext>
                    </a:extLst>
                  </a:tr>
                </a:tbl>
              </a:graphicData>
            </a:graphic>
          </p:graphicFrame>
        </mc:Choice>
        <mc:Fallback xmlns="">
          <p:graphicFrame>
            <p:nvGraphicFramePr>
              <p:cNvPr id="3" name="Table 2">
                <a:extLst>
                  <a:ext uri="{FF2B5EF4-FFF2-40B4-BE49-F238E27FC236}">
                    <a16:creationId xmlns:a16="http://schemas.microsoft.com/office/drawing/2014/main" id="{4060B203-B7A1-9D2E-5694-5764A678AFA5}"/>
                  </a:ext>
                </a:extLst>
              </p:cNvPr>
              <p:cNvGraphicFramePr>
                <a:graphicFrameLocks noGrp="1"/>
              </p:cNvGraphicFramePr>
              <p:nvPr>
                <p:extLst>
                  <p:ext uri="{D42A27DB-BD31-4B8C-83A1-F6EECF244321}">
                    <p14:modId xmlns:p14="http://schemas.microsoft.com/office/powerpoint/2010/main" val="1995294716"/>
                  </p:ext>
                </p:extLst>
              </p:nvPr>
            </p:nvGraphicFramePr>
            <p:xfrm>
              <a:off x="729806" y="2175861"/>
              <a:ext cx="7704000" cy="930783"/>
            </p:xfrm>
            <a:graphic>
              <a:graphicData uri="http://schemas.openxmlformats.org/drawingml/2006/table">
                <a:tbl>
                  <a:tblPr firstRow="1" bandRow="1">
                    <a:tableStyleId>{1E171933-4619-4E11-9A3F-F7608DF75F80}</a:tableStyleId>
                  </a:tblPr>
                  <a:tblGrid>
                    <a:gridCol w="7704000">
                      <a:extLst>
                        <a:ext uri="{9D8B030D-6E8A-4147-A177-3AD203B41FA5}">
                          <a16:colId xmlns:a16="http://schemas.microsoft.com/office/drawing/2014/main" val="3104489800"/>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479493772"/>
                      </a:ext>
                    </a:extLst>
                  </a:tr>
                  <a:tr h="559943">
                    <a:tc>
                      <a:txBody>
                        <a:bodyPr/>
                        <a:lstStyle/>
                        <a:p>
                          <a:endParaRPr lang="en-US"/>
                        </a:p>
                      </a:txBody>
                      <a:tcPr anchor="ctr">
                        <a:blipFill>
                          <a:blip r:embed="rId3"/>
                          <a:stretch>
                            <a:fillRect l="-79" t="-66667" r="-158" b="-2151"/>
                          </a:stretch>
                        </a:blipFill>
                      </a:tcPr>
                    </a:tc>
                    <a:extLst>
                      <a:ext uri="{0D108BD9-81ED-4DB2-BD59-A6C34878D82A}">
                        <a16:rowId xmlns:a16="http://schemas.microsoft.com/office/drawing/2014/main" val="13919322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24C354A-1360-17E6-9E8A-4C1741F3C5F2}"/>
                  </a:ext>
                </a:extLst>
              </p:cNvPr>
              <p:cNvGraphicFramePr>
                <a:graphicFrameLocks noGrp="1"/>
              </p:cNvGraphicFramePr>
              <p:nvPr>
                <p:extLst>
                  <p:ext uri="{D42A27DB-BD31-4B8C-83A1-F6EECF244321}">
                    <p14:modId xmlns:p14="http://schemas.microsoft.com/office/powerpoint/2010/main" val="3559059692"/>
                  </p:ext>
                </p:extLst>
              </p:nvPr>
            </p:nvGraphicFramePr>
            <p:xfrm>
              <a:off x="729806" y="3106644"/>
              <a:ext cx="7704000" cy="843026"/>
            </p:xfrm>
            <a:graphic>
              <a:graphicData uri="http://schemas.openxmlformats.org/drawingml/2006/table">
                <a:tbl>
                  <a:tblPr firstRow="1" bandRow="1">
                    <a:tableStyleId>{1E171933-4619-4E11-9A3F-F7608DF75F80}</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𝐸</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𝑋</m:t>
                                    </m:r>
                                  </m:e>
                                </m:d>
                                <m:r>
                                  <a:rPr lang="en-US" sz="1200" b="0"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smtClean="0">
                                        <a:solidFill>
                                          <a:srgbClr val="000000"/>
                                        </a:solidFill>
                                        <a:latin typeface="Cambria Math" panose="02040503050406030204" pitchFamily="18" charset="0"/>
                                      </a:rPr>
                                      <m:t>𝑛</m:t>
                                    </m:r>
                                    <m:r>
                                      <a:rPr lang="en-US" sz="1200" b="0" i="1" smtClean="0">
                                        <a:solidFill>
                                          <a:srgbClr val="000000"/>
                                        </a:solidFill>
                                        <a:latin typeface="Cambria Math" panose="02040503050406030204" pitchFamily="18" charset="0"/>
                                      </a:rPr>
                                      <m:t>𝑟</m:t>
                                    </m:r>
                                  </m:num>
                                  <m:den>
                                    <m:r>
                                      <a:rPr lang="en-US" sz="1200" b="0" i="1" smtClean="0">
                                        <a:solidFill>
                                          <a:srgbClr val="000000"/>
                                        </a:solidFill>
                                        <a:latin typeface="Cambria Math" panose="02040503050406030204" pitchFamily="18" charset="0"/>
                                      </a:rPr>
                                      <m:t>𝑁</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𝑉𝑎𝑟</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𝑋</m:t>
                                    </m:r>
                                  </m:e>
                                </m:d>
                                <m:r>
                                  <a:rPr lang="en-US" sz="1200" b="0"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𝑛𝑟</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𝑟</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𝑛</m:t>
                                    </m:r>
                                    <m:r>
                                      <a:rPr lang="en-US" sz="1200" b="0" i="1" smtClean="0">
                                        <a:solidFill>
                                          <a:srgbClr val="000000"/>
                                        </a:solidFill>
                                        <a:latin typeface="Cambria Math" panose="02040503050406030204" pitchFamily="18" charset="0"/>
                                      </a:rPr>
                                      <m:t>)</m:t>
                                    </m:r>
                                  </m:num>
                                  <m:den>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𝑁</m:t>
                                        </m:r>
                                      </m:e>
                                      <m:sup>
                                        <m:r>
                                          <a:rPr lang="en-US" sz="1200" b="0" i="1" smtClean="0">
                                            <a:solidFill>
                                              <a:srgbClr val="000000"/>
                                            </a:solidFill>
                                            <a:latin typeface="Cambria Math" panose="02040503050406030204" pitchFamily="18" charset="0"/>
                                          </a:rPr>
                                          <m:t>2</m:t>
                                        </m:r>
                                      </m:sup>
                                    </m:sSup>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−1)</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1391932238"/>
                      </a:ext>
                    </a:extLst>
                  </a:tr>
                </a:tbl>
              </a:graphicData>
            </a:graphic>
          </p:graphicFrame>
        </mc:Choice>
        <mc:Fallback xmlns="">
          <p:graphicFrame>
            <p:nvGraphicFramePr>
              <p:cNvPr id="4" name="Table 3">
                <a:extLst>
                  <a:ext uri="{FF2B5EF4-FFF2-40B4-BE49-F238E27FC236}">
                    <a16:creationId xmlns:a16="http://schemas.microsoft.com/office/drawing/2014/main" id="{924C354A-1360-17E6-9E8A-4C1741F3C5F2}"/>
                  </a:ext>
                </a:extLst>
              </p:cNvPr>
              <p:cNvGraphicFramePr>
                <a:graphicFrameLocks noGrp="1"/>
              </p:cNvGraphicFramePr>
              <p:nvPr>
                <p:extLst>
                  <p:ext uri="{D42A27DB-BD31-4B8C-83A1-F6EECF244321}">
                    <p14:modId xmlns:p14="http://schemas.microsoft.com/office/powerpoint/2010/main" val="3559059692"/>
                  </p:ext>
                </p:extLst>
              </p:nvPr>
            </p:nvGraphicFramePr>
            <p:xfrm>
              <a:off x="729806" y="3106644"/>
              <a:ext cx="7704000" cy="843026"/>
            </p:xfrm>
            <a:graphic>
              <a:graphicData uri="http://schemas.openxmlformats.org/drawingml/2006/table">
                <a:tbl>
                  <a:tblPr firstRow="1" bandRow="1">
                    <a:tableStyleId>{1E171933-4619-4E11-9A3F-F7608DF75F80}</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479493772"/>
                      </a:ext>
                    </a:extLst>
                  </a:tr>
                  <a:tr h="472186">
                    <a:tc>
                      <a:txBody>
                        <a:bodyPr/>
                        <a:lstStyle/>
                        <a:p>
                          <a:endParaRPr lang="en-US"/>
                        </a:p>
                      </a:txBody>
                      <a:tcPr anchor="ctr">
                        <a:blipFill>
                          <a:blip r:embed="rId4"/>
                          <a:stretch>
                            <a:fillRect l="-158" t="-79487" r="-100158" b="-6410"/>
                          </a:stretch>
                        </a:blipFill>
                      </a:tcPr>
                    </a:tc>
                    <a:tc>
                      <a:txBody>
                        <a:bodyPr/>
                        <a:lstStyle/>
                        <a:p>
                          <a:endParaRPr lang="en-US"/>
                        </a:p>
                      </a:txBody>
                      <a:tcPr anchor="ctr">
                        <a:blipFill>
                          <a:blip r:embed="rId4"/>
                          <a:stretch>
                            <a:fillRect l="-100316" t="-79487" r="-316" b="-6410"/>
                          </a:stretch>
                        </a:blipFill>
                      </a:tcPr>
                    </a:tc>
                    <a:extLst>
                      <a:ext uri="{0D108BD9-81ED-4DB2-BD59-A6C34878D82A}">
                        <a16:rowId xmlns:a16="http://schemas.microsoft.com/office/drawing/2014/main" val="1391932238"/>
                      </a:ext>
                    </a:extLst>
                  </a:tr>
                </a:tbl>
              </a:graphicData>
            </a:graphic>
          </p:graphicFrame>
        </mc:Fallback>
      </mc:AlternateContent>
      <p:sp>
        <p:nvSpPr>
          <p:cNvPr id="5" name="Subtitle 4">
            <a:extLst>
              <a:ext uri="{FF2B5EF4-FFF2-40B4-BE49-F238E27FC236}">
                <a16:creationId xmlns:a16="http://schemas.microsoft.com/office/drawing/2014/main" id="{3C148A8B-48C4-456A-E31D-B66AA71AF1FF}"/>
              </a:ext>
            </a:extLst>
          </p:cNvPr>
          <p:cNvSpPr txBox="1">
            <a:spLocks/>
          </p:cNvSpPr>
          <p:nvPr/>
        </p:nvSpPr>
        <p:spPr>
          <a:xfrm>
            <a:off x="719999" y="4009014"/>
            <a:ext cx="7703999" cy="53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n-US" b="1" dirty="0">
                <a:solidFill>
                  <a:schemeClr val="accent4"/>
                </a:solidFill>
              </a:rPr>
              <a:t>Example.</a:t>
            </a:r>
            <a:r>
              <a:rPr lang="en-US" dirty="0">
                <a:solidFill>
                  <a:schemeClr val="accent4"/>
                </a:solidFill>
              </a:rPr>
              <a:t> </a:t>
            </a:r>
            <a:r>
              <a:rPr lang="en-US" dirty="0"/>
              <a:t>If five cards are randomly dealt from a standard deck of 52 playing cards and we want to know the number of diamond cards drawn</a:t>
            </a:r>
            <a:endParaRPr lang="en-CA" dirty="0"/>
          </a:p>
        </p:txBody>
      </p:sp>
    </p:spTree>
    <p:extLst>
      <p:ext uri="{BB962C8B-B14F-4D97-AF65-F5344CB8AC3E}">
        <p14:creationId xmlns:p14="http://schemas.microsoft.com/office/powerpoint/2010/main" val="375060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AE2E-98F2-631B-2B80-A63C8D64751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ubtitle 3">
                <a:extLst>
                  <a:ext uri="{FF2B5EF4-FFF2-40B4-BE49-F238E27FC236}">
                    <a16:creationId xmlns:a16="http://schemas.microsoft.com/office/drawing/2014/main" id="{EF846D80-A1DB-CDD2-6660-9F33E7FEA74E}"/>
                  </a:ext>
                </a:extLst>
              </p:cNvPr>
              <p:cNvSpPr>
                <a:spLocks noGrp="1"/>
              </p:cNvSpPr>
              <p:nvPr>
                <p:ph type="subTitle" idx="3"/>
              </p:nvPr>
            </p:nvSpPr>
            <p:spPr>
              <a:xfrm>
                <a:off x="720000" y="1193738"/>
                <a:ext cx="7704000" cy="676313"/>
              </a:xfrm>
            </p:spPr>
            <p:txBody>
              <a:bodyPr/>
              <a:lstStyle/>
              <a:p>
                <a:pPr marL="0" algn="l"/>
                <a:r>
                  <a:rPr lang="en-US" b="1" dirty="0">
                    <a:solidFill>
                      <a:schemeClr val="accent5"/>
                    </a:solidFill>
                  </a:rPr>
                  <a:t>Physical Setup</a:t>
                </a:r>
                <a:r>
                  <a:rPr lang="en-US" dirty="0"/>
                  <a:t>: We conduct an experiment where we have successes and failures. We repeat the experiment independently with the same probability of success </a:t>
                </a:r>
                <a14:m>
                  <m:oMath xmlns:m="http://schemas.openxmlformats.org/officeDocument/2006/math">
                    <m:r>
                      <a:rPr lang="en-US" b="0" i="1" smtClean="0">
                        <a:latin typeface="Cambria Math" panose="02040503050406030204" pitchFamily="18" charset="0"/>
                      </a:rPr>
                      <m:t>𝑝</m:t>
                    </m:r>
                  </m:oMath>
                </a14:m>
                <a:r>
                  <a:rPr lang="en-CA" dirty="0"/>
                  <a:t>. Let </a:t>
                </a:r>
                <a14:m>
                  <m:oMath xmlns:m="http://schemas.openxmlformats.org/officeDocument/2006/math">
                    <m:r>
                      <a:rPr lang="en-US" b="0" i="1" smtClean="0">
                        <a:latin typeface="Cambria Math" panose="02040503050406030204" pitchFamily="18" charset="0"/>
                      </a:rPr>
                      <m:t>𝑥</m:t>
                    </m:r>
                  </m:oMath>
                </a14:m>
                <a:r>
                  <a:rPr lang="en-CA" dirty="0"/>
                  <a:t> represent the number of failures until the first success.</a:t>
                </a:r>
              </a:p>
              <a:p>
                <a:pPr marL="0" algn="l"/>
                <a:endParaRPr lang="en-CA" dirty="0"/>
              </a:p>
            </p:txBody>
          </p:sp>
        </mc:Choice>
        <mc:Fallback xmlns="">
          <p:sp>
            <p:nvSpPr>
              <p:cNvPr id="4" name="Subtitle 3">
                <a:extLst>
                  <a:ext uri="{FF2B5EF4-FFF2-40B4-BE49-F238E27FC236}">
                    <a16:creationId xmlns:a16="http://schemas.microsoft.com/office/drawing/2014/main" id="{EF846D80-A1DB-CDD2-6660-9F33E7FEA74E}"/>
                  </a:ext>
                </a:extLst>
              </p:cNvPr>
              <p:cNvSpPr>
                <a:spLocks noGrp="1" noRot="1" noChangeAspect="1" noMove="1" noResize="1" noEditPoints="1" noAdjustHandles="1" noChangeArrowheads="1" noChangeShapeType="1" noTextEdit="1"/>
              </p:cNvSpPr>
              <p:nvPr>
                <p:ph type="subTitle" idx="3"/>
              </p:nvPr>
            </p:nvSpPr>
            <p:spPr>
              <a:xfrm>
                <a:off x="720000" y="1193738"/>
                <a:ext cx="7704000" cy="676313"/>
              </a:xfrm>
              <a:blipFill>
                <a:blip r:embed="rId2"/>
                <a:stretch>
                  <a:fillRect l="-237" b="-24324"/>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755F5151-C7E7-CEEC-9A58-6804C5E4DD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 name="Title 6">
            <a:extLst>
              <a:ext uri="{FF2B5EF4-FFF2-40B4-BE49-F238E27FC236}">
                <a16:creationId xmlns:a16="http://schemas.microsoft.com/office/drawing/2014/main" id="{9265275C-ED21-AFF6-01A1-75B2012174A2}"/>
              </a:ext>
            </a:extLst>
          </p:cNvPr>
          <p:cNvSpPr>
            <a:spLocks noGrp="1"/>
          </p:cNvSpPr>
          <p:nvPr>
            <p:ph type="title"/>
          </p:nvPr>
        </p:nvSpPr>
        <p:spPr/>
        <p:txBody>
          <a:bodyPr/>
          <a:lstStyle/>
          <a:p>
            <a:r>
              <a:rPr lang="en-US" dirty="0"/>
              <a:t>Geometric Distribution</a:t>
            </a:r>
            <a:endParaRPr lang="en-CA" dirty="0"/>
          </a:p>
        </p:txBody>
      </p:sp>
      <p:sp>
        <p:nvSpPr>
          <p:cNvPr id="12" name="Subtitle 4">
            <a:extLst>
              <a:ext uri="{FF2B5EF4-FFF2-40B4-BE49-F238E27FC236}">
                <a16:creationId xmlns:a16="http://schemas.microsoft.com/office/drawing/2014/main" id="{D34F0994-DCED-5749-A198-6F44E9F2D01F}"/>
              </a:ext>
            </a:extLst>
          </p:cNvPr>
          <p:cNvSpPr txBox="1">
            <a:spLocks/>
          </p:cNvSpPr>
          <p:nvPr/>
        </p:nvSpPr>
        <p:spPr>
          <a:xfrm>
            <a:off x="719999" y="4009014"/>
            <a:ext cx="7703999" cy="53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n-US" b="1" dirty="0">
                <a:solidFill>
                  <a:schemeClr val="accent5"/>
                </a:solidFill>
              </a:rPr>
              <a:t>Example.</a:t>
            </a:r>
            <a:r>
              <a:rPr lang="en-US" dirty="0"/>
              <a:t> If the probability you win a lottery prize in any given week is 0.05 and we want to count the number of weeks before you win a prize for the first time</a:t>
            </a:r>
            <a:endParaRPr lang="en-CA" dirty="0"/>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41FCE146-27CE-50B9-ED82-B4484F0E7298}"/>
                  </a:ext>
                </a:extLst>
              </p:cNvPr>
              <p:cNvGraphicFramePr>
                <a:graphicFrameLocks noGrp="1"/>
              </p:cNvGraphicFramePr>
              <p:nvPr>
                <p:extLst>
                  <p:ext uri="{D42A27DB-BD31-4B8C-83A1-F6EECF244321}">
                    <p14:modId xmlns:p14="http://schemas.microsoft.com/office/powerpoint/2010/main" val="3083876801"/>
                  </p:ext>
                </p:extLst>
              </p:nvPr>
            </p:nvGraphicFramePr>
            <p:xfrm>
              <a:off x="719998" y="2103088"/>
              <a:ext cx="7704000" cy="937324"/>
            </p:xfrm>
            <a:graphic>
              <a:graphicData uri="http://schemas.openxmlformats.org/drawingml/2006/table">
                <a:tbl>
                  <a:tblPr firstRow="1" bandRow="1">
                    <a:tableStyleId>{FABFCF23-3B69-468F-B69F-88F6DE6A72F2}</a:tableStyleId>
                  </a:tblPr>
                  <a:tblGrid>
                    <a:gridCol w="2568000">
                      <a:extLst>
                        <a:ext uri="{9D8B030D-6E8A-4147-A177-3AD203B41FA5}">
                          <a16:colId xmlns:a16="http://schemas.microsoft.com/office/drawing/2014/main" val="3104489800"/>
                        </a:ext>
                      </a:extLst>
                    </a:gridCol>
                    <a:gridCol w="2568000">
                      <a:extLst>
                        <a:ext uri="{9D8B030D-6E8A-4147-A177-3AD203B41FA5}">
                          <a16:colId xmlns:a16="http://schemas.microsoft.com/office/drawing/2014/main" val="1219676125"/>
                        </a:ext>
                      </a:extLst>
                    </a:gridCol>
                    <a:gridCol w="2568000">
                      <a:extLst>
                        <a:ext uri="{9D8B030D-6E8A-4147-A177-3AD203B41FA5}">
                          <a16:colId xmlns:a16="http://schemas.microsoft.com/office/drawing/2014/main" val="12611634"/>
                        </a:ext>
                      </a:extLst>
                    </a:gridCol>
                  </a:tblGrid>
                  <a:tr h="370840">
                    <a:tc>
                      <a:txBody>
                        <a:bodyPr/>
                        <a:lstStyle/>
                        <a:p>
                          <a:pPr algn="ctr"/>
                          <a:r>
                            <a:rPr lang="en-US" dirty="0">
                              <a:latin typeface="Poppins" panose="00000500000000000000" pitchFamily="2" charset="0"/>
                              <a:cs typeface="Poppins" panose="00000500000000000000" pitchFamily="2" charset="0"/>
                            </a:rPr>
                            <a:t>Probability Mass</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Probability Density</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Cumulative Distribution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𝑓</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𝑥</m:t>
                                    </m:r>
                                  </m:e>
                                </m:d>
                                <m:r>
                                  <a:rPr lang="en-US" sz="1200" b="0" i="1" smtClean="0">
                                    <a:solidFill>
                                      <a:srgbClr val="000000"/>
                                    </a:solidFill>
                                    <a:latin typeface="Cambria Math" panose="02040503050406030204" pitchFamily="18" charset="0"/>
                                  </a:rPr>
                                  <m:t>=</m:t>
                                </m:r>
                                <m:sSup>
                                  <m:sSupPr>
                                    <m:ctrlPr>
                                      <a:rPr lang="en-US" sz="1200" b="0" i="1" smtClean="0">
                                        <a:solidFill>
                                          <a:srgbClr val="000000"/>
                                        </a:solidFill>
                                        <a:latin typeface="Cambria Math" panose="02040503050406030204" pitchFamily="18" charset="0"/>
                                      </a:rPr>
                                    </m:ctrlPr>
                                  </m:sSupPr>
                                  <m:e>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𝑝</m:t>
                                        </m:r>
                                      </m:e>
                                    </m:d>
                                  </m:e>
                                  <m:sup>
                                    <m:r>
                                      <a:rPr lang="en-US" sz="1200" b="0" i="1" smtClean="0">
                                        <a:solidFill>
                                          <a:srgbClr val="000000"/>
                                        </a:solidFill>
                                        <a:latin typeface="Cambria Math" panose="02040503050406030204" pitchFamily="18" charset="0"/>
                                      </a:rPr>
                                      <m:t>𝑥</m:t>
                                    </m:r>
                                  </m:sup>
                                </m:sSup>
                                <m:r>
                                  <a:rPr lang="en-US" sz="1200" b="0" i="1" smtClean="0">
                                    <a:solidFill>
                                      <a:srgbClr val="000000"/>
                                    </a:solidFill>
                                    <a:latin typeface="Cambria Math" panose="02040503050406030204" pitchFamily="18" charset="0"/>
                                  </a:rPr>
                                  <m:t>𝑝</m:t>
                                </m:r>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rPr>
                                  <m:t>𝑃</m:t>
                                </m:r>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𝑋</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𝑥</m:t>
                                    </m:r>
                                  </m:e>
                                </m:d>
                                <m:r>
                                  <a:rPr lang="en-US" sz="1200" b="0" i="1" smtClean="0">
                                    <a:solidFill>
                                      <a:srgbClr val="000000"/>
                                    </a:solidFill>
                                    <a:latin typeface="Cambria Math" panose="02040503050406030204" pitchFamily="18" charset="0"/>
                                  </a:rPr>
                                  <m:t>=1−</m:t>
                                </m:r>
                                <m:sSup>
                                  <m:sSupPr>
                                    <m:ctrlPr>
                                      <a:rPr lang="en-US" sz="1200" b="0" i="1" smtClean="0">
                                        <a:solidFill>
                                          <a:srgbClr val="000000"/>
                                        </a:solidFill>
                                        <a:latin typeface="Cambria Math" panose="02040503050406030204" pitchFamily="18" charset="0"/>
                                      </a:rPr>
                                    </m:ctrlPr>
                                  </m:sSupPr>
                                  <m:e>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𝑝</m:t>
                                        </m:r>
                                      </m:e>
                                    </m:d>
                                  </m:e>
                                  <m:sup>
                                    <m:r>
                                      <a:rPr lang="en-US" sz="1200" b="0" i="1" smtClean="0">
                                        <a:solidFill>
                                          <a:srgbClr val="000000"/>
                                        </a:solidFill>
                                        <a:latin typeface="Cambria Math" panose="02040503050406030204" pitchFamily="18" charset="0"/>
                                      </a:rPr>
                                      <m:t>𝑥</m:t>
                                    </m:r>
                                    <m:r>
                                      <a:rPr lang="en-US" sz="1200" b="0" i="1" smtClean="0">
                                        <a:solidFill>
                                          <a:srgbClr val="000000"/>
                                        </a:solidFill>
                                        <a:latin typeface="Cambria Math" panose="02040503050406030204" pitchFamily="18" charset="0"/>
                                      </a:rPr>
                                      <m:t>+1</m:t>
                                    </m:r>
                                  </m:sup>
                                </m:sSup>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𝐹</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𝑥</m:t>
                                    </m:r>
                                  </m:e>
                                </m:d>
                                <m:r>
                                  <a:rPr lang="en-US" sz="1200" b="0" i="1" smtClean="0">
                                    <a:solidFill>
                                      <a:srgbClr val="000000"/>
                                    </a:solidFill>
                                    <a:latin typeface="Cambria Math" panose="02040503050406030204" pitchFamily="18" charset="0"/>
                                    <a:cs typeface="Poppins" panose="00000500000000000000" pitchFamily="2" charset="0"/>
                                  </a:rPr>
                                  <m:t>=</m:t>
                                </m:r>
                                <m:d>
                                  <m:dPr>
                                    <m:begChr m:val="{"/>
                                    <m:endChr m:val=""/>
                                    <m:ctrlPr>
                                      <a:rPr lang="en-CA" sz="1200" i="1" smtClean="0">
                                        <a:solidFill>
                                          <a:srgbClr val="000000"/>
                                        </a:solidFill>
                                        <a:latin typeface="Cambria Math" panose="02040503050406030204" pitchFamily="18" charset="0"/>
                                        <a:cs typeface="Poppins" panose="00000500000000000000" pitchFamily="2" charset="0"/>
                                      </a:rPr>
                                    </m:ctrlPr>
                                  </m:dPr>
                                  <m:e>
                                    <m:eqArr>
                                      <m:eqArrPr>
                                        <m:ctrlPr>
                                          <a:rPr lang="en-CA" sz="1200" i="1" smtClean="0">
                                            <a:solidFill>
                                              <a:srgbClr val="000000"/>
                                            </a:solidFill>
                                            <a:latin typeface="Cambria Math" panose="02040503050406030204" pitchFamily="18" charset="0"/>
                                            <a:cs typeface="Poppins" panose="00000500000000000000" pitchFamily="2" charset="0"/>
                                          </a:rPr>
                                        </m:ctrlPr>
                                      </m:eqArrPr>
                                      <m:e>
                                        <m:r>
                                          <a:rPr lang="en-US" sz="1200" b="0" i="1" smtClean="0">
                                            <a:solidFill>
                                              <a:srgbClr val="000000"/>
                                            </a:solidFill>
                                            <a:latin typeface="Cambria Math" panose="02040503050406030204" pitchFamily="18" charset="0"/>
                                            <a:cs typeface="Poppins" panose="00000500000000000000" pitchFamily="2" charset="0"/>
                                          </a:rPr>
                                          <m:t>0 </m:t>
                                        </m:r>
                                        <m:r>
                                          <a:rPr lang="en-US" sz="1200" b="0" i="1" smtClean="0">
                                            <a:solidFill>
                                              <a:srgbClr val="000000"/>
                                            </a:solidFill>
                                            <a:latin typeface="Cambria Math" panose="02040503050406030204" pitchFamily="18" charset="0"/>
                                            <a:cs typeface="Poppins" panose="00000500000000000000" pitchFamily="2" charset="0"/>
                                          </a:rPr>
                                          <m:t>𝑓𝑜𝑟</m:t>
                                        </m:r>
                                        <m:r>
                                          <a:rPr lang="en-US" sz="1200" b="0" i="1" smtClean="0">
                                            <a:solidFill>
                                              <a:srgbClr val="000000"/>
                                            </a:solidFill>
                                            <a:latin typeface="Cambria Math" panose="02040503050406030204" pitchFamily="18" charset="0"/>
                                            <a:cs typeface="Poppins" panose="00000500000000000000" pitchFamily="2" charset="0"/>
                                          </a:rPr>
                                          <m:t> </m:t>
                                        </m:r>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&lt;0</m:t>
                                        </m:r>
                                      </m:e>
                                      <m:e>
                                        <m:r>
                                          <a:rPr lang="en-US" sz="1200" b="0" i="1" smtClean="0">
                                            <a:solidFill>
                                              <a:srgbClr val="000000"/>
                                            </a:solidFill>
                                            <a:latin typeface="Cambria Math" panose="02040503050406030204" pitchFamily="18" charset="0"/>
                                          </a:rPr>
                                          <m:t>1−</m:t>
                                        </m:r>
                                        <m:sSup>
                                          <m:sSupPr>
                                            <m:ctrlPr>
                                              <a:rPr lang="en-US" sz="1200" b="0" i="1" smtClean="0">
                                                <a:solidFill>
                                                  <a:srgbClr val="000000"/>
                                                </a:solidFill>
                                                <a:latin typeface="Cambria Math" panose="02040503050406030204" pitchFamily="18" charset="0"/>
                                              </a:rPr>
                                            </m:ctrlPr>
                                          </m:sSupPr>
                                          <m:e>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𝑝</m:t>
                                                </m:r>
                                              </m:e>
                                            </m:d>
                                          </m:e>
                                          <m:sup>
                                            <m:d>
                                              <m:dPr>
                                                <m:begChr m:val="⌊"/>
                                                <m:endChr m:val="⌋"/>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𝑥</m:t>
                                                </m:r>
                                              </m:e>
                                            </m:d>
                                            <m:r>
                                              <a:rPr lang="en-US" sz="1200" b="0" i="1" smtClean="0">
                                                <a:solidFill>
                                                  <a:srgbClr val="000000"/>
                                                </a:solidFill>
                                                <a:latin typeface="Cambria Math" panose="02040503050406030204" pitchFamily="18" charset="0"/>
                                              </a:rPr>
                                              <m:t>+1</m:t>
                                            </m:r>
                                          </m:sup>
                                        </m:sSup>
                                      </m:e>
                                    </m:eqArr>
                                  </m:e>
                                </m:d>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xmlns="">
          <p:graphicFrame>
            <p:nvGraphicFramePr>
              <p:cNvPr id="2" name="Table 1">
                <a:extLst>
                  <a:ext uri="{FF2B5EF4-FFF2-40B4-BE49-F238E27FC236}">
                    <a16:creationId xmlns:a16="http://schemas.microsoft.com/office/drawing/2014/main" id="{41FCE146-27CE-50B9-ED82-B4484F0E7298}"/>
                  </a:ext>
                </a:extLst>
              </p:cNvPr>
              <p:cNvGraphicFramePr>
                <a:graphicFrameLocks noGrp="1"/>
              </p:cNvGraphicFramePr>
              <p:nvPr>
                <p:extLst>
                  <p:ext uri="{D42A27DB-BD31-4B8C-83A1-F6EECF244321}">
                    <p14:modId xmlns:p14="http://schemas.microsoft.com/office/powerpoint/2010/main" val="3083876801"/>
                  </p:ext>
                </p:extLst>
              </p:nvPr>
            </p:nvGraphicFramePr>
            <p:xfrm>
              <a:off x="719998" y="2103088"/>
              <a:ext cx="7704000" cy="937324"/>
            </p:xfrm>
            <a:graphic>
              <a:graphicData uri="http://schemas.openxmlformats.org/drawingml/2006/table">
                <a:tbl>
                  <a:tblPr firstRow="1" bandRow="1">
                    <a:tableStyleId>{FABFCF23-3B69-468F-B69F-88F6DE6A72F2}</a:tableStyleId>
                  </a:tblPr>
                  <a:tblGrid>
                    <a:gridCol w="2568000">
                      <a:extLst>
                        <a:ext uri="{9D8B030D-6E8A-4147-A177-3AD203B41FA5}">
                          <a16:colId xmlns:a16="http://schemas.microsoft.com/office/drawing/2014/main" val="3104489800"/>
                        </a:ext>
                      </a:extLst>
                    </a:gridCol>
                    <a:gridCol w="2568000">
                      <a:extLst>
                        <a:ext uri="{9D8B030D-6E8A-4147-A177-3AD203B41FA5}">
                          <a16:colId xmlns:a16="http://schemas.microsoft.com/office/drawing/2014/main" val="1219676125"/>
                        </a:ext>
                      </a:extLst>
                    </a:gridCol>
                    <a:gridCol w="2568000">
                      <a:extLst>
                        <a:ext uri="{9D8B030D-6E8A-4147-A177-3AD203B41FA5}">
                          <a16:colId xmlns:a16="http://schemas.microsoft.com/office/drawing/2014/main" val="12611634"/>
                        </a:ext>
                      </a:extLst>
                    </a:gridCol>
                  </a:tblGrid>
                  <a:tr h="370840">
                    <a:tc>
                      <a:txBody>
                        <a:bodyPr/>
                        <a:lstStyle/>
                        <a:p>
                          <a:pPr algn="ctr"/>
                          <a:r>
                            <a:rPr lang="en-US" dirty="0">
                              <a:latin typeface="Poppins" panose="00000500000000000000" pitchFamily="2" charset="0"/>
                              <a:cs typeface="Poppins" panose="00000500000000000000" pitchFamily="2" charset="0"/>
                            </a:rPr>
                            <a:t>Probability Mass</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Probability Density</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Cumulative Distribution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479493772"/>
                      </a:ext>
                    </a:extLst>
                  </a:tr>
                  <a:tr h="566484">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blipFill>
                          <a:blip r:embed="rId3"/>
                          <a:stretch>
                            <a:fillRect l="-238" t="-184043" r="-200713" b="-241489"/>
                          </a:stretch>
                        </a:blipFill>
                      </a:tcPr>
                    </a:tc>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blipFill>
                          <a:blip r:embed="rId3"/>
                          <a:stretch>
                            <a:fillRect l="-100000" t="-184043" r="-100237" b="-241489"/>
                          </a:stretch>
                        </a:blipFill>
                      </a:tcPr>
                    </a:tc>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blipFill>
                          <a:blip r:embed="rId3"/>
                          <a:stretch>
                            <a:fillRect l="-200475" t="-184043" r="-475" b="-241489"/>
                          </a:stretch>
                        </a:blipFill>
                      </a:tcPr>
                    </a:tc>
                    <a:extLst>
                      <a:ext uri="{0D108BD9-81ED-4DB2-BD59-A6C34878D82A}">
                        <a16:rowId xmlns:a16="http://schemas.microsoft.com/office/drawing/2014/main" val="13919322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F1F5FAC-FF85-FAEA-4D01-E6A01421CEC7}"/>
                  </a:ext>
                </a:extLst>
              </p:cNvPr>
              <p:cNvGraphicFramePr>
                <a:graphicFrameLocks noGrp="1"/>
              </p:cNvGraphicFramePr>
              <p:nvPr>
                <p:extLst>
                  <p:ext uri="{D42A27DB-BD31-4B8C-83A1-F6EECF244321}">
                    <p14:modId xmlns:p14="http://schemas.microsoft.com/office/powerpoint/2010/main" val="452377894"/>
                  </p:ext>
                </p:extLst>
              </p:nvPr>
            </p:nvGraphicFramePr>
            <p:xfrm>
              <a:off x="719998" y="3040412"/>
              <a:ext cx="7704000" cy="836613"/>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rPr>
                                  <m:t>𝐸</m:t>
                                </m:r>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𝑋</m:t>
                                    </m:r>
                                  </m:e>
                                </m:d>
                                <m:r>
                                  <a:rPr lang="en-US" sz="1200" b="0" i="1"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𝑝</m:t>
                                    </m:r>
                                  </m:num>
                                  <m:den>
                                    <m:r>
                                      <a:rPr lang="en-US" sz="1200" b="0" i="1" smtClean="0">
                                        <a:solidFill>
                                          <a:srgbClr val="000000"/>
                                        </a:solidFill>
                                        <a:latin typeface="Cambria Math" panose="02040503050406030204" pitchFamily="18" charset="0"/>
                                      </a:rPr>
                                      <m:t>𝑝</m:t>
                                    </m:r>
                                  </m:den>
                                </m:f>
                              </m:oMath>
                            </m:oMathPara>
                          </a14:m>
                          <a:endParaRPr lang="en-CA" sz="1200" i="1"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rPr>
                                  <m:t>𝑉𝑎𝑟</m:t>
                                </m:r>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𝑋</m:t>
                                    </m:r>
                                  </m:e>
                                </m:d>
                                <m:r>
                                  <a:rPr lang="en-US" sz="1200" b="0" i="1"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𝑝</m:t>
                                    </m:r>
                                  </m:num>
                                  <m:den>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𝑝</m:t>
                                        </m:r>
                                      </m:e>
                                      <m:sup>
                                        <m:r>
                                          <a:rPr lang="en-US" sz="1200" b="0" i="1" smtClean="0">
                                            <a:solidFill>
                                              <a:srgbClr val="000000"/>
                                            </a:solidFill>
                                            <a:latin typeface="Cambria Math" panose="02040503050406030204" pitchFamily="18" charset="0"/>
                                          </a:rPr>
                                          <m:t>2</m:t>
                                        </m:r>
                                      </m:sup>
                                    </m:sSup>
                                  </m:den>
                                </m:f>
                              </m:oMath>
                            </m:oMathPara>
                          </a14:m>
                          <a:endParaRPr lang="en-CA" sz="1200" i="1"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xmlns="">
          <p:graphicFrame>
            <p:nvGraphicFramePr>
              <p:cNvPr id="3" name="Table 2">
                <a:extLst>
                  <a:ext uri="{FF2B5EF4-FFF2-40B4-BE49-F238E27FC236}">
                    <a16:creationId xmlns:a16="http://schemas.microsoft.com/office/drawing/2014/main" id="{3F1F5FAC-FF85-FAEA-4D01-E6A01421CEC7}"/>
                  </a:ext>
                </a:extLst>
              </p:cNvPr>
              <p:cNvGraphicFramePr>
                <a:graphicFrameLocks noGrp="1"/>
              </p:cNvGraphicFramePr>
              <p:nvPr>
                <p:extLst>
                  <p:ext uri="{D42A27DB-BD31-4B8C-83A1-F6EECF244321}">
                    <p14:modId xmlns:p14="http://schemas.microsoft.com/office/powerpoint/2010/main" val="452377894"/>
                  </p:ext>
                </p:extLst>
              </p:nvPr>
            </p:nvGraphicFramePr>
            <p:xfrm>
              <a:off x="719998" y="3040412"/>
              <a:ext cx="7704000" cy="836613"/>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479493772"/>
                      </a:ext>
                    </a:extLst>
                  </a:tr>
                  <a:tr h="465773">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blipFill>
                          <a:blip r:embed="rId4"/>
                          <a:stretch>
                            <a:fillRect l="-158" t="-80519" r="-100316" b="-3896"/>
                          </a:stretch>
                        </a:blipFill>
                      </a:tcPr>
                    </a:tc>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blipFill>
                          <a:blip r:embed="rId4"/>
                          <a:stretch>
                            <a:fillRect l="-100158" t="-80519" r="-316" b="-3896"/>
                          </a:stretch>
                        </a:blipFill>
                      </a:tcPr>
                    </a:tc>
                    <a:extLst>
                      <a:ext uri="{0D108BD9-81ED-4DB2-BD59-A6C34878D82A}">
                        <a16:rowId xmlns:a16="http://schemas.microsoft.com/office/drawing/2014/main" val="1391932238"/>
                      </a:ext>
                    </a:extLst>
                  </a:tr>
                </a:tbl>
              </a:graphicData>
            </a:graphic>
          </p:graphicFrame>
        </mc:Fallback>
      </mc:AlternateContent>
    </p:spTree>
    <p:extLst>
      <p:ext uri="{BB962C8B-B14F-4D97-AF65-F5344CB8AC3E}">
        <p14:creationId xmlns:p14="http://schemas.microsoft.com/office/powerpoint/2010/main" val="51108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CC310-01FD-D1CA-7E18-C2CDEB1F8E6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7A5867-BF5A-7048-2D27-4FF998B02F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Title 6">
            <a:extLst>
              <a:ext uri="{FF2B5EF4-FFF2-40B4-BE49-F238E27FC236}">
                <a16:creationId xmlns:a16="http://schemas.microsoft.com/office/drawing/2014/main" id="{BE907800-BEAD-72DE-60DB-7A9E45559433}"/>
              </a:ext>
            </a:extLst>
          </p:cNvPr>
          <p:cNvSpPr>
            <a:spLocks noGrp="1"/>
          </p:cNvSpPr>
          <p:nvPr>
            <p:ph type="title"/>
          </p:nvPr>
        </p:nvSpPr>
        <p:spPr/>
        <p:txBody>
          <a:bodyPr/>
          <a:lstStyle/>
          <a:p>
            <a:r>
              <a:rPr lang="en-US" dirty="0"/>
              <a:t>Negative Binomial Distribution</a:t>
            </a:r>
            <a:endParaRPr lang="en-CA" dirty="0"/>
          </a:p>
        </p:txBody>
      </p:sp>
      <mc:AlternateContent xmlns:mc="http://schemas.openxmlformats.org/markup-compatibility/2006">
        <mc:Choice xmlns:a14="http://schemas.microsoft.com/office/drawing/2010/main" Requires="a14">
          <p:sp>
            <p:nvSpPr>
              <p:cNvPr id="4" name="Subtitle 3">
                <a:extLst>
                  <a:ext uri="{FF2B5EF4-FFF2-40B4-BE49-F238E27FC236}">
                    <a16:creationId xmlns:a16="http://schemas.microsoft.com/office/drawing/2014/main" id="{C59567D3-9F12-D90F-86B7-E94F2C353A14}"/>
                  </a:ext>
                </a:extLst>
              </p:cNvPr>
              <p:cNvSpPr>
                <a:spLocks noGrp="1"/>
              </p:cNvSpPr>
              <p:nvPr>
                <p:ph type="subTitle" idx="4294967295"/>
              </p:nvPr>
            </p:nvSpPr>
            <p:spPr>
              <a:xfrm>
                <a:off x="719998" y="1193800"/>
                <a:ext cx="7684385" cy="676275"/>
              </a:xfrm>
            </p:spPr>
            <p:txBody>
              <a:bodyPr/>
              <a:lstStyle/>
              <a:p>
                <a:pPr marL="0" indent="0">
                  <a:buNone/>
                </a:pPr>
                <a:r>
                  <a:rPr lang="en-US" b="1" dirty="0">
                    <a:solidFill>
                      <a:schemeClr val="tx1"/>
                    </a:solidFill>
                  </a:rPr>
                  <a:t>Physical Setup</a:t>
                </a:r>
                <a:r>
                  <a:rPr lang="en-US" dirty="0"/>
                  <a:t>: We conduct an experiment where we have successes and failures. We repeat the experiment independently with the same probability of success </a:t>
                </a:r>
                <a14:m>
                  <m:oMath xmlns:m="http://schemas.openxmlformats.org/officeDocument/2006/math">
                    <m:r>
                      <a:rPr lang="en-US" i="1">
                        <a:latin typeface="Cambria Math" panose="02040503050406030204" pitchFamily="18" charset="0"/>
                      </a:rPr>
                      <m:t>𝑝</m:t>
                    </m:r>
                  </m:oMath>
                </a14:m>
                <a:r>
                  <a:rPr lang="en-CA" dirty="0"/>
                  <a:t>. Let </a:t>
                </a:r>
                <a14:m>
                  <m:oMath xmlns:m="http://schemas.openxmlformats.org/officeDocument/2006/math">
                    <m:r>
                      <a:rPr lang="en-US" i="1">
                        <a:latin typeface="Cambria Math" panose="02040503050406030204" pitchFamily="18" charset="0"/>
                      </a:rPr>
                      <m:t>𝑥</m:t>
                    </m:r>
                  </m:oMath>
                </a14:m>
                <a:r>
                  <a:rPr lang="en-CA" dirty="0"/>
                  <a:t> represent the number of failures until the </a:t>
                </a:r>
                <a14:m>
                  <m:oMath xmlns:m="http://schemas.openxmlformats.org/officeDocument/2006/math">
                    <m:r>
                      <a:rPr lang="en-US" b="0" i="1" smtClean="0">
                        <a:latin typeface="Cambria Math" panose="02040503050406030204" pitchFamily="18" charset="0"/>
                      </a:rPr>
                      <m:t>𝑘</m:t>
                    </m:r>
                  </m:oMath>
                </a14:m>
                <a:r>
                  <a:rPr lang="en-CA" dirty="0"/>
                  <a:t> successes have been obtained.</a:t>
                </a:r>
              </a:p>
            </p:txBody>
          </p:sp>
        </mc:Choice>
        <mc:Fallback>
          <p:sp>
            <p:nvSpPr>
              <p:cNvPr id="4" name="Subtitle 3">
                <a:extLst>
                  <a:ext uri="{FF2B5EF4-FFF2-40B4-BE49-F238E27FC236}">
                    <a16:creationId xmlns:a16="http://schemas.microsoft.com/office/drawing/2014/main" id="{C59567D3-9F12-D90F-86B7-E94F2C353A14}"/>
                  </a:ext>
                </a:extLst>
              </p:cNvPr>
              <p:cNvSpPr>
                <a:spLocks noGrp="1" noRot="1" noChangeAspect="1" noMove="1" noResize="1" noEditPoints="1" noAdjustHandles="1" noChangeArrowheads="1" noChangeShapeType="1" noTextEdit="1"/>
              </p:cNvSpPr>
              <p:nvPr>
                <p:ph type="subTitle" idx="4294967295"/>
              </p:nvPr>
            </p:nvSpPr>
            <p:spPr>
              <a:xfrm>
                <a:off x="719998" y="1193800"/>
                <a:ext cx="7684385" cy="676275"/>
              </a:xfrm>
              <a:blipFill>
                <a:blip r:embed="rId2"/>
                <a:stretch>
                  <a:fillRect l="-238" b="-3693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8E535EED-F407-F0E9-8F2A-46B5C11FFCE9}"/>
                  </a:ext>
                </a:extLst>
              </p:cNvPr>
              <p:cNvGraphicFramePr>
                <a:graphicFrameLocks noGrp="1"/>
              </p:cNvGraphicFramePr>
              <p:nvPr>
                <p:extLst>
                  <p:ext uri="{D42A27DB-BD31-4B8C-83A1-F6EECF244321}">
                    <p14:modId xmlns:p14="http://schemas.microsoft.com/office/powerpoint/2010/main" val="29637940"/>
                  </p:ext>
                </p:extLst>
              </p:nvPr>
            </p:nvGraphicFramePr>
            <p:xfrm>
              <a:off x="729806" y="2088295"/>
              <a:ext cx="7684384" cy="913194"/>
            </p:xfrm>
            <a:graphic>
              <a:graphicData uri="http://schemas.openxmlformats.org/drawingml/2006/table">
                <a:tbl>
                  <a:tblPr firstRow="1" bandRow="1">
                    <a:tableStyleId>{FABFCF23-3B69-468F-B69F-88F6DE6A72F2}</a:tableStyleId>
                  </a:tblPr>
                  <a:tblGrid>
                    <a:gridCol w="3842192">
                      <a:extLst>
                        <a:ext uri="{9D8B030D-6E8A-4147-A177-3AD203B41FA5}">
                          <a16:colId xmlns:a16="http://schemas.microsoft.com/office/drawing/2014/main" val="3104489800"/>
                        </a:ext>
                      </a:extLst>
                    </a:gridCol>
                    <a:gridCol w="3842192">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Moment Generating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𝑓</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𝑥</m:t>
                                    </m:r>
                                  </m:e>
                                </m:d>
                                <m:r>
                                  <a:rPr lang="en-US" sz="1200" b="0" i="1" smtClean="0">
                                    <a:solidFill>
                                      <a:srgbClr val="000000"/>
                                    </a:solidFill>
                                    <a:latin typeface="Cambria Math" panose="02040503050406030204" pitchFamily="18" charset="0"/>
                                    <a:cs typeface="Poppins" panose="00000500000000000000" pitchFamily="2" charset="0"/>
                                  </a:rPr>
                                  <m:t>=</m:t>
                                </m:r>
                                <m:d>
                                  <m:dPr>
                                    <m:ctrlPr>
                                      <a:rPr lang="en-US" sz="1200" b="0" i="1" smtClean="0">
                                        <a:solidFill>
                                          <a:srgbClr val="000000"/>
                                        </a:solidFill>
                                        <a:latin typeface="Cambria Math" panose="02040503050406030204" pitchFamily="18" charset="0"/>
                                        <a:cs typeface="Poppins" panose="00000500000000000000" pitchFamily="2" charset="0"/>
                                      </a:rPr>
                                    </m:ctrlPr>
                                  </m:dPr>
                                  <m:e>
                                    <m:f>
                                      <m:fPr>
                                        <m:type m:val="noBa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𝑥</m:t>
                                        </m:r>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𝑘</m:t>
                                        </m:r>
                                        <m:r>
                                          <a:rPr lang="en-US" sz="1200" b="0" i="1" smtClean="0">
                                            <a:solidFill>
                                              <a:srgbClr val="000000"/>
                                            </a:solidFill>
                                            <a:latin typeface="Cambria Math" panose="02040503050406030204" pitchFamily="18" charset="0"/>
                                            <a:cs typeface="Poppins" panose="00000500000000000000" pitchFamily="2" charset="0"/>
                                          </a:rPr>
                                          <m:t>−1</m:t>
                                        </m:r>
                                      </m:num>
                                      <m:den>
                                        <m:r>
                                          <a:rPr lang="en-US" sz="1200" b="0" i="1" smtClean="0">
                                            <a:solidFill>
                                              <a:srgbClr val="000000"/>
                                            </a:solidFill>
                                            <a:latin typeface="Cambria Math" panose="02040503050406030204" pitchFamily="18" charset="0"/>
                                            <a:cs typeface="Poppins" panose="00000500000000000000" pitchFamily="2" charset="0"/>
                                          </a:rPr>
                                          <m:t>𝑥</m:t>
                                        </m:r>
                                      </m:den>
                                    </m:f>
                                  </m:e>
                                </m:d>
                                <m:sSup>
                                  <m:sSupPr>
                                    <m:ctrlPr>
                                      <a:rPr lang="en-US" sz="1200" b="0" i="1" smtClean="0">
                                        <a:solidFill>
                                          <a:srgbClr val="000000"/>
                                        </a:solidFill>
                                        <a:latin typeface="Cambria Math" panose="02040503050406030204" pitchFamily="18" charset="0"/>
                                        <a:cs typeface="Poppins" panose="00000500000000000000" pitchFamily="2" charset="0"/>
                                      </a:rPr>
                                    </m:ctrlPr>
                                  </m:sSupPr>
                                  <m:e>
                                    <m:r>
                                      <a:rPr lang="en-US" sz="1200" b="0" i="1" smtClean="0">
                                        <a:solidFill>
                                          <a:srgbClr val="000000"/>
                                        </a:solidFill>
                                        <a:latin typeface="Cambria Math" panose="02040503050406030204" pitchFamily="18" charset="0"/>
                                        <a:cs typeface="Poppins" panose="00000500000000000000" pitchFamily="2" charset="0"/>
                                      </a:rPr>
                                      <m:t>𝑝</m:t>
                                    </m:r>
                                  </m:e>
                                  <m:sup>
                                    <m:r>
                                      <a:rPr lang="en-US" sz="1200" b="0" i="1" smtClean="0">
                                        <a:solidFill>
                                          <a:srgbClr val="000000"/>
                                        </a:solidFill>
                                        <a:latin typeface="Cambria Math" panose="02040503050406030204" pitchFamily="18" charset="0"/>
                                        <a:cs typeface="Poppins" panose="00000500000000000000" pitchFamily="2" charset="0"/>
                                      </a:rPr>
                                      <m:t>𝑘</m:t>
                                    </m:r>
                                  </m:sup>
                                </m:sSup>
                                <m:sSup>
                                  <m:sSupPr>
                                    <m:ctrlPr>
                                      <a:rPr lang="en-US" sz="1200" b="0" i="1" smtClean="0">
                                        <a:solidFill>
                                          <a:srgbClr val="000000"/>
                                        </a:solidFill>
                                        <a:latin typeface="Cambria Math" panose="02040503050406030204" pitchFamily="18" charset="0"/>
                                        <a:cs typeface="Poppins" panose="00000500000000000000" pitchFamily="2" charset="0"/>
                                      </a:rPr>
                                    </m:ctrlPr>
                                  </m:sSupPr>
                                  <m:e>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e>
                                  <m:sup>
                                    <m:r>
                                      <a:rPr lang="en-US" sz="1200" b="0" i="1" smtClean="0">
                                        <a:solidFill>
                                          <a:srgbClr val="000000"/>
                                        </a:solidFill>
                                        <a:latin typeface="Cambria Math" panose="02040503050406030204" pitchFamily="18" charset="0"/>
                                        <a:cs typeface="Poppins" panose="00000500000000000000" pitchFamily="2" charset="0"/>
                                      </a:rPr>
                                      <m:t>𝑥</m:t>
                                    </m:r>
                                  </m:sup>
                                </m:sSup>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𝑀</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𝑡</m:t>
                                    </m:r>
                                  </m:e>
                                </m:d>
                                <m:r>
                                  <a:rPr lang="en-US" sz="1200" b="0" i="1" smtClean="0">
                                    <a:solidFill>
                                      <a:srgbClr val="000000"/>
                                    </a:solidFill>
                                    <a:latin typeface="Cambria Math" panose="02040503050406030204" pitchFamily="18" charset="0"/>
                                    <a:cs typeface="Poppins" panose="00000500000000000000" pitchFamily="2" charset="0"/>
                                  </a:rPr>
                                  <m:t>=</m:t>
                                </m:r>
                                <m:sSup>
                                  <m:sSupPr>
                                    <m:ctrlPr>
                                      <a:rPr lang="en-US" sz="1200" b="0" i="1" smtClean="0">
                                        <a:solidFill>
                                          <a:srgbClr val="000000"/>
                                        </a:solidFill>
                                        <a:latin typeface="Cambria Math" panose="02040503050406030204" pitchFamily="18" charset="0"/>
                                        <a:cs typeface="Poppins" panose="00000500000000000000" pitchFamily="2" charset="0"/>
                                      </a:rPr>
                                    </m:ctrlPr>
                                  </m:sSupPr>
                                  <m:e>
                                    <m:d>
                                      <m:dPr>
                                        <m:ctrlPr>
                                          <a:rPr lang="en-US" sz="1200" b="0" i="1" smtClean="0">
                                            <a:solidFill>
                                              <a:srgbClr val="000000"/>
                                            </a:solidFill>
                                            <a:latin typeface="Cambria Math" panose="02040503050406030204" pitchFamily="18" charset="0"/>
                                            <a:cs typeface="Poppins" panose="00000500000000000000" pitchFamily="2" charset="0"/>
                                          </a:rPr>
                                        </m:ctrlPr>
                                      </m:dPr>
                                      <m:e>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𝑝</m:t>
                                            </m:r>
                                          </m:num>
                                          <m:den>
                                            <m:r>
                                              <a:rPr lang="en-US" sz="1200" b="0" i="1" smtClean="0">
                                                <a:solidFill>
                                                  <a:srgbClr val="000000"/>
                                                </a:solidFill>
                                                <a:latin typeface="Cambria Math" panose="02040503050406030204" pitchFamily="18" charset="0"/>
                                                <a:cs typeface="Poppins" panose="00000500000000000000" pitchFamily="2" charset="0"/>
                                              </a:rPr>
                                              <m:t>1−</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sSup>
                                              <m:sSupPr>
                                                <m:ctrlPr>
                                                  <a:rPr lang="en-US" sz="1200" b="0" i="1" smtClean="0">
                                                    <a:solidFill>
                                                      <a:srgbClr val="000000"/>
                                                    </a:solidFill>
                                                    <a:latin typeface="Cambria Math" panose="02040503050406030204" pitchFamily="18" charset="0"/>
                                                    <a:cs typeface="Poppins" panose="00000500000000000000" pitchFamily="2" charset="0"/>
                                                  </a:rPr>
                                                </m:ctrlPr>
                                              </m:sSupPr>
                                              <m:e>
                                                <m:r>
                                                  <a:rPr lang="en-US" sz="1200" b="0" i="1" smtClean="0">
                                                    <a:solidFill>
                                                      <a:srgbClr val="000000"/>
                                                    </a:solidFill>
                                                    <a:latin typeface="Cambria Math" panose="02040503050406030204" pitchFamily="18" charset="0"/>
                                                    <a:cs typeface="Poppins" panose="00000500000000000000" pitchFamily="2" charset="0"/>
                                                  </a:rPr>
                                                  <m:t>𝑒</m:t>
                                                </m:r>
                                              </m:e>
                                              <m:sup>
                                                <m:r>
                                                  <a:rPr lang="en-US" sz="1200" b="0" i="1" smtClean="0">
                                                    <a:solidFill>
                                                      <a:srgbClr val="000000"/>
                                                    </a:solidFill>
                                                    <a:latin typeface="Cambria Math" panose="02040503050406030204" pitchFamily="18" charset="0"/>
                                                    <a:cs typeface="Poppins" panose="00000500000000000000" pitchFamily="2" charset="0"/>
                                                  </a:rPr>
                                                  <m:t>𝑡</m:t>
                                                </m:r>
                                              </m:sup>
                                            </m:sSup>
                                          </m:den>
                                        </m:f>
                                      </m:e>
                                    </m:d>
                                  </m:e>
                                  <m:sup>
                                    <m:r>
                                      <a:rPr lang="en-US" sz="1200" b="0" i="1" smtClean="0">
                                        <a:solidFill>
                                          <a:srgbClr val="000000"/>
                                        </a:solidFill>
                                        <a:latin typeface="Cambria Math" panose="02040503050406030204" pitchFamily="18" charset="0"/>
                                        <a:cs typeface="Poppins" panose="00000500000000000000" pitchFamily="2" charset="0"/>
                                      </a:rPr>
                                      <m:t>𝑘</m:t>
                                    </m:r>
                                  </m:sup>
                                </m:sSup>
                                <m:r>
                                  <a:rPr lang="en-US" sz="1200" b="0" i="1" smtClean="0">
                                    <a:solidFill>
                                      <a:srgbClr val="000000"/>
                                    </a:solidFill>
                                    <a:latin typeface="Cambria Math" panose="02040503050406030204" pitchFamily="18" charset="0"/>
                                    <a:cs typeface="Poppins" panose="00000500000000000000" pitchFamily="2" charset="0"/>
                                  </a:rPr>
                                  <m:t>,</m:t>
                                </m:r>
                                <m:r>
                                  <a:rPr lang="en-US" sz="1200" b="0" i="1" smtClean="0">
                                    <a:solidFill>
                                      <a:srgbClr val="000000"/>
                                    </a:solidFill>
                                    <a:latin typeface="Cambria Math" panose="02040503050406030204" pitchFamily="18" charset="0"/>
                                    <a:cs typeface="Poppins" panose="00000500000000000000" pitchFamily="2" charset="0"/>
                                  </a:rPr>
                                  <m:t>𝑡</m:t>
                                </m:r>
                                <m:r>
                                  <a:rPr lang="en-US" sz="1200" b="0" i="1" smtClean="0">
                                    <a:solidFill>
                                      <a:srgbClr val="000000"/>
                                    </a:solidFill>
                                    <a:latin typeface="Cambria Math" panose="02040503050406030204" pitchFamily="18" charset="0"/>
                                    <a:cs typeface="Poppins" panose="00000500000000000000" pitchFamily="2" charset="0"/>
                                  </a:rPr>
                                  <m:t>&lt;</m:t>
                                </m:r>
                                <m:sSup>
                                  <m:sSupPr>
                                    <m:ctrlPr>
                                      <a:rPr lang="en-US" sz="1200" b="0" i="1" smtClean="0">
                                        <a:solidFill>
                                          <a:srgbClr val="000000"/>
                                        </a:solidFill>
                                        <a:latin typeface="Cambria Math" panose="02040503050406030204" pitchFamily="18" charset="0"/>
                                        <a:cs typeface="Poppins" panose="00000500000000000000" pitchFamily="2" charset="0"/>
                                      </a:rPr>
                                    </m:ctrlPr>
                                  </m:sSupPr>
                                  <m:e>
                                    <m:func>
                                      <m:funcPr>
                                        <m:ctrlPr>
                                          <a:rPr lang="en-US" sz="1200" b="0" i="1" smtClean="0">
                                            <a:solidFill>
                                              <a:srgbClr val="000000"/>
                                            </a:solidFill>
                                            <a:latin typeface="Cambria Math" panose="02040503050406030204" pitchFamily="18" charset="0"/>
                                            <a:cs typeface="Poppins" panose="00000500000000000000" pitchFamily="2" charset="0"/>
                                          </a:rPr>
                                        </m:ctrlPr>
                                      </m:funcPr>
                                      <m:fName>
                                        <m:r>
                                          <m:rPr>
                                            <m:sty m:val="p"/>
                                          </m:rPr>
                                          <a:rPr lang="en-US" sz="1200" b="0" i="0" smtClean="0">
                                            <a:solidFill>
                                              <a:srgbClr val="000000"/>
                                            </a:solidFill>
                                            <a:latin typeface="Cambria Math" panose="02040503050406030204" pitchFamily="18" charset="0"/>
                                            <a:cs typeface="Poppins" panose="00000500000000000000" pitchFamily="2" charset="0"/>
                                          </a:rPr>
                                          <m:t>ln</m:t>
                                        </m:r>
                                      </m:fName>
                                      <m:e>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e>
                                    </m:func>
                                  </m:e>
                                  <m:sup>
                                    <m:r>
                                      <a:rPr lang="en-US" sz="1200" b="0" i="1" smtClean="0">
                                        <a:solidFill>
                                          <a:srgbClr val="000000"/>
                                        </a:solidFill>
                                        <a:latin typeface="Cambria Math" panose="02040503050406030204" pitchFamily="18" charset="0"/>
                                        <a:cs typeface="Poppins" panose="00000500000000000000" pitchFamily="2" charset="0"/>
                                      </a:rPr>
                                      <m:t>−1</m:t>
                                    </m:r>
                                  </m:sup>
                                </m:sSup>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p:graphicFrame>
            <p:nvGraphicFramePr>
              <p:cNvPr id="8" name="Table 7">
                <a:extLst>
                  <a:ext uri="{FF2B5EF4-FFF2-40B4-BE49-F238E27FC236}">
                    <a16:creationId xmlns:a16="http://schemas.microsoft.com/office/drawing/2014/main" id="{8E535EED-F407-F0E9-8F2A-46B5C11FFCE9}"/>
                  </a:ext>
                </a:extLst>
              </p:cNvPr>
              <p:cNvGraphicFramePr>
                <a:graphicFrameLocks noGrp="1"/>
              </p:cNvGraphicFramePr>
              <p:nvPr>
                <p:extLst>
                  <p:ext uri="{D42A27DB-BD31-4B8C-83A1-F6EECF244321}">
                    <p14:modId xmlns:p14="http://schemas.microsoft.com/office/powerpoint/2010/main" val="29637940"/>
                  </p:ext>
                </p:extLst>
              </p:nvPr>
            </p:nvGraphicFramePr>
            <p:xfrm>
              <a:off x="729806" y="2088295"/>
              <a:ext cx="7684384" cy="913194"/>
            </p:xfrm>
            <a:graphic>
              <a:graphicData uri="http://schemas.openxmlformats.org/drawingml/2006/table">
                <a:tbl>
                  <a:tblPr firstRow="1" bandRow="1">
                    <a:tableStyleId>{FABFCF23-3B69-468F-B69F-88F6DE6A72F2}</a:tableStyleId>
                  </a:tblPr>
                  <a:tblGrid>
                    <a:gridCol w="3842192">
                      <a:extLst>
                        <a:ext uri="{9D8B030D-6E8A-4147-A177-3AD203B41FA5}">
                          <a16:colId xmlns:a16="http://schemas.microsoft.com/office/drawing/2014/main" val="3104489800"/>
                        </a:ext>
                      </a:extLst>
                    </a:gridCol>
                    <a:gridCol w="3842192">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Moment Generating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54235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58" t="-68889" r="-100317" b="-22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158" t="-68889" r="-317" b="-2222"/>
                          </a:stretch>
                        </a:blipFill>
                      </a:tcPr>
                    </a:tc>
                    <a:extLst>
                      <a:ext uri="{0D108BD9-81ED-4DB2-BD59-A6C34878D82A}">
                        <a16:rowId xmlns:a16="http://schemas.microsoft.com/office/drawing/2014/main" val="139193223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C4C644E6-BE18-B883-3C7E-52444F9A3E07}"/>
                  </a:ext>
                </a:extLst>
              </p:cNvPr>
              <p:cNvGraphicFramePr>
                <a:graphicFrameLocks noGrp="1"/>
              </p:cNvGraphicFramePr>
              <p:nvPr>
                <p:extLst>
                  <p:ext uri="{D42A27DB-BD31-4B8C-83A1-F6EECF244321}">
                    <p14:modId xmlns:p14="http://schemas.microsoft.com/office/powerpoint/2010/main" val="3835012583"/>
                  </p:ext>
                </p:extLst>
              </p:nvPr>
            </p:nvGraphicFramePr>
            <p:xfrm>
              <a:off x="729806" y="3001489"/>
              <a:ext cx="7704000" cy="847979"/>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𝐸</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e>
                                </m:d>
                                <m:r>
                                  <a:rPr lang="en-US" sz="1200" b="0" i="1" smtClean="0">
                                    <a:solidFill>
                                      <a:srgbClr val="000000"/>
                                    </a:solidFill>
                                    <a:latin typeface="Cambria Math" panose="02040503050406030204" pitchFamily="18" charset="0"/>
                                    <a:cs typeface="Poppins" panose="00000500000000000000" pitchFamily="2" charset="0"/>
                                  </a:rPr>
                                  <m:t>=</m:t>
                                </m:r>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𝑘</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num>
                                  <m:den>
                                    <m:r>
                                      <a:rPr lang="en-US" sz="1200" b="0" i="1" smtClean="0">
                                        <a:solidFill>
                                          <a:srgbClr val="000000"/>
                                        </a:solidFill>
                                        <a:latin typeface="Cambria Math" panose="02040503050406030204" pitchFamily="18" charset="0"/>
                                        <a:cs typeface="Poppins" panose="00000500000000000000" pitchFamily="2" charset="0"/>
                                      </a:rPr>
                                      <m:t>𝑝</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cs typeface="Poppins" panose="00000500000000000000" pitchFamily="2" charset="0"/>
                                  </a:rPr>
                                  <m:t>𝑉𝑎𝑟</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𝑋</m:t>
                                    </m:r>
                                  </m:e>
                                </m:d>
                                <m:r>
                                  <a:rPr lang="en-US" sz="1200" b="0" i="1" smtClean="0">
                                    <a:solidFill>
                                      <a:srgbClr val="000000"/>
                                    </a:solidFill>
                                    <a:latin typeface="Cambria Math" panose="02040503050406030204" pitchFamily="18" charset="0"/>
                                    <a:cs typeface="Poppins" panose="00000500000000000000" pitchFamily="2" charset="0"/>
                                  </a:rPr>
                                  <m:t>=</m:t>
                                </m:r>
                                <m:f>
                                  <m:fPr>
                                    <m:ctrlPr>
                                      <a:rPr lang="en-US" sz="1200" b="0" i="1" smtClean="0">
                                        <a:solidFill>
                                          <a:srgbClr val="000000"/>
                                        </a:solidFill>
                                        <a:latin typeface="Cambria Math" panose="02040503050406030204" pitchFamily="18" charset="0"/>
                                        <a:cs typeface="Poppins" panose="00000500000000000000" pitchFamily="2" charset="0"/>
                                      </a:rPr>
                                    </m:ctrlPr>
                                  </m:fPr>
                                  <m:num>
                                    <m:r>
                                      <a:rPr lang="en-US" sz="1200" b="0" i="1" smtClean="0">
                                        <a:solidFill>
                                          <a:srgbClr val="000000"/>
                                        </a:solidFill>
                                        <a:latin typeface="Cambria Math" panose="02040503050406030204" pitchFamily="18" charset="0"/>
                                        <a:cs typeface="Poppins" panose="00000500000000000000" pitchFamily="2" charset="0"/>
                                      </a:rPr>
                                      <m:t>𝑘</m:t>
                                    </m:r>
                                    <m:d>
                                      <m:dPr>
                                        <m:ctrlPr>
                                          <a:rPr lang="en-US" sz="1200" b="0" i="1" smtClean="0">
                                            <a:solidFill>
                                              <a:srgbClr val="000000"/>
                                            </a:solidFill>
                                            <a:latin typeface="Cambria Math" panose="02040503050406030204" pitchFamily="18" charset="0"/>
                                            <a:cs typeface="Poppins" panose="00000500000000000000" pitchFamily="2" charset="0"/>
                                          </a:rPr>
                                        </m:ctrlPr>
                                      </m:dPr>
                                      <m:e>
                                        <m:r>
                                          <a:rPr lang="en-US" sz="1200" b="0" i="1" smtClean="0">
                                            <a:solidFill>
                                              <a:srgbClr val="000000"/>
                                            </a:solidFill>
                                            <a:latin typeface="Cambria Math" panose="02040503050406030204" pitchFamily="18" charset="0"/>
                                            <a:cs typeface="Poppins" panose="00000500000000000000" pitchFamily="2" charset="0"/>
                                          </a:rPr>
                                          <m:t>1−</m:t>
                                        </m:r>
                                        <m:r>
                                          <a:rPr lang="en-US" sz="1200" b="0" i="1" smtClean="0">
                                            <a:solidFill>
                                              <a:srgbClr val="000000"/>
                                            </a:solidFill>
                                            <a:latin typeface="Cambria Math" panose="02040503050406030204" pitchFamily="18" charset="0"/>
                                            <a:cs typeface="Poppins" panose="00000500000000000000" pitchFamily="2" charset="0"/>
                                          </a:rPr>
                                          <m:t>𝑝</m:t>
                                        </m:r>
                                      </m:e>
                                    </m:d>
                                  </m:num>
                                  <m:den>
                                    <m:sSup>
                                      <m:sSupPr>
                                        <m:ctrlPr>
                                          <a:rPr lang="en-US" sz="1200" b="0" i="1" smtClean="0">
                                            <a:solidFill>
                                              <a:srgbClr val="000000"/>
                                            </a:solidFill>
                                            <a:latin typeface="Cambria Math" panose="02040503050406030204" pitchFamily="18" charset="0"/>
                                            <a:cs typeface="Poppins" panose="00000500000000000000" pitchFamily="2" charset="0"/>
                                          </a:rPr>
                                        </m:ctrlPr>
                                      </m:sSupPr>
                                      <m:e>
                                        <m:r>
                                          <a:rPr lang="en-US" sz="1200" b="0" i="1" smtClean="0">
                                            <a:solidFill>
                                              <a:srgbClr val="000000"/>
                                            </a:solidFill>
                                            <a:latin typeface="Cambria Math" panose="02040503050406030204" pitchFamily="18" charset="0"/>
                                            <a:cs typeface="Poppins" panose="00000500000000000000" pitchFamily="2" charset="0"/>
                                          </a:rPr>
                                          <m:t>𝑝</m:t>
                                        </m:r>
                                      </m:e>
                                      <m:sup>
                                        <m:r>
                                          <a:rPr lang="en-US" sz="1200" b="0" i="1" smtClean="0">
                                            <a:solidFill>
                                              <a:srgbClr val="000000"/>
                                            </a:solidFill>
                                            <a:latin typeface="Cambria Math" panose="02040503050406030204" pitchFamily="18" charset="0"/>
                                            <a:cs typeface="Poppins" panose="00000500000000000000" pitchFamily="2" charset="0"/>
                                          </a:rPr>
                                          <m:t>2</m:t>
                                        </m:r>
                                      </m:sup>
                                    </m:sSup>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p:graphicFrame>
            <p:nvGraphicFramePr>
              <p:cNvPr id="11" name="Table 10">
                <a:extLst>
                  <a:ext uri="{FF2B5EF4-FFF2-40B4-BE49-F238E27FC236}">
                    <a16:creationId xmlns:a16="http://schemas.microsoft.com/office/drawing/2014/main" id="{C4C644E6-BE18-B883-3C7E-52444F9A3E07}"/>
                  </a:ext>
                </a:extLst>
              </p:cNvPr>
              <p:cNvGraphicFramePr>
                <a:graphicFrameLocks noGrp="1"/>
              </p:cNvGraphicFramePr>
              <p:nvPr>
                <p:extLst>
                  <p:ext uri="{D42A27DB-BD31-4B8C-83A1-F6EECF244321}">
                    <p14:modId xmlns:p14="http://schemas.microsoft.com/office/powerpoint/2010/main" val="3835012583"/>
                  </p:ext>
                </p:extLst>
              </p:nvPr>
            </p:nvGraphicFramePr>
            <p:xfrm>
              <a:off x="729806" y="3001489"/>
              <a:ext cx="7704000" cy="847979"/>
            </p:xfrm>
            <a:graphic>
              <a:graphicData uri="http://schemas.openxmlformats.org/drawingml/2006/table">
                <a:tbl>
                  <a:tblPr firstRow="1" bandRow="1">
                    <a:tableStyleId>{FABFCF23-3B69-468F-B69F-88F6DE6A72F2}</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79493772"/>
                      </a:ext>
                    </a:extLst>
                  </a:tr>
                  <a:tr h="47713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58" t="-78481" r="-100158" b="-253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316" t="-78481" r="-316" b="-2532"/>
                          </a:stretch>
                        </a:blipFill>
                      </a:tcPr>
                    </a:tc>
                    <a:extLst>
                      <a:ext uri="{0D108BD9-81ED-4DB2-BD59-A6C34878D82A}">
                        <a16:rowId xmlns:a16="http://schemas.microsoft.com/office/drawing/2014/main" val="1391932238"/>
                      </a:ext>
                    </a:extLst>
                  </a:tr>
                </a:tbl>
              </a:graphicData>
            </a:graphic>
          </p:graphicFrame>
        </mc:Fallback>
      </mc:AlternateContent>
      <p:sp>
        <p:nvSpPr>
          <p:cNvPr id="12" name="Subtitle 4">
            <a:extLst>
              <a:ext uri="{FF2B5EF4-FFF2-40B4-BE49-F238E27FC236}">
                <a16:creationId xmlns:a16="http://schemas.microsoft.com/office/drawing/2014/main" id="{6040E635-B92E-B250-D522-199E90946194}"/>
              </a:ext>
            </a:extLst>
          </p:cNvPr>
          <p:cNvSpPr txBox="1">
            <a:spLocks/>
          </p:cNvSpPr>
          <p:nvPr/>
        </p:nvSpPr>
        <p:spPr>
          <a:xfrm>
            <a:off x="719999" y="4009014"/>
            <a:ext cx="7703999" cy="53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n-US" b="1" dirty="0">
                <a:solidFill>
                  <a:schemeClr val="tx1"/>
                </a:solidFill>
              </a:rPr>
              <a:t>Example.</a:t>
            </a:r>
            <a:r>
              <a:rPr lang="en-US" dirty="0"/>
              <a:t> If a fair coin is tossed until we get the sixth head and we want to know the probability we obtain 3 failures</a:t>
            </a:r>
            <a:endParaRPr lang="en-CA" dirty="0"/>
          </a:p>
        </p:txBody>
      </p:sp>
    </p:spTree>
    <p:extLst>
      <p:ext uri="{BB962C8B-B14F-4D97-AF65-F5344CB8AC3E}">
        <p14:creationId xmlns:p14="http://schemas.microsoft.com/office/powerpoint/2010/main" val="2072228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9EF977-AA06-5368-EF6A-CCCF54F29AE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161765-F190-A445-B17D-312A33BAB2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Title 6">
            <a:extLst>
              <a:ext uri="{FF2B5EF4-FFF2-40B4-BE49-F238E27FC236}">
                <a16:creationId xmlns:a16="http://schemas.microsoft.com/office/drawing/2014/main" id="{88F88D5D-225E-B2AE-F165-3497588145EA}"/>
              </a:ext>
            </a:extLst>
          </p:cNvPr>
          <p:cNvSpPr>
            <a:spLocks noGrp="1"/>
          </p:cNvSpPr>
          <p:nvPr>
            <p:ph type="title"/>
          </p:nvPr>
        </p:nvSpPr>
        <p:spPr/>
        <p:txBody>
          <a:bodyPr/>
          <a:lstStyle/>
          <a:p>
            <a:pPr algn="ctr"/>
            <a:r>
              <a:rPr lang="en-CA" dirty="0"/>
              <a:t>Poisson Distribution</a:t>
            </a:r>
          </a:p>
        </p:txBody>
      </p:sp>
      <mc:AlternateContent xmlns:mc="http://schemas.openxmlformats.org/markup-compatibility/2006">
        <mc:Choice xmlns:a14="http://schemas.microsoft.com/office/drawing/2010/main" Requires="a14">
          <p:sp>
            <p:nvSpPr>
              <p:cNvPr id="2" name="Subtitle 3">
                <a:extLst>
                  <a:ext uri="{FF2B5EF4-FFF2-40B4-BE49-F238E27FC236}">
                    <a16:creationId xmlns:a16="http://schemas.microsoft.com/office/drawing/2014/main" id="{5732A5DD-1BC8-7676-BF37-5DCB28CEFA7A}"/>
                  </a:ext>
                </a:extLst>
              </p:cNvPr>
              <p:cNvSpPr txBox="1">
                <a:spLocks/>
              </p:cNvSpPr>
              <p:nvPr/>
            </p:nvSpPr>
            <p:spPr>
              <a:xfrm>
                <a:off x="719999" y="1416857"/>
                <a:ext cx="7684385" cy="6762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buNone/>
                </a:pPr>
                <a:r>
                  <a:rPr lang="en-US" b="1" dirty="0">
                    <a:solidFill>
                      <a:schemeClr val="accent4"/>
                    </a:solidFill>
                  </a:rPr>
                  <a:t>Physical Setup</a:t>
                </a:r>
                <a:r>
                  <a:rPr lang="en-US" dirty="0"/>
                  <a:t>: The same as a binomial distribution BUT we are given a constant mean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𝑛𝑝</m:t>
                    </m:r>
                    <m:r>
                      <a:rPr lang="en-US" b="0" i="1" smtClean="0">
                        <a:latin typeface="Cambria Math" panose="02040503050406030204" pitchFamily="18" charset="0"/>
                      </a:rPr>
                      <m:t>)</m:t>
                    </m:r>
                  </m:oMath>
                </a14:m>
                <a:endParaRPr lang="en-CA" dirty="0"/>
              </a:p>
            </p:txBody>
          </p:sp>
        </mc:Choice>
        <mc:Fallback>
          <p:sp>
            <p:nvSpPr>
              <p:cNvPr id="2" name="Subtitle 3">
                <a:extLst>
                  <a:ext uri="{FF2B5EF4-FFF2-40B4-BE49-F238E27FC236}">
                    <a16:creationId xmlns:a16="http://schemas.microsoft.com/office/drawing/2014/main" id="{5732A5DD-1BC8-7676-BF37-5DCB28CEFA7A}"/>
                  </a:ext>
                </a:extLst>
              </p:cNvPr>
              <p:cNvSpPr txBox="1">
                <a:spLocks noRot="1" noChangeAspect="1" noMove="1" noResize="1" noEditPoints="1" noAdjustHandles="1" noChangeArrowheads="1" noChangeShapeType="1" noTextEdit="1"/>
              </p:cNvSpPr>
              <p:nvPr/>
            </p:nvSpPr>
            <p:spPr>
              <a:xfrm>
                <a:off x="719999" y="1416857"/>
                <a:ext cx="7684385" cy="676275"/>
              </a:xfrm>
              <a:prstGeom prst="rect">
                <a:avLst/>
              </a:prstGeom>
              <a:blipFill>
                <a:blip r:embed="rId2"/>
                <a:stretch>
                  <a:fillRect l="-238"/>
                </a:stretch>
              </a:blipFill>
              <a:ln>
                <a:no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D46BEC1E-B5CF-75DB-5881-F58B547885FC}"/>
                  </a:ext>
                </a:extLst>
              </p:cNvPr>
              <p:cNvGraphicFramePr>
                <a:graphicFrameLocks noGrp="1"/>
              </p:cNvGraphicFramePr>
              <p:nvPr>
                <p:extLst>
                  <p:ext uri="{D42A27DB-BD31-4B8C-83A1-F6EECF244321}">
                    <p14:modId xmlns:p14="http://schemas.microsoft.com/office/powerpoint/2010/main" val="3729436883"/>
                  </p:ext>
                </p:extLst>
              </p:nvPr>
            </p:nvGraphicFramePr>
            <p:xfrm>
              <a:off x="729806" y="2175861"/>
              <a:ext cx="7704000" cy="814324"/>
            </p:xfrm>
            <a:graphic>
              <a:graphicData uri="http://schemas.openxmlformats.org/drawingml/2006/table">
                <a:tbl>
                  <a:tblPr firstRow="1" bandRow="1">
                    <a:tableStyleId>{1E171933-4619-4E11-9A3F-F7608DF75F80}</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4102667307"/>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Moment Generating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𝑓</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𝑥</m:t>
                                    </m:r>
                                  </m:e>
                                </m:d>
                                <m:r>
                                  <a:rPr lang="en-US" sz="1200" b="0"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𝜇</m:t>
                                        </m:r>
                                      </m:e>
                                      <m:sup>
                                        <m:r>
                                          <a:rPr lang="en-US" sz="1200" b="0" i="1" smtClean="0">
                                            <a:solidFill>
                                              <a:srgbClr val="000000"/>
                                            </a:solidFill>
                                            <a:latin typeface="Cambria Math" panose="02040503050406030204" pitchFamily="18" charset="0"/>
                                          </a:rPr>
                                          <m:t>𝑥</m:t>
                                        </m:r>
                                      </m:sup>
                                    </m:sSup>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𝑒</m:t>
                                        </m:r>
                                      </m:e>
                                      <m:sup>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𝜇</m:t>
                                        </m:r>
                                      </m:sup>
                                    </m:sSup>
                                  </m:num>
                                  <m:den>
                                    <m:r>
                                      <a:rPr lang="en-US" sz="1200" b="0" i="1" smtClean="0">
                                        <a:solidFill>
                                          <a:srgbClr val="000000"/>
                                        </a:solidFill>
                                        <a:latin typeface="Cambria Math" panose="02040503050406030204" pitchFamily="18" charset="0"/>
                                      </a:rPr>
                                      <m:t>𝑥</m:t>
                                    </m:r>
                                    <m:r>
                                      <a:rPr lang="en-US" sz="1200" b="0" i="1" smtClean="0">
                                        <a:solidFill>
                                          <a:srgbClr val="000000"/>
                                        </a:solidFill>
                                        <a:latin typeface="Cambria Math" panose="02040503050406030204" pitchFamily="18" charset="0"/>
                                      </a:rPr>
                                      <m:t>!</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rPr>
                                  <m:t>𝑀</m:t>
                                </m:r>
                                <m:d>
                                  <m:dPr>
                                    <m:ctrlPr>
                                      <a:rPr lang="en-US" sz="1200" b="0" i="1" smtClean="0">
                                        <a:solidFill>
                                          <a:srgbClr val="000000"/>
                                        </a:solidFill>
                                        <a:latin typeface="Cambria Math" panose="02040503050406030204" pitchFamily="18" charset="0"/>
                                      </a:rPr>
                                    </m:ctrlPr>
                                  </m:dPr>
                                  <m:e>
                                    <m:r>
                                      <a:rPr lang="en-US" sz="1200" b="0" i="1" smtClean="0">
                                        <a:solidFill>
                                          <a:srgbClr val="000000"/>
                                        </a:solidFill>
                                        <a:latin typeface="Cambria Math" panose="02040503050406030204" pitchFamily="18" charset="0"/>
                                      </a:rPr>
                                      <m:t>𝑡</m:t>
                                    </m:r>
                                  </m:e>
                                </m:d>
                                <m:r>
                                  <a:rPr lang="en-US" sz="1200" b="0" i="1" smtClean="0">
                                    <a:solidFill>
                                      <a:srgbClr val="000000"/>
                                    </a:solidFill>
                                    <a:latin typeface="Cambria Math" panose="02040503050406030204" pitchFamily="18" charset="0"/>
                                  </a:rPr>
                                  <m:t>=</m:t>
                                </m:r>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𝑒</m:t>
                                    </m:r>
                                  </m:e>
                                  <m:sup>
                                    <m:r>
                                      <a:rPr lang="en-US" sz="1200" b="0" i="1" smtClean="0">
                                        <a:solidFill>
                                          <a:srgbClr val="000000"/>
                                        </a:solidFill>
                                        <a:latin typeface="Cambria Math" panose="02040503050406030204" pitchFamily="18" charset="0"/>
                                      </a:rPr>
                                      <m:t>𝜇</m:t>
                                    </m:r>
                                    <m:r>
                                      <a:rPr lang="en-US" sz="1200" b="0" i="1" smtClean="0">
                                        <a:solidFill>
                                          <a:srgbClr val="000000"/>
                                        </a:solidFill>
                                        <a:latin typeface="Cambria Math" panose="02040503050406030204" pitchFamily="18" charset="0"/>
                                      </a:rPr>
                                      <m:t>(</m:t>
                                    </m:r>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𝑒</m:t>
                                        </m:r>
                                      </m:e>
                                      <m:sup>
                                        <m:r>
                                          <a:rPr lang="en-US" sz="1200" b="0" i="1" smtClean="0">
                                            <a:solidFill>
                                              <a:srgbClr val="000000"/>
                                            </a:solidFill>
                                            <a:latin typeface="Cambria Math" panose="02040503050406030204" pitchFamily="18" charset="0"/>
                                          </a:rPr>
                                          <m:t>𝑡</m:t>
                                        </m:r>
                                      </m:sup>
                                    </m:sSup>
                                    <m:r>
                                      <a:rPr lang="en-US" sz="1200" b="0" i="1" smtClean="0">
                                        <a:solidFill>
                                          <a:srgbClr val="000000"/>
                                        </a:solidFill>
                                        <a:latin typeface="Cambria Math" panose="02040503050406030204" pitchFamily="18" charset="0"/>
                                      </a:rPr>
                                      <m:t>−1)</m:t>
                                    </m:r>
                                  </m:sup>
                                </m:sSup>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𝑡</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ℝ</m:t>
                                </m:r>
                              </m:oMath>
                            </m:oMathPara>
                          </a14:m>
                          <a:endParaRPr lang="en-CA" sz="1200" i="1"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p:graphicFrame>
            <p:nvGraphicFramePr>
              <p:cNvPr id="3" name="Table 2">
                <a:extLst>
                  <a:ext uri="{FF2B5EF4-FFF2-40B4-BE49-F238E27FC236}">
                    <a16:creationId xmlns:a16="http://schemas.microsoft.com/office/drawing/2014/main" id="{D46BEC1E-B5CF-75DB-5881-F58B547885FC}"/>
                  </a:ext>
                </a:extLst>
              </p:cNvPr>
              <p:cNvGraphicFramePr>
                <a:graphicFrameLocks noGrp="1"/>
              </p:cNvGraphicFramePr>
              <p:nvPr>
                <p:extLst>
                  <p:ext uri="{D42A27DB-BD31-4B8C-83A1-F6EECF244321}">
                    <p14:modId xmlns:p14="http://schemas.microsoft.com/office/powerpoint/2010/main" val="3729436883"/>
                  </p:ext>
                </p:extLst>
              </p:nvPr>
            </p:nvGraphicFramePr>
            <p:xfrm>
              <a:off x="729806" y="2175861"/>
              <a:ext cx="7704000" cy="814324"/>
            </p:xfrm>
            <a:graphic>
              <a:graphicData uri="http://schemas.openxmlformats.org/drawingml/2006/table">
                <a:tbl>
                  <a:tblPr firstRow="1" bandRow="1">
                    <a:tableStyleId>{1E171933-4619-4E11-9A3F-F7608DF75F80}</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4102667307"/>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Moment Generating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479493772"/>
                      </a:ext>
                    </a:extLst>
                  </a:tr>
                  <a:tr h="443484">
                    <a:tc>
                      <a:txBody>
                        <a:bodyPr/>
                        <a:lstStyle/>
                        <a:p>
                          <a:endParaRPr lang="en-US"/>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blipFill>
                          <a:blip r:embed="rId3"/>
                          <a:stretch>
                            <a:fillRect l="-158" t="-83784" r="-100158" b="-2703"/>
                          </a:stretch>
                        </a:blipFill>
                      </a:tcPr>
                    </a:tc>
                    <a:tc>
                      <a:txBody>
                        <a:bodyPr/>
                        <a:lstStyle/>
                        <a:p>
                          <a:endParaRPr lang="en-US"/>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blipFill>
                          <a:blip r:embed="rId3"/>
                          <a:stretch>
                            <a:fillRect l="-100316" t="-83784" r="-316" b="-2703"/>
                          </a:stretch>
                        </a:blipFill>
                      </a:tcPr>
                    </a:tc>
                    <a:extLst>
                      <a:ext uri="{0D108BD9-81ED-4DB2-BD59-A6C34878D82A}">
                        <a16:rowId xmlns:a16="http://schemas.microsoft.com/office/drawing/2014/main" val="139193223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C2DEE23A-3918-6BDC-1103-04E835D9C12B}"/>
                  </a:ext>
                </a:extLst>
              </p:cNvPr>
              <p:cNvGraphicFramePr>
                <a:graphicFrameLocks noGrp="1"/>
              </p:cNvGraphicFramePr>
              <p:nvPr>
                <p:extLst>
                  <p:ext uri="{D42A27DB-BD31-4B8C-83A1-F6EECF244321}">
                    <p14:modId xmlns:p14="http://schemas.microsoft.com/office/powerpoint/2010/main" val="2696185920"/>
                  </p:ext>
                </p:extLst>
              </p:nvPr>
            </p:nvGraphicFramePr>
            <p:xfrm>
              <a:off x="729806" y="2988892"/>
              <a:ext cx="7704000" cy="843026"/>
            </p:xfrm>
            <a:graphic>
              <a:graphicData uri="http://schemas.openxmlformats.org/drawingml/2006/table">
                <a:tbl>
                  <a:tblPr firstRow="1" bandRow="1">
                    <a:tableStyleId>{1E171933-4619-4E11-9A3F-F7608DF75F80}</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𝐸</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𝑋</m:t>
                                    </m:r>
                                  </m:e>
                                </m:d>
                                <m:r>
                                  <a:rPr lang="en-US" sz="1200" b="0"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𝜇</m:t>
                                </m:r>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200" b="0" smtClean="0">
                                    <a:solidFill>
                                      <a:srgbClr val="000000"/>
                                    </a:solidFill>
                                    <a:latin typeface="Cambria Math" panose="02040503050406030204" pitchFamily="18" charset="0"/>
                                  </a:rPr>
                                  <m:t>𝑉𝑎𝑟</m:t>
                                </m:r>
                                <m:d>
                                  <m:dPr>
                                    <m:ctrlPr>
                                      <a:rPr lang="en-US" sz="1200" b="0" i="1" smtClean="0">
                                        <a:solidFill>
                                          <a:srgbClr val="000000"/>
                                        </a:solidFill>
                                        <a:latin typeface="Cambria Math" panose="02040503050406030204" pitchFamily="18" charset="0"/>
                                      </a:rPr>
                                    </m:ctrlPr>
                                  </m:dPr>
                                  <m:e>
                                    <m:r>
                                      <a:rPr lang="en-US" sz="1200" b="0" smtClean="0">
                                        <a:solidFill>
                                          <a:srgbClr val="000000"/>
                                        </a:solidFill>
                                        <a:latin typeface="Cambria Math" panose="02040503050406030204" pitchFamily="18" charset="0"/>
                                      </a:rPr>
                                      <m:t>𝑋</m:t>
                                    </m:r>
                                  </m:e>
                                </m:d>
                                <m:r>
                                  <a:rPr lang="en-US" sz="1200" b="0" smtClean="0">
                                    <a:solidFill>
                                      <a:srgbClr val="000000"/>
                                    </a:solidFill>
                                    <a:latin typeface="Cambria Math" panose="02040503050406030204" pitchFamily="18" charset="0"/>
                                  </a:rPr>
                                  <m:t>=</m:t>
                                </m:r>
                                <m:f>
                                  <m:fPr>
                                    <m:ctrlPr>
                                      <a:rPr lang="en-US" sz="1200" b="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𝑛𝑟</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𝑟</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𝑛</m:t>
                                    </m:r>
                                    <m:r>
                                      <a:rPr lang="en-US" sz="1200" b="0" i="1" smtClean="0">
                                        <a:solidFill>
                                          <a:srgbClr val="000000"/>
                                        </a:solidFill>
                                        <a:latin typeface="Cambria Math" panose="02040503050406030204" pitchFamily="18" charset="0"/>
                                      </a:rPr>
                                      <m:t>)</m:t>
                                    </m:r>
                                  </m:num>
                                  <m:den>
                                    <m:sSup>
                                      <m:sSupPr>
                                        <m:ctrlPr>
                                          <a:rPr lang="en-US" sz="1200" b="0" i="1" smtClean="0">
                                            <a:solidFill>
                                              <a:srgbClr val="000000"/>
                                            </a:solidFill>
                                            <a:latin typeface="Cambria Math" panose="02040503050406030204" pitchFamily="18" charset="0"/>
                                          </a:rPr>
                                        </m:ctrlPr>
                                      </m:sSupPr>
                                      <m:e>
                                        <m:r>
                                          <a:rPr lang="en-US" sz="1200" b="0" i="1" smtClean="0">
                                            <a:solidFill>
                                              <a:srgbClr val="000000"/>
                                            </a:solidFill>
                                            <a:latin typeface="Cambria Math" panose="02040503050406030204" pitchFamily="18" charset="0"/>
                                          </a:rPr>
                                          <m:t>𝑁</m:t>
                                        </m:r>
                                      </m:e>
                                      <m:sup>
                                        <m:r>
                                          <a:rPr lang="en-US" sz="1200" b="0" i="1" smtClean="0">
                                            <a:solidFill>
                                              <a:srgbClr val="000000"/>
                                            </a:solidFill>
                                            <a:latin typeface="Cambria Math" panose="02040503050406030204" pitchFamily="18" charset="0"/>
                                          </a:rPr>
                                          <m:t>2</m:t>
                                        </m:r>
                                      </m:sup>
                                    </m:sSup>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𝑁</m:t>
                                    </m:r>
                                    <m:r>
                                      <a:rPr lang="en-US" sz="1200" b="0" i="1" smtClean="0">
                                        <a:solidFill>
                                          <a:srgbClr val="000000"/>
                                        </a:solidFill>
                                        <a:latin typeface="Cambria Math" panose="02040503050406030204" pitchFamily="18" charset="0"/>
                                      </a:rPr>
                                      <m:t>−1)</m:t>
                                    </m:r>
                                  </m:den>
                                </m:f>
                              </m:oMath>
                            </m:oMathPara>
                          </a14:m>
                          <a:endParaRPr lang="en-CA" sz="12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932238"/>
                      </a:ext>
                    </a:extLst>
                  </a:tr>
                </a:tbl>
              </a:graphicData>
            </a:graphic>
          </p:graphicFrame>
        </mc:Choice>
        <mc:Fallback>
          <p:graphicFrame>
            <p:nvGraphicFramePr>
              <p:cNvPr id="4" name="Table 3">
                <a:extLst>
                  <a:ext uri="{FF2B5EF4-FFF2-40B4-BE49-F238E27FC236}">
                    <a16:creationId xmlns:a16="http://schemas.microsoft.com/office/drawing/2014/main" id="{C2DEE23A-3918-6BDC-1103-04E835D9C12B}"/>
                  </a:ext>
                </a:extLst>
              </p:cNvPr>
              <p:cNvGraphicFramePr>
                <a:graphicFrameLocks noGrp="1"/>
              </p:cNvGraphicFramePr>
              <p:nvPr>
                <p:extLst>
                  <p:ext uri="{D42A27DB-BD31-4B8C-83A1-F6EECF244321}">
                    <p14:modId xmlns:p14="http://schemas.microsoft.com/office/powerpoint/2010/main" val="2696185920"/>
                  </p:ext>
                </p:extLst>
              </p:nvPr>
            </p:nvGraphicFramePr>
            <p:xfrm>
              <a:off x="729806" y="2988892"/>
              <a:ext cx="7704000" cy="843026"/>
            </p:xfrm>
            <a:graphic>
              <a:graphicData uri="http://schemas.openxmlformats.org/drawingml/2006/table">
                <a:tbl>
                  <a:tblPr firstRow="1" bandRow="1">
                    <a:tableStyleId>{1E171933-4619-4E11-9A3F-F7608DF75F80}</a:tableStyleId>
                  </a:tblPr>
                  <a:tblGrid>
                    <a:gridCol w="3852000">
                      <a:extLst>
                        <a:ext uri="{9D8B030D-6E8A-4147-A177-3AD203B41FA5}">
                          <a16:colId xmlns:a16="http://schemas.microsoft.com/office/drawing/2014/main" val="3104489800"/>
                        </a:ext>
                      </a:extLst>
                    </a:gridCol>
                    <a:gridCol w="3852000">
                      <a:extLst>
                        <a:ext uri="{9D8B030D-6E8A-4147-A177-3AD203B41FA5}">
                          <a16:colId xmlns:a16="http://schemas.microsoft.com/office/drawing/2014/main" val="2158851623"/>
                        </a:ext>
                      </a:extLst>
                    </a:gridCol>
                  </a:tblGrid>
                  <a:tr h="370840">
                    <a:tc>
                      <a:txBody>
                        <a:bodyPr/>
                        <a:lstStyle/>
                        <a:p>
                          <a:pPr algn="ctr"/>
                          <a:r>
                            <a:rPr lang="en-US" dirty="0">
                              <a:latin typeface="Poppins" panose="00000500000000000000" pitchFamily="2" charset="0"/>
                              <a:cs typeface="Poppins" panose="00000500000000000000" pitchFamily="2" charset="0"/>
                            </a:rPr>
                            <a:t>Expectation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Poppins" panose="00000500000000000000" pitchFamily="2" charset="0"/>
                              <a:cs typeface="Poppins" panose="00000500000000000000" pitchFamily="2" charset="0"/>
                            </a:rPr>
                            <a:t>Variance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9493772"/>
                      </a:ext>
                    </a:extLst>
                  </a:tr>
                  <a:tr h="472186">
                    <a:tc>
                      <a:txBody>
                        <a:bodyPr/>
                        <a:lstStyle/>
                        <a:p>
                          <a:endParaRPr lang="en-US"/>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blipFill>
                          <a:blip r:embed="rId4"/>
                          <a:stretch>
                            <a:fillRect l="-158" t="-79487" r="-100158" b="-6410"/>
                          </a:stretch>
                        </a:blipFill>
                      </a:tcPr>
                    </a:tc>
                    <a:tc>
                      <a:txBody>
                        <a:bodyPr/>
                        <a:lstStyle/>
                        <a:p>
                          <a:endParaRPr lang="en-US"/>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blipFill>
                          <a:blip r:embed="rId4"/>
                          <a:stretch>
                            <a:fillRect l="-100316" t="-79487" r="-316" b="-6410"/>
                          </a:stretch>
                        </a:blipFill>
                      </a:tcPr>
                    </a:tc>
                    <a:extLst>
                      <a:ext uri="{0D108BD9-81ED-4DB2-BD59-A6C34878D82A}">
                        <a16:rowId xmlns:a16="http://schemas.microsoft.com/office/drawing/2014/main" val="1391932238"/>
                      </a:ext>
                    </a:extLst>
                  </a:tr>
                </a:tbl>
              </a:graphicData>
            </a:graphic>
          </p:graphicFrame>
        </mc:Fallback>
      </mc:AlternateContent>
    </p:spTree>
    <p:extLst>
      <p:ext uri="{BB962C8B-B14F-4D97-AF65-F5344CB8AC3E}">
        <p14:creationId xmlns:p14="http://schemas.microsoft.com/office/powerpoint/2010/main" val="2225668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19">
          <a:extLst>
            <a:ext uri="{FF2B5EF4-FFF2-40B4-BE49-F238E27FC236}">
              <a16:creationId xmlns:a16="http://schemas.microsoft.com/office/drawing/2014/main" id="{40A93E10-40DC-E4A3-FA91-C32E244A1C7B}"/>
            </a:ext>
          </a:extLst>
        </p:cNvPr>
        <p:cNvGrpSpPr/>
        <p:nvPr/>
      </p:nvGrpSpPr>
      <p:grpSpPr>
        <a:xfrm>
          <a:off x="0" y="0"/>
          <a:ext cx="0" cy="0"/>
          <a:chOff x="0" y="0"/>
          <a:chExt cx="0" cy="0"/>
        </a:xfrm>
      </p:grpSpPr>
      <p:sp>
        <p:nvSpPr>
          <p:cNvPr id="2220" name="Google Shape;2220;p42">
            <a:extLst>
              <a:ext uri="{FF2B5EF4-FFF2-40B4-BE49-F238E27FC236}">
                <a16:creationId xmlns:a16="http://schemas.microsoft.com/office/drawing/2014/main" id="{61ACC49D-32BF-6E3B-666E-02AF6FA3C3CD}"/>
              </a:ext>
            </a:extLst>
          </p:cNvPr>
          <p:cNvSpPr txBox="1">
            <a:spLocks noGrp="1"/>
          </p:cNvSpPr>
          <p:nvPr>
            <p:ph type="sldNum" idx="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222" name="Google Shape;2222;p42">
            <a:extLst>
              <a:ext uri="{FF2B5EF4-FFF2-40B4-BE49-F238E27FC236}">
                <a16:creationId xmlns:a16="http://schemas.microsoft.com/office/drawing/2014/main" id="{CF99B2AC-CFEC-2AD3-BBC7-DEB585AA5105}"/>
              </a:ext>
            </a:extLst>
          </p:cNvPr>
          <p:cNvSpPr txBox="1">
            <a:spLocks noGrp="1"/>
          </p:cNvSpPr>
          <p:nvPr>
            <p:ph type="title"/>
          </p:nvPr>
        </p:nvSpPr>
        <p:spPr>
          <a:xfrm>
            <a:off x="1888618" y="1615350"/>
            <a:ext cx="5363100" cy="19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Multivariate Discrete Probabilities</a:t>
            </a:r>
            <a:endParaRPr sz="5400" dirty="0"/>
          </a:p>
        </p:txBody>
      </p:sp>
      <p:sp>
        <p:nvSpPr>
          <p:cNvPr id="2223" name="Google Shape;2223;p42">
            <a:extLst>
              <a:ext uri="{FF2B5EF4-FFF2-40B4-BE49-F238E27FC236}">
                <a16:creationId xmlns:a16="http://schemas.microsoft.com/office/drawing/2014/main" id="{ED2E257B-ECFF-CBB3-A199-A839EF29AA0E}"/>
              </a:ext>
            </a:extLst>
          </p:cNvPr>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2224" name="Google Shape;2224;p42">
            <a:extLst>
              <a:ext uri="{FF2B5EF4-FFF2-40B4-BE49-F238E27FC236}">
                <a16:creationId xmlns:a16="http://schemas.microsoft.com/office/drawing/2014/main" id="{ED63299B-A91A-8E72-BC44-CB0C87907211}"/>
              </a:ext>
            </a:extLst>
          </p:cNvPr>
          <p:cNvGrpSpPr/>
          <p:nvPr/>
        </p:nvGrpSpPr>
        <p:grpSpPr>
          <a:xfrm>
            <a:off x="-147792" y="2904913"/>
            <a:ext cx="2694417" cy="2312909"/>
            <a:chOff x="-202347" y="2663068"/>
            <a:chExt cx="3183384" cy="2732643"/>
          </a:xfrm>
        </p:grpSpPr>
        <p:sp>
          <p:nvSpPr>
            <p:cNvPr id="2225" name="Google Shape;2225;p42">
              <a:extLst>
                <a:ext uri="{FF2B5EF4-FFF2-40B4-BE49-F238E27FC236}">
                  <a16:creationId xmlns:a16="http://schemas.microsoft.com/office/drawing/2014/main" id="{BBCDDCF1-0D31-F999-40C8-081121DE4725}"/>
                </a:ext>
              </a:extLst>
            </p:cNvPr>
            <p:cNvSpPr/>
            <p:nvPr/>
          </p:nvSpPr>
          <p:spPr>
            <a:xfrm rot="-900087">
              <a:off x="-8835" y="2879851"/>
              <a:ext cx="1768078" cy="1727996"/>
            </a:xfrm>
            <a:custGeom>
              <a:avLst/>
              <a:gdLst/>
              <a:ahLst/>
              <a:cxnLst/>
              <a:rect l="l" t="t" r="r" b="b"/>
              <a:pathLst>
                <a:path w="126599" h="123729" extrusionOk="0">
                  <a:moveTo>
                    <a:pt x="36050" y="0"/>
                  </a:moveTo>
                  <a:cubicBezTo>
                    <a:pt x="30464" y="0"/>
                    <a:pt x="25335" y="3654"/>
                    <a:pt x="23715" y="9298"/>
                  </a:cubicBezTo>
                  <a:lnTo>
                    <a:pt x="18007" y="29326"/>
                  </a:lnTo>
                  <a:lnTo>
                    <a:pt x="14810" y="40580"/>
                  </a:lnTo>
                  <a:lnTo>
                    <a:pt x="1925" y="85595"/>
                  </a:lnTo>
                  <a:cubicBezTo>
                    <a:pt x="1" y="92413"/>
                    <a:pt x="3948" y="99491"/>
                    <a:pt x="10733" y="101449"/>
                  </a:cubicBezTo>
                  <a:lnTo>
                    <a:pt x="87030" y="123239"/>
                  </a:lnTo>
                  <a:cubicBezTo>
                    <a:pt x="88205" y="123570"/>
                    <a:pt x="89387" y="123729"/>
                    <a:pt x="90549" y="123729"/>
                  </a:cubicBezTo>
                  <a:cubicBezTo>
                    <a:pt x="96135" y="123729"/>
                    <a:pt x="101264" y="120075"/>
                    <a:pt x="102884" y="114431"/>
                  </a:cubicBezTo>
                  <a:lnTo>
                    <a:pt x="124674" y="38134"/>
                  </a:lnTo>
                  <a:cubicBezTo>
                    <a:pt x="126598" y="31316"/>
                    <a:pt x="122684" y="24237"/>
                    <a:pt x="115866" y="22280"/>
                  </a:cubicBezTo>
                  <a:lnTo>
                    <a:pt x="39569" y="490"/>
                  </a:lnTo>
                  <a:cubicBezTo>
                    <a:pt x="38394" y="159"/>
                    <a:pt x="37212" y="0"/>
                    <a:pt x="36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2">
              <a:extLst>
                <a:ext uri="{FF2B5EF4-FFF2-40B4-BE49-F238E27FC236}">
                  <a16:creationId xmlns:a16="http://schemas.microsoft.com/office/drawing/2014/main" id="{8D136C7C-4272-601F-B34F-984042BCA398}"/>
                </a:ext>
              </a:extLst>
            </p:cNvPr>
            <p:cNvSpPr/>
            <p:nvPr/>
          </p:nvSpPr>
          <p:spPr>
            <a:xfrm rot="-900087">
              <a:off x="2605" y="2864812"/>
              <a:ext cx="1790856" cy="1762338"/>
            </a:xfrm>
            <a:custGeom>
              <a:avLst/>
              <a:gdLst/>
              <a:ahLst/>
              <a:cxnLst/>
              <a:rect l="l" t="t" r="r" b="b"/>
              <a:pathLst>
                <a:path w="128230" h="126188" extrusionOk="0">
                  <a:moveTo>
                    <a:pt x="37406" y="0"/>
                  </a:moveTo>
                  <a:cubicBezTo>
                    <a:pt x="35046" y="0"/>
                    <a:pt x="32706" y="595"/>
                    <a:pt x="30598" y="1775"/>
                  </a:cubicBezTo>
                  <a:cubicBezTo>
                    <a:pt x="27336" y="3602"/>
                    <a:pt x="24955" y="6571"/>
                    <a:pt x="23911" y="10191"/>
                  </a:cubicBezTo>
                  <a:lnTo>
                    <a:pt x="18202" y="30220"/>
                  </a:lnTo>
                  <a:cubicBezTo>
                    <a:pt x="18007" y="30872"/>
                    <a:pt x="18398" y="31525"/>
                    <a:pt x="19051" y="31720"/>
                  </a:cubicBezTo>
                  <a:cubicBezTo>
                    <a:pt x="19165" y="31755"/>
                    <a:pt x="19279" y="31771"/>
                    <a:pt x="19391" y="31771"/>
                  </a:cubicBezTo>
                  <a:cubicBezTo>
                    <a:pt x="19918" y="31771"/>
                    <a:pt x="20390" y="31410"/>
                    <a:pt x="20551" y="30872"/>
                  </a:cubicBezTo>
                  <a:lnTo>
                    <a:pt x="26292" y="10844"/>
                  </a:lnTo>
                  <a:cubicBezTo>
                    <a:pt x="27140" y="7875"/>
                    <a:pt x="29098" y="5396"/>
                    <a:pt x="31772" y="3896"/>
                  </a:cubicBezTo>
                  <a:cubicBezTo>
                    <a:pt x="33519" y="2928"/>
                    <a:pt x="35443" y="2435"/>
                    <a:pt x="37385" y="2435"/>
                  </a:cubicBezTo>
                  <a:cubicBezTo>
                    <a:pt x="38453" y="2435"/>
                    <a:pt x="39527" y="2584"/>
                    <a:pt x="40580" y="2885"/>
                  </a:cubicBezTo>
                  <a:lnTo>
                    <a:pt x="116910" y="24675"/>
                  </a:lnTo>
                  <a:cubicBezTo>
                    <a:pt x="119879" y="25555"/>
                    <a:pt x="122358" y="27513"/>
                    <a:pt x="123858" y="30187"/>
                  </a:cubicBezTo>
                  <a:cubicBezTo>
                    <a:pt x="125359" y="32895"/>
                    <a:pt x="125718" y="36026"/>
                    <a:pt x="124869" y="38995"/>
                  </a:cubicBezTo>
                  <a:lnTo>
                    <a:pt x="103079" y="115325"/>
                  </a:lnTo>
                  <a:cubicBezTo>
                    <a:pt x="102231" y="118294"/>
                    <a:pt x="100274" y="120773"/>
                    <a:pt x="97567" y="122273"/>
                  </a:cubicBezTo>
                  <a:cubicBezTo>
                    <a:pt x="95820" y="123241"/>
                    <a:pt x="93896" y="123734"/>
                    <a:pt x="91954" y="123734"/>
                  </a:cubicBezTo>
                  <a:cubicBezTo>
                    <a:pt x="90886" y="123734"/>
                    <a:pt x="89812" y="123585"/>
                    <a:pt x="88759" y="123284"/>
                  </a:cubicBezTo>
                  <a:lnTo>
                    <a:pt x="12429" y="101494"/>
                  </a:lnTo>
                  <a:cubicBezTo>
                    <a:pt x="6296" y="99733"/>
                    <a:pt x="2741" y="93307"/>
                    <a:pt x="4470" y="87174"/>
                  </a:cubicBezTo>
                  <a:lnTo>
                    <a:pt x="17354" y="42126"/>
                  </a:lnTo>
                  <a:cubicBezTo>
                    <a:pt x="17517" y="41474"/>
                    <a:pt x="17159" y="40789"/>
                    <a:pt x="16506" y="40626"/>
                  </a:cubicBezTo>
                  <a:cubicBezTo>
                    <a:pt x="16392" y="40591"/>
                    <a:pt x="16277" y="40575"/>
                    <a:pt x="16163" y="40575"/>
                  </a:cubicBezTo>
                  <a:cubicBezTo>
                    <a:pt x="15630" y="40575"/>
                    <a:pt x="15140" y="40936"/>
                    <a:pt x="15006" y="41474"/>
                  </a:cubicBezTo>
                  <a:lnTo>
                    <a:pt x="2121" y="86489"/>
                  </a:lnTo>
                  <a:cubicBezTo>
                    <a:pt x="1" y="93927"/>
                    <a:pt x="4339" y="101723"/>
                    <a:pt x="11776" y="103843"/>
                  </a:cubicBezTo>
                  <a:lnTo>
                    <a:pt x="88074" y="125633"/>
                  </a:lnTo>
                  <a:cubicBezTo>
                    <a:pt x="89346" y="125992"/>
                    <a:pt x="90651" y="126188"/>
                    <a:pt x="91956" y="126188"/>
                  </a:cubicBezTo>
                  <a:cubicBezTo>
                    <a:pt x="94305" y="126188"/>
                    <a:pt x="96621" y="125568"/>
                    <a:pt x="98741" y="124394"/>
                  </a:cubicBezTo>
                  <a:cubicBezTo>
                    <a:pt x="102036" y="122599"/>
                    <a:pt x="104384" y="119598"/>
                    <a:pt x="105428" y="116010"/>
                  </a:cubicBezTo>
                  <a:lnTo>
                    <a:pt x="127218" y="39680"/>
                  </a:lnTo>
                  <a:cubicBezTo>
                    <a:pt x="128229" y="36092"/>
                    <a:pt x="127805" y="32275"/>
                    <a:pt x="125979" y="29013"/>
                  </a:cubicBezTo>
                  <a:cubicBezTo>
                    <a:pt x="124184" y="25751"/>
                    <a:pt x="121183" y="23370"/>
                    <a:pt x="117595" y="22326"/>
                  </a:cubicBezTo>
                  <a:lnTo>
                    <a:pt x="41265" y="536"/>
                  </a:lnTo>
                  <a:cubicBezTo>
                    <a:pt x="39996" y="178"/>
                    <a:pt x="38698" y="0"/>
                    <a:pt x="37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2">
              <a:extLst>
                <a:ext uri="{FF2B5EF4-FFF2-40B4-BE49-F238E27FC236}">
                  <a16:creationId xmlns:a16="http://schemas.microsoft.com/office/drawing/2014/main" id="{2DD24F1F-8671-E94D-8DC1-02BA82AF9150}"/>
                </a:ext>
              </a:extLst>
            </p:cNvPr>
            <p:cNvSpPr/>
            <p:nvPr/>
          </p:nvSpPr>
          <p:spPr>
            <a:xfrm rot="-900087">
              <a:off x="411784" y="3220077"/>
              <a:ext cx="357180" cy="320617"/>
            </a:xfrm>
            <a:custGeom>
              <a:avLst/>
              <a:gdLst/>
              <a:ahLst/>
              <a:cxnLst/>
              <a:rect l="l" t="t" r="r" b="b"/>
              <a:pathLst>
                <a:path w="25575" h="22957" extrusionOk="0">
                  <a:moveTo>
                    <a:pt x="12761" y="1"/>
                  </a:moveTo>
                  <a:cubicBezTo>
                    <a:pt x="7773" y="1"/>
                    <a:pt x="3189" y="3280"/>
                    <a:pt x="1762" y="8316"/>
                  </a:cubicBezTo>
                  <a:cubicBezTo>
                    <a:pt x="0" y="14416"/>
                    <a:pt x="3556" y="20777"/>
                    <a:pt x="9656" y="22505"/>
                  </a:cubicBezTo>
                  <a:cubicBezTo>
                    <a:pt x="10709" y="22811"/>
                    <a:pt x="11771" y="22957"/>
                    <a:pt x="12816" y="22957"/>
                  </a:cubicBezTo>
                  <a:cubicBezTo>
                    <a:pt x="17792" y="22957"/>
                    <a:pt x="22384" y="19658"/>
                    <a:pt x="23813" y="14644"/>
                  </a:cubicBezTo>
                  <a:cubicBezTo>
                    <a:pt x="25574" y="8544"/>
                    <a:pt x="22051" y="2183"/>
                    <a:pt x="15951" y="454"/>
                  </a:cubicBezTo>
                  <a:cubicBezTo>
                    <a:pt x="14887" y="147"/>
                    <a:pt x="13815" y="1"/>
                    <a:pt x="12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2">
              <a:extLst>
                <a:ext uri="{FF2B5EF4-FFF2-40B4-BE49-F238E27FC236}">
                  <a16:creationId xmlns:a16="http://schemas.microsoft.com/office/drawing/2014/main" id="{9B24B45C-8ED1-88C8-706F-01782EA887C0}"/>
                </a:ext>
              </a:extLst>
            </p:cNvPr>
            <p:cNvSpPr/>
            <p:nvPr/>
          </p:nvSpPr>
          <p:spPr>
            <a:xfrm rot="-900087">
              <a:off x="370010" y="3202973"/>
              <a:ext cx="367193" cy="354666"/>
            </a:xfrm>
            <a:custGeom>
              <a:avLst/>
              <a:gdLst/>
              <a:ahLst/>
              <a:cxnLst/>
              <a:rect l="l" t="t" r="r" b="b"/>
              <a:pathLst>
                <a:path w="26292" h="25395" extrusionOk="0">
                  <a:moveTo>
                    <a:pt x="13146" y="2430"/>
                  </a:moveTo>
                  <a:cubicBezTo>
                    <a:pt x="14092" y="2430"/>
                    <a:pt x="15038" y="2560"/>
                    <a:pt x="15951" y="2854"/>
                  </a:cubicBezTo>
                  <a:cubicBezTo>
                    <a:pt x="18594" y="3604"/>
                    <a:pt x="20779" y="5333"/>
                    <a:pt x="22117" y="7714"/>
                  </a:cubicBezTo>
                  <a:cubicBezTo>
                    <a:pt x="23454" y="10128"/>
                    <a:pt x="23780" y="12868"/>
                    <a:pt x="22997" y="15510"/>
                  </a:cubicBezTo>
                  <a:cubicBezTo>
                    <a:pt x="22247" y="18152"/>
                    <a:pt x="20518" y="20338"/>
                    <a:pt x="18137" y="21675"/>
                  </a:cubicBezTo>
                  <a:cubicBezTo>
                    <a:pt x="16599" y="22518"/>
                    <a:pt x="14898" y="22953"/>
                    <a:pt x="13174" y="22953"/>
                  </a:cubicBezTo>
                  <a:cubicBezTo>
                    <a:pt x="12229" y="22953"/>
                    <a:pt x="11277" y="22822"/>
                    <a:pt x="10341" y="22556"/>
                  </a:cubicBezTo>
                  <a:cubicBezTo>
                    <a:pt x="7699" y="21806"/>
                    <a:pt x="5513" y="20077"/>
                    <a:pt x="4176" y="17696"/>
                  </a:cubicBezTo>
                  <a:cubicBezTo>
                    <a:pt x="2871" y="15282"/>
                    <a:pt x="2545" y="12509"/>
                    <a:pt x="3295" y="9900"/>
                  </a:cubicBezTo>
                  <a:cubicBezTo>
                    <a:pt x="4045" y="7257"/>
                    <a:pt x="5774" y="5072"/>
                    <a:pt x="8155" y="3734"/>
                  </a:cubicBezTo>
                  <a:cubicBezTo>
                    <a:pt x="9721" y="2886"/>
                    <a:pt x="11417" y="2430"/>
                    <a:pt x="13146" y="2430"/>
                  </a:cubicBezTo>
                  <a:close/>
                  <a:moveTo>
                    <a:pt x="13111" y="0"/>
                  </a:moveTo>
                  <a:cubicBezTo>
                    <a:pt x="10989" y="0"/>
                    <a:pt x="8890" y="544"/>
                    <a:pt x="6981" y="1614"/>
                  </a:cubicBezTo>
                  <a:cubicBezTo>
                    <a:pt x="4013" y="3245"/>
                    <a:pt x="1860" y="5953"/>
                    <a:pt x="946" y="9215"/>
                  </a:cubicBezTo>
                  <a:cubicBezTo>
                    <a:pt x="0" y="12477"/>
                    <a:pt x="392" y="15902"/>
                    <a:pt x="2055" y="18870"/>
                  </a:cubicBezTo>
                  <a:cubicBezTo>
                    <a:pt x="3686" y="21838"/>
                    <a:pt x="6394" y="23991"/>
                    <a:pt x="9656" y="24905"/>
                  </a:cubicBezTo>
                  <a:cubicBezTo>
                    <a:pt x="10830" y="25231"/>
                    <a:pt x="12004" y="25394"/>
                    <a:pt x="13179" y="25394"/>
                  </a:cubicBezTo>
                  <a:cubicBezTo>
                    <a:pt x="15299" y="25394"/>
                    <a:pt x="17419" y="24872"/>
                    <a:pt x="19311" y="23796"/>
                  </a:cubicBezTo>
                  <a:cubicBezTo>
                    <a:pt x="22280" y="22165"/>
                    <a:pt x="24433" y="19457"/>
                    <a:pt x="25379" y="16195"/>
                  </a:cubicBezTo>
                  <a:cubicBezTo>
                    <a:pt x="26292" y="12933"/>
                    <a:pt x="25900" y="9508"/>
                    <a:pt x="24269" y="6540"/>
                  </a:cubicBezTo>
                  <a:cubicBezTo>
                    <a:pt x="22606" y="3571"/>
                    <a:pt x="19898" y="1418"/>
                    <a:pt x="16636" y="505"/>
                  </a:cubicBezTo>
                  <a:cubicBezTo>
                    <a:pt x="15473" y="168"/>
                    <a:pt x="14288" y="0"/>
                    <a:pt x="13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2">
              <a:extLst>
                <a:ext uri="{FF2B5EF4-FFF2-40B4-BE49-F238E27FC236}">
                  <a16:creationId xmlns:a16="http://schemas.microsoft.com/office/drawing/2014/main" id="{B635C5E6-0B2C-BB6F-7AE4-E6B6D4885E86}"/>
                </a:ext>
              </a:extLst>
            </p:cNvPr>
            <p:cNvSpPr/>
            <p:nvPr/>
          </p:nvSpPr>
          <p:spPr>
            <a:xfrm rot="-900087">
              <a:off x="1106955" y="3232041"/>
              <a:ext cx="360825" cy="320505"/>
            </a:xfrm>
            <a:custGeom>
              <a:avLst/>
              <a:gdLst/>
              <a:ahLst/>
              <a:cxnLst/>
              <a:rect l="l" t="t" r="r" b="b"/>
              <a:pathLst>
                <a:path w="25836" h="22949" extrusionOk="0">
                  <a:moveTo>
                    <a:pt x="12956" y="1"/>
                  </a:moveTo>
                  <a:cubicBezTo>
                    <a:pt x="9593" y="1"/>
                    <a:pt x="6254" y="1462"/>
                    <a:pt x="3980" y="4277"/>
                  </a:cubicBezTo>
                  <a:cubicBezTo>
                    <a:pt x="1" y="9202"/>
                    <a:pt x="783" y="16444"/>
                    <a:pt x="5742" y="20424"/>
                  </a:cubicBezTo>
                  <a:cubicBezTo>
                    <a:pt x="7859" y="22120"/>
                    <a:pt x="10403" y="22948"/>
                    <a:pt x="12930" y="22948"/>
                  </a:cubicBezTo>
                  <a:cubicBezTo>
                    <a:pt x="16283" y="22948"/>
                    <a:pt x="19605" y="21489"/>
                    <a:pt x="21856" y="18662"/>
                  </a:cubicBezTo>
                  <a:cubicBezTo>
                    <a:pt x="25836" y="13736"/>
                    <a:pt x="25053" y="6495"/>
                    <a:pt x="20127" y="2515"/>
                  </a:cubicBezTo>
                  <a:cubicBezTo>
                    <a:pt x="18016" y="823"/>
                    <a:pt x="15479" y="1"/>
                    <a:pt x="12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2">
              <a:extLst>
                <a:ext uri="{FF2B5EF4-FFF2-40B4-BE49-F238E27FC236}">
                  <a16:creationId xmlns:a16="http://schemas.microsoft.com/office/drawing/2014/main" id="{DE205018-E232-6F3A-D9F2-09BC9CEB6A72}"/>
                </a:ext>
              </a:extLst>
            </p:cNvPr>
            <p:cNvSpPr/>
            <p:nvPr/>
          </p:nvSpPr>
          <p:spPr>
            <a:xfrm rot="-900087">
              <a:off x="1053304" y="3214502"/>
              <a:ext cx="395000" cy="355113"/>
            </a:xfrm>
            <a:custGeom>
              <a:avLst/>
              <a:gdLst/>
              <a:ahLst/>
              <a:cxnLst/>
              <a:rect l="l" t="t" r="r" b="b"/>
              <a:pathLst>
                <a:path w="28283" h="25427" extrusionOk="0">
                  <a:moveTo>
                    <a:pt x="14130" y="2457"/>
                  </a:moveTo>
                  <a:cubicBezTo>
                    <a:pt x="15075" y="2457"/>
                    <a:pt x="16027" y="2588"/>
                    <a:pt x="16963" y="2854"/>
                  </a:cubicBezTo>
                  <a:cubicBezTo>
                    <a:pt x="22378" y="4420"/>
                    <a:pt x="25542" y="10095"/>
                    <a:pt x="24009" y="15543"/>
                  </a:cubicBezTo>
                  <a:cubicBezTo>
                    <a:pt x="22715" y="20019"/>
                    <a:pt x="18612" y="22957"/>
                    <a:pt x="14151" y="22957"/>
                  </a:cubicBezTo>
                  <a:cubicBezTo>
                    <a:pt x="13216" y="22957"/>
                    <a:pt x="12264" y="22828"/>
                    <a:pt x="11320" y="22556"/>
                  </a:cubicBezTo>
                  <a:cubicBezTo>
                    <a:pt x="5872" y="21023"/>
                    <a:pt x="2708" y="15347"/>
                    <a:pt x="4274" y="9900"/>
                  </a:cubicBezTo>
                  <a:cubicBezTo>
                    <a:pt x="5024" y="7258"/>
                    <a:pt x="6753" y="5072"/>
                    <a:pt x="9167" y="3735"/>
                  </a:cubicBezTo>
                  <a:cubicBezTo>
                    <a:pt x="10705" y="2892"/>
                    <a:pt x="12406" y="2457"/>
                    <a:pt x="14130" y="2457"/>
                  </a:cubicBezTo>
                  <a:close/>
                  <a:moveTo>
                    <a:pt x="14090" y="0"/>
                  </a:moveTo>
                  <a:cubicBezTo>
                    <a:pt x="11968" y="0"/>
                    <a:pt x="9869" y="544"/>
                    <a:pt x="7960" y="1614"/>
                  </a:cubicBezTo>
                  <a:cubicBezTo>
                    <a:pt x="4991" y="3245"/>
                    <a:pt x="2839" y="5953"/>
                    <a:pt x="1925" y="9215"/>
                  </a:cubicBezTo>
                  <a:cubicBezTo>
                    <a:pt x="1" y="15967"/>
                    <a:pt x="3915" y="23013"/>
                    <a:pt x="10635" y="24938"/>
                  </a:cubicBezTo>
                  <a:cubicBezTo>
                    <a:pt x="11809" y="25264"/>
                    <a:pt x="12983" y="25427"/>
                    <a:pt x="14125" y="25427"/>
                  </a:cubicBezTo>
                  <a:cubicBezTo>
                    <a:pt x="19670" y="25427"/>
                    <a:pt x="24759" y="21773"/>
                    <a:pt x="26358" y="16195"/>
                  </a:cubicBezTo>
                  <a:cubicBezTo>
                    <a:pt x="28282" y="9476"/>
                    <a:pt x="24368" y="2430"/>
                    <a:pt x="17615" y="505"/>
                  </a:cubicBezTo>
                  <a:cubicBezTo>
                    <a:pt x="16452" y="168"/>
                    <a:pt x="15267" y="0"/>
                    <a:pt x="140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2">
              <a:extLst>
                <a:ext uri="{FF2B5EF4-FFF2-40B4-BE49-F238E27FC236}">
                  <a16:creationId xmlns:a16="http://schemas.microsoft.com/office/drawing/2014/main" id="{8F4BC69A-44B4-CE7F-449E-5EE38198E9BF}"/>
                </a:ext>
              </a:extLst>
            </p:cNvPr>
            <p:cNvSpPr/>
            <p:nvPr/>
          </p:nvSpPr>
          <p:spPr>
            <a:xfrm rot="-900087">
              <a:off x="379973" y="3935387"/>
              <a:ext cx="360364" cy="320505"/>
            </a:xfrm>
            <a:custGeom>
              <a:avLst/>
              <a:gdLst/>
              <a:ahLst/>
              <a:cxnLst/>
              <a:rect l="l" t="t" r="r" b="b"/>
              <a:pathLst>
                <a:path w="25803" h="22949" extrusionOk="0">
                  <a:moveTo>
                    <a:pt x="12935" y="1"/>
                  </a:moveTo>
                  <a:cubicBezTo>
                    <a:pt x="8119" y="1"/>
                    <a:pt x="3641" y="3028"/>
                    <a:pt x="2023" y="7829"/>
                  </a:cubicBezTo>
                  <a:cubicBezTo>
                    <a:pt x="0" y="13832"/>
                    <a:pt x="3262" y="20355"/>
                    <a:pt x="9264" y="22345"/>
                  </a:cubicBezTo>
                  <a:cubicBezTo>
                    <a:pt x="10478" y="22754"/>
                    <a:pt x="11712" y="22948"/>
                    <a:pt x="12924" y="22948"/>
                  </a:cubicBezTo>
                  <a:cubicBezTo>
                    <a:pt x="17709" y="22948"/>
                    <a:pt x="22167" y="19925"/>
                    <a:pt x="23780" y="15136"/>
                  </a:cubicBezTo>
                  <a:cubicBezTo>
                    <a:pt x="25803" y="9134"/>
                    <a:pt x="22573" y="2610"/>
                    <a:pt x="16571" y="588"/>
                  </a:cubicBezTo>
                  <a:cubicBezTo>
                    <a:pt x="15364" y="190"/>
                    <a:pt x="14139" y="1"/>
                    <a:pt x="12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2">
              <a:extLst>
                <a:ext uri="{FF2B5EF4-FFF2-40B4-BE49-F238E27FC236}">
                  <a16:creationId xmlns:a16="http://schemas.microsoft.com/office/drawing/2014/main" id="{D95E0039-EE8E-6AD5-C7C8-40156E0A3E81}"/>
                </a:ext>
              </a:extLst>
            </p:cNvPr>
            <p:cNvSpPr/>
            <p:nvPr/>
          </p:nvSpPr>
          <p:spPr>
            <a:xfrm rot="-900087">
              <a:off x="326397" y="3918452"/>
              <a:ext cx="394539" cy="354470"/>
            </a:xfrm>
            <a:custGeom>
              <a:avLst/>
              <a:gdLst/>
              <a:ahLst/>
              <a:cxnLst/>
              <a:rect l="l" t="t" r="r" b="b"/>
              <a:pathLst>
                <a:path w="28250" h="25381" extrusionOk="0">
                  <a:moveTo>
                    <a:pt x="14125" y="2448"/>
                  </a:moveTo>
                  <a:cubicBezTo>
                    <a:pt x="15071" y="2448"/>
                    <a:pt x="16017" y="2579"/>
                    <a:pt x="16930" y="2840"/>
                  </a:cubicBezTo>
                  <a:cubicBezTo>
                    <a:pt x="22378" y="4373"/>
                    <a:pt x="25542" y="10081"/>
                    <a:pt x="23976" y="15496"/>
                  </a:cubicBezTo>
                  <a:cubicBezTo>
                    <a:pt x="22709" y="20000"/>
                    <a:pt x="18587" y="22943"/>
                    <a:pt x="14138" y="22943"/>
                  </a:cubicBezTo>
                  <a:cubicBezTo>
                    <a:pt x="13205" y="22943"/>
                    <a:pt x="12258" y="22813"/>
                    <a:pt x="11320" y="22542"/>
                  </a:cubicBezTo>
                  <a:cubicBezTo>
                    <a:pt x="5872" y="21009"/>
                    <a:pt x="2708" y="15300"/>
                    <a:pt x="4274" y="9886"/>
                  </a:cubicBezTo>
                  <a:cubicBezTo>
                    <a:pt x="5546" y="5384"/>
                    <a:pt x="9656" y="2448"/>
                    <a:pt x="14125" y="2448"/>
                  </a:cubicBezTo>
                  <a:close/>
                  <a:moveTo>
                    <a:pt x="14122" y="1"/>
                  </a:moveTo>
                  <a:cubicBezTo>
                    <a:pt x="8585" y="1"/>
                    <a:pt x="3491" y="3640"/>
                    <a:pt x="1925" y="9201"/>
                  </a:cubicBezTo>
                  <a:cubicBezTo>
                    <a:pt x="1" y="15953"/>
                    <a:pt x="3915" y="22966"/>
                    <a:pt x="10635" y="24891"/>
                  </a:cubicBezTo>
                  <a:cubicBezTo>
                    <a:pt x="11809" y="25250"/>
                    <a:pt x="12951" y="25380"/>
                    <a:pt x="14125" y="25380"/>
                  </a:cubicBezTo>
                  <a:cubicBezTo>
                    <a:pt x="19638" y="25380"/>
                    <a:pt x="24759" y="21759"/>
                    <a:pt x="26325" y="16181"/>
                  </a:cubicBezTo>
                  <a:cubicBezTo>
                    <a:pt x="28249" y="9429"/>
                    <a:pt x="24335" y="2416"/>
                    <a:pt x="17615" y="491"/>
                  </a:cubicBezTo>
                  <a:cubicBezTo>
                    <a:pt x="16450" y="159"/>
                    <a:pt x="15276" y="1"/>
                    <a:pt x="14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2">
              <a:extLst>
                <a:ext uri="{FF2B5EF4-FFF2-40B4-BE49-F238E27FC236}">
                  <a16:creationId xmlns:a16="http://schemas.microsoft.com/office/drawing/2014/main" id="{D483881D-AF56-B7D3-99F8-2F55F9F6935E}"/>
                </a:ext>
              </a:extLst>
            </p:cNvPr>
            <p:cNvSpPr/>
            <p:nvPr/>
          </p:nvSpPr>
          <p:spPr>
            <a:xfrm rot="-900087">
              <a:off x="1009743" y="3475696"/>
              <a:ext cx="1743470" cy="1705873"/>
            </a:xfrm>
            <a:custGeom>
              <a:avLst/>
              <a:gdLst/>
              <a:ahLst/>
              <a:cxnLst/>
              <a:rect l="l" t="t" r="r" b="b"/>
              <a:pathLst>
                <a:path w="124837" h="122145" extrusionOk="0">
                  <a:moveTo>
                    <a:pt x="91079" y="0"/>
                  </a:moveTo>
                  <a:cubicBezTo>
                    <a:pt x="90024" y="0"/>
                    <a:pt x="88950" y="132"/>
                    <a:pt x="87878" y="406"/>
                  </a:cubicBezTo>
                  <a:lnTo>
                    <a:pt x="40155" y="12573"/>
                  </a:lnTo>
                  <a:lnTo>
                    <a:pt x="29228" y="15378"/>
                  </a:lnTo>
                  <a:lnTo>
                    <a:pt x="10993" y="20010"/>
                  </a:lnTo>
                  <a:cubicBezTo>
                    <a:pt x="4143" y="21772"/>
                    <a:pt x="0" y="28753"/>
                    <a:pt x="1762" y="35603"/>
                  </a:cubicBezTo>
                  <a:lnTo>
                    <a:pt x="21366" y="112488"/>
                  </a:lnTo>
                  <a:cubicBezTo>
                    <a:pt x="22857" y="118286"/>
                    <a:pt x="28088" y="122144"/>
                    <a:pt x="33813" y="122144"/>
                  </a:cubicBezTo>
                  <a:cubicBezTo>
                    <a:pt x="34852" y="122144"/>
                    <a:pt x="35907" y="122017"/>
                    <a:pt x="36959" y="121752"/>
                  </a:cubicBezTo>
                  <a:lnTo>
                    <a:pt x="113844" y="102115"/>
                  </a:lnTo>
                  <a:cubicBezTo>
                    <a:pt x="120694" y="100353"/>
                    <a:pt x="124837" y="93405"/>
                    <a:pt x="123108" y="86522"/>
                  </a:cubicBezTo>
                  <a:lnTo>
                    <a:pt x="103471" y="9637"/>
                  </a:lnTo>
                  <a:cubicBezTo>
                    <a:pt x="101983" y="3854"/>
                    <a:pt x="96799" y="0"/>
                    <a:pt x="9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2">
              <a:extLst>
                <a:ext uri="{FF2B5EF4-FFF2-40B4-BE49-F238E27FC236}">
                  <a16:creationId xmlns:a16="http://schemas.microsoft.com/office/drawing/2014/main" id="{DD2C75F3-40AF-19A0-D259-23CF5B51ADE5}"/>
                </a:ext>
              </a:extLst>
            </p:cNvPr>
            <p:cNvSpPr/>
            <p:nvPr/>
          </p:nvSpPr>
          <p:spPr>
            <a:xfrm rot="-900087">
              <a:off x="1032236" y="3458496"/>
              <a:ext cx="1753497" cy="1739922"/>
            </a:xfrm>
            <a:custGeom>
              <a:avLst/>
              <a:gdLst/>
              <a:ahLst/>
              <a:cxnLst/>
              <a:rect l="l" t="t" r="r" b="b"/>
              <a:pathLst>
                <a:path w="125555" h="124583" extrusionOk="0">
                  <a:moveTo>
                    <a:pt x="91412" y="1"/>
                  </a:moveTo>
                  <a:cubicBezTo>
                    <a:pt x="90259" y="1"/>
                    <a:pt x="89097" y="143"/>
                    <a:pt x="87944" y="431"/>
                  </a:cubicBezTo>
                  <a:lnTo>
                    <a:pt x="40221" y="12631"/>
                  </a:lnTo>
                  <a:cubicBezTo>
                    <a:pt x="39569" y="12794"/>
                    <a:pt x="39177" y="13446"/>
                    <a:pt x="39340" y="14099"/>
                  </a:cubicBezTo>
                  <a:cubicBezTo>
                    <a:pt x="39476" y="14642"/>
                    <a:pt x="39952" y="15027"/>
                    <a:pt x="40503" y="15027"/>
                  </a:cubicBezTo>
                  <a:cubicBezTo>
                    <a:pt x="40613" y="15027"/>
                    <a:pt x="40727" y="15012"/>
                    <a:pt x="40841" y="14979"/>
                  </a:cubicBezTo>
                  <a:lnTo>
                    <a:pt x="88564" y="2812"/>
                  </a:lnTo>
                  <a:cubicBezTo>
                    <a:pt x="89522" y="2573"/>
                    <a:pt x="90491" y="2453"/>
                    <a:pt x="91452" y="2453"/>
                  </a:cubicBezTo>
                  <a:cubicBezTo>
                    <a:pt x="93501" y="2453"/>
                    <a:pt x="95518" y="2997"/>
                    <a:pt x="97338" y="4084"/>
                  </a:cubicBezTo>
                  <a:cubicBezTo>
                    <a:pt x="99980" y="5650"/>
                    <a:pt x="101872" y="8162"/>
                    <a:pt x="102655" y="11163"/>
                  </a:cubicBezTo>
                  <a:lnTo>
                    <a:pt x="122260" y="88081"/>
                  </a:lnTo>
                  <a:cubicBezTo>
                    <a:pt x="123043" y="91082"/>
                    <a:pt x="122586" y="94180"/>
                    <a:pt x="121020" y="96855"/>
                  </a:cubicBezTo>
                  <a:cubicBezTo>
                    <a:pt x="119422" y="99497"/>
                    <a:pt x="116910" y="101389"/>
                    <a:pt x="113909" y="102172"/>
                  </a:cubicBezTo>
                  <a:lnTo>
                    <a:pt x="37024" y="121777"/>
                  </a:lnTo>
                  <a:cubicBezTo>
                    <a:pt x="36057" y="122026"/>
                    <a:pt x="35087" y="122145"/>
                    <a:pt x="34133" y="122145"/>
                  </a:cubicBezTo>
                  <a:cubicBezTo>
                    <a:pt x="28968" y="122145"/>
                    <a:pt x="24254" y="118657"/>
                    <a:pt x="22932" y="113426"/>
                  </a:cubicBezTo>
                  <a:lnTo>
                    <a:pt x="3295" y="36541"/>
                  </a:lnTo>
                  <a:cubicBezTo>
                    <a:pt x="2545" y="33540"/>
                    <a:pt x="2969" y="30409"/>
                    <a:pt x="4567" y="27766"/>
                  </a:cubicBezTo>
                  <a:cubicBezTo>
                    <a:pt x="6133" y="25092"/>
                    <a:pt x="8645" y="23200"/>
                    <a:pt x="11646" y="22449"/>
                  </a:cubicBezTo>
                  <a:lnTo>
                    <a:pt x="29913" y="17785"/>
                  </a:lnTo>
                  <a:cubicBezTo>
                    <a:pt x="30565" y="17622"/>
                    <a:pt x="30957" y="16937"/>
                    <a:pt x="30794" y="16284"/>
                  </a:cubicBezTo>
                  <a:cubicBezTo>
                    <a:pt x="30656" y="15732"/>
                    <a:pt x="30143" y="15367"/>
                    <a:pt x="29594" y="15367"/>
                  </a:cubicBezTo>
                  <a:cubicBezTo>
                    <a:pt x="29494" y="15367"/>
                    <a:pt x="29393" y="15378"/>
                    <a:pt x="29293" y="15403"/>
                  </a:cubicBezTo>
                  <a:lnTo>
                    <a:pt x="11059" y="20068"/>
                  </a:lnTo>
                  <a:cubicBezTo>
                    <a:pt x="7405" y="20981"/>
                    <a:pt x="4372" y="23265"/>
                    <a:pt x="2447" y="26494"/>
                  </a:cubicBezTo>
                  <a:cubicBezTo>
                    <a:pt x="555" y="29724"/>
                    <a:pt x="1" y="33508"/>
                    <a:pt x="914" y="37128"/>
                  </a:cubicBezTo>
                  <a:lnTo>
                    <a:pt x="20551" y="114046"/>
                  </a:lnTo>
                  <a:cubicBezTo>
                    <a:pt x="22182" y="120374"/>
                    <a:pt x="27891" y="124582"/>
                    <a:pt x="34154" y="124582"/>
                  </a:cubicBezTo>
                  <a:cubicBezTo>
                    <a:pt x="35295" y="124582"/>
                    <a:pt x="36470" y="124452"/>
                    <a:pt x="37611" y="124158"/>
                  </a:cubicBezTo>
                  <a:lnTo>
                    <a:pt x="114529" y="104521"/>
                  </a:lnTo>
                  <a:cubicBezTo>
                    <a:pt x="118150" y="103608"/>
                    <a:pt x="121183" y="101324"/>
                    <a:pt x="123108" y="98095"/>
                  </a:cubicBezTo>
                  <a:cubicBezTo>
                    <a:pt x="125033" y="94865"/>
                    <a:pt x="125554" y="91114"/>
                    <a:pt x="124641" y="87461"/>
                  </a:cubicBezTo>
                  <a:lnTo>
                    <a:pt x="105004" y="10576"/>
                  </a:lnTo>
                  <a:cubicBezTo>
                    <a:pt x="104091" y="6922"/>
                    <a:pt x="101807" y="3889"/>
                    <a:pt x="98578" y="1964"/>
                  </a:cubicBezTo>
                  <a:cubicBezTo>
                    <a:pt x="96367" y="669"/>
                    <a:pt x="93913" y="1"/>
                    <a:pt x="91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2">
              <a:extLst>
                <a:ext uri="{FF2B5EF4-FFF2-40B4-BE49-F238E27FC236}">
                  <a16:creationId xmlns:a16="http://schemas.microsoft.com/office/drawing/2014/main" id="{D0D67D0F-AF08-777C-96E9-65A725EF2094}"/>
                </a:ext>
              </a:extLst>
            </p:cNvPr>
            <p:cNvSpPr/>
            <p:nvPr/>
          </p:nvSpPr>
          <p:spPr>
            <a:xfrm rot="-900087">
              <a:off x="1272503" y="4008230"/>
              <a:ext cx="354442" cy="320701"/>
            </a:xfrm>
            <a:custGeom>
              <a:avLst/>
              <a:gdLst/>
              <a:ahLst/>
              <a:cxnLst/>
              <a:rect l="l" t="t" r="r" b="b"/>
              <a:pathLst>
                <a:path w="25379" h="22963" extrusionOk="0">
                  <a:moveTo>
                    <a:pt x="12689" y="0"/>
                  </a:moveTo>
                  <a:cubicBezTo>
                    <a:pt x="11752" y="0"/>
                    <a:pt x="10800" y="116"/>
                    <a:pt x="9852" y="358"/>
                  </a:cubicBezTo>
                  <a:cubicBezTo>
                    <a:pt x="3687" y="1924"/>
                    <a:pt x="1" y="8187"/>
                    <a:pt x="1567" y="14319"/>
                  </a:cubicBezTo>
                  <a:cubicBezTo>
                    <a:pt x="2890" y="19503"/>
                    <a:pt x="7547" y="22963"/>
                    <a:pt x="12680" y="22963"/>
                  </a:cubicBezTo>
                  <a:cubicBezTo>
                    <a:pt x="13619" y="22963"/>
                    <a:pt x="14574" y="22847"/>
                    <a:pt x="15528" y="22605"/>
                  </a:cubicBezTo>
                  <a:cubicBezTo>
                    <a:pt x="21660" y="21039"/>
                    <a:pt x="25379" y="14776"/>
                    <a:pt x="23813" y="8643"/>
                  </a:cubicBezTo>
                  <a:cubicBezTo>
                    <a:pt x="22490" y="3459"/>
                    <a:pt x="1780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2">
              <a:extLst>
                <a:ext uri="{FF2B5EF4-FFF2-40B4-BE49-F238E27FC236}">
                  <a16:creationId xmlns:a16="http://schemas.microsoft.com/office/drawing/2014/main" id="{7EB89B2A-E513-D3B8-F500-3A32D8F34129}"/>
                </a:ext>
              </a:extLst>
            </p:cNvPr>
            <p:cNvSpPr/>
            <p:nvPr/>
          </p:nvSpPr>
          <p:spPr>
            <a:xfrm rot="-900087">
              <a:off x="1265917" y="4012903"/>
              <a:ext cx="379497" cy="354498"/>
            </a:xfrm>
            <a:custGeom>
              <a:avLst/>
              <a:gdLst/>
              <a:ahLst/>
              <a:cxnLst/>
              <a:rect l="l" t="t" r="r" b="b"/>
              <a:pathLst>
                <a:path w="27173" h="25383" extrusionOk="0">
                  <a:moveTo>
                    <a:pt x="13146" y="2451"/>
                  </a:moveTo>
                  <a:cubicBezTo>
                    <a:pt x="17713" y="2451"/>
                    <a:pt x="21888" y="5517"/>
                    <a:pt x="23062" y="10149"/>
                  </a:cubicBezTo>
                  <a:cubicBezTo>
                    <a:pt x="24465" y="15629"/>
                    <a:pt x="21138" y="21240"/>
                    <a:pt x="15658" y="22642"/>
                  </a:cubicBezTo>
                  <a:cubicBezTo>
                    <a:pt x="14819" y="22852"/>
                    <a:pt x="13978" y="22953"/>
                    <a:pt x="13149" y="22953"/>
                  </a:cubicBezTo>
                  <a:cubicBezTo>
                    <a:pt x="8568" y="22953"/>
                    <a:pt x="4385" y="19879"/>
                    <a:pt x="3197" y="15238"/>
                  </a:cubicBezTo>
                  <a:cubicBezTo>
                    <a:pt x="2512" y="12563"/>
                    <a:pt x="2903" y="9823"/>
                    <a:pt x="4306" y="7474"/>
                  </a:cubicBezTo>
                  <a:cubicBezTo>
                    <a:pt x="5709" y="5093"/>
                    <a:pt x="7959" y="3429"/>
                    <a:pt x="10602" y="2744"/>
                  </a:cubicBezTo>
                  <a:cubicBezTo>
                    <a:pt x="11450" y="2549"/>
                    <a:pt x="12298" y="2451"/>
                    <a:pt x="13146" y="2451"/>
                  </a:cubicBezTo>
                  <a:close/>
                  <a:moveTo>
                    <a:pt x="13119" y="1"/>
                  </a:moveTo>
                  <a:cubicBezTo>
                    <a:pt x="12082" y="1"/>
                    <a:pt x="11030" y="129"/>
                    <a:pt x="9982" y="396"/>
                  </a:cubicBezTo>
                  <a:cubicBezTo>
                    <a:pt x="6720" y="1211"/>
                    <a:pt x="3947" y="3299"/>
                    <a:pt x="2218" y="6202"/>
                  </a:cubicBezTo>
                  <a:cubicBezTo>
                    <a:pt x="489" y="9138"/>
                    <a:pt x="0" y="12563"/>
                    <a:pt x="816" y="15825"/>
                  </a:cubicBezTo>
                  <a:cubicBezTo>
                    <a:pt x="2283" y="21566"/>
                    <a:pt x="7470" y="25383"/>
                    <a:pt x="13146" y="25383"/>
                  </a:cubicBezTo>
                  <a:cubicBezTo>
                    <a:pt x="14157" y="25383"/>
                    <a:pt x="15234" y="25285"/>
                    <a:pt x="16277" y="24991"/>
                  </a:cubicBezTo>
                  <a:cubicBezTo>
                    <a:pt x="23062" y="23262"/>
                    <a:pt x="27172" y="16347"/>
                    <a:pt x="25444" y="9562"/>
                  </a:cubicBezTo>
                  <a:cubicBezTo>
                    <a:pt x="23982" y="3825"/>
                    <a:pt x="18789" y="1"/>
                    <a:pt x="13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2">
              <a:extLst>
                <a:ext uri="{FF2B5EF4-FFF2-40B4-BE49-F238E27FC236}">
                  <a16:creationId xmlns:a16="http://schemas.microsoft.com/office/drawing/2014/main" id="{F0CF62A0-191D-50AA-6D9D-21E1862FC704}"/>
                </a:ext>
              </a:extLst>
            </p:cNvPr>
            <p:cNvSpPr/>
            <p:nvPr/>
          </p:nvSpPr>
          <p:spPr>
            <a:xfrm rot="-900087">
              <a:off x="1753796" y="4143752"/>
              <a:ext cx="366286" cy="320715"/>
            </a:xfrm>
            <a:custGeom>
              <a:avLst/>
              <a:gdLst/>
              <a:ahLst/>
              <a:cxnLst/>
              <a:rect l="l" t="t" r="r" b="b"/>
              <a:pathLst>
                <a:path w="26227" h="22964" extrusionOk="0">
                  <a:moveTo>
                    <a:pt x="13084" y="1"/>
                  </a:moveTo>
                  <a:cubicBezTo>
                    <a:pt x="8981" y="1"/>
                    <a:pt x="5022" y="2212"/>
                    <a:pt x="2969" y="6094"/>
                  </a:cubicBezTo>
                  <a:cubicBezTo>
                    <a:pt x="0" y="11672"/>
                    <a:pt x="2121" y="18652"/>
                    <a:pt x="7699" y="21621"/>
                  </a:cubicBezTo>
                  <a:cubicBezTo>
                    <a:pt x="9420" y="22531"/>
                    <a:pt x="11266" y="22963"/>
                    <a:pt x="13086" y="22963"/>
                  </a:cubicBezTo>
                  <a:cubicBezTo>
                    <a:pt x="17197" y="22963"/>
                    <a:pt x="21168" y="20758"/>
                    <a:pt x="23226" y="16891"/>
                  </a:cubicBezTo>
                  <a:cubicBezTo>
                    <a:pt x="26227" y="11280"/>
                    <a:pt x="24106" y="4332"/>
                    <a:pt x="18496" y="1364"/>
                  </a:cubicBezTo>
                  <a:cubicBezTo>
                    <a:pt x="16767" y="439"/>
                    <a:pt x="14911" y="1"/>
                    <a:pt x="1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2">
              <a:extLst>
                <a:ext uri="{FF2B5EF4-FFF2-40B4-BE49-F238E27FC236}">
                  <a16:creationId xmlns:a16="http://schemas.microsoft.com/office/drawing/2014/main" id="{68D0A4B6-63B5-9700-66FD-9726EC2A4B87}"/>
                </a:ext>
              </a:extLst>
            </p:cNvPr>
            <p:cNvSpPr/>
            <p:nvPr/>
          </p:nvSpPr>
          <p:spPr>
            <a:xfrm rot="-900087">
              <a:off x="1740412" y="4150998"/>
              <a:ext cx="392262" cy="354945"/>
            </a:xfrm>
            <a:custGeom>
              <a:avLst/>
              <a:gdLst/>
              <a:ahLst/>
              <a:cxnLst/>
              <a:rect l="l" t="t" r="r" b="b"/>
              <a:pathLst>
                <a:path w="28087" h="25415" extrusionOk="0">
                  <a:moveTo>
                    <a:pt x="14060" y="2451"/>
                  </a:moveTo>
                  <a:cubicBezTo>
                    <a:pt x="18627" y="2451"/>
                    <a:pt x="22802" y="5549"/>
                    <a:pt x="23976" y="10181"/>
                  </a:cubicBezTo>
                  <a:cubicBezTo>
                    <a:pt x="25379" y="15662"/>
                    <a:pt x="22052" y="21240"/>
                    <a:pt x="16572" y="22642"/>
                  </a:cubicBezTo>
                  <a:cubicBezTo>
                    <a:pt x="15723" y="22859"/>
                    <a:pt x="14873" y="22963"/>
                    <a:pt x="14035" y="22963"/>
                  </a:cubicBezTo>
                  <a:cubicBezTo>
                    <a:pt x="9465" y="22963"/>
                    <a:pt x="5296" y="19869"/>
                    <a:pt x="4111" y="15238"/>
                  </a:cubicBezTo>
                  <a:cubicBezTo>
                    <a:pt x="2708" y="9757"/>
                    <a:pt x="6035" y="4179"/>
                    <a:pt x="11515" y="2777"/>
                  </a:cubicBezTo>
                  <a:cubicBezTo>
                    <a:pt x="12364" y="2548"/>
                    <a:pt x="13212" y="2451"/>
                    <a:pt x="14060" y="2451"/>
                  </a:cubicBezTo>
                  <a:close/>
                  <a:moveTo>
                    <a:pt x="14033" y="1"/>
                  </a:moveTo>
                  <a:cubicBezTo>
                    <a:pt x="12996" y="1"/>
                    <a:pt x="11944" y="128"/>
                    <a:pt x="10896" y="396"/>
                  </a:cubicBezTo>
                  <a:cubicBezTo>
                    <a:pt x="4111" y="2157"/>
                    <a:pt x="1" y="9072"/>
                    <a:pt x="1730" y="15857"/>
                  </a:cubicBezTo>
                  <a:cubicBezTo>
                    <a:pt x="3197" y="21598"/>
                    <a:pt x="8384" y="25415"/>
                    <a:pt x="14060" y="25415"/>
                  </a:cubicBezTo>
                  <a:cubicBezTo>
                    <a:pt x="15104" y="25415"/>
                    <a:pt x="16148" y="25284"/>
                    <a:pt x="17191" y="25024"/>
                  </a:cubicBezTo>
                  <a:cubicBezTo>
                    <a:pt x="23976" y="23295"/>
                    <a:pt x="28086" y="16347"/>
                    <a:pt x="26358" y="9562"/>
                  </a:cubicBezTo>
                  <a:cubicBezTo>
                    <a:pt x="24896" y="3825"/>
                    <a:pt x="19703" y="1"/>
                    <a:pt x="14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2">
              <a:extLst>
                <a:ext uri="{FF2B5EF4-FFF2-40B4-BE49-F238E27FC236}">
                  <a16:creationId xmlns:a16="http://schemas.microsoft.com/office/drawing/2014/main" id="{D79F1AB5-382B-6B0A-5A1A-B37E91935207}"/>
                </a:ext>
              </a:extLst>
            </p:cNvPr>
            <p:cNvSpPr/>
            <p:nvPr/>
          </p:nvSpPr>
          <p:spPr>
            <a:xfrm rot="-900087">
              <a:off x="2246591" y="4281564"/>
              <a:ext cx="354442" cy="320729"/>
            </a:xfrm>
            <a:custGeom>
              <a:avLst/>
              <a:gdLst/>
              <a:ahLst/>
              <a:cxnLst/>
              <a:rect l="l" t="t" r="r" b="b"/>
              <a:pathLst>
                <a:path w="25379" h="22965" extrusionOk="0">
                  <a:moveTo>
                    <a:pt x="12688" y="0"/>
                  </a:moveTo>
                  <a:cubicBezTo>
                    <a:pt x="11752" y="0"/>
                    <a:pt x="10800" y="116"/>
                    <a:pt x="9852" y="358"/>
                  </a:cubicBezTo>
                  <a:cubicBezTo>
                    <a:pt x="3687" y="1924"/>
                    <a:pt x="1" y="8187"/>
                    <a:pt x="1566" y="14320"/>
                  </a:cubicBezTo>
                  <a:cubicBezTo>
                    <a:pt x="2889" y="19526"/>
                    <a:pt x="7538" y="22965"/>
                    <a:pt x="12666" y="22965"/>
                  </a:cubicBezTo>
                  <a:cubicBezTo>
                    <a:pt x="13609" y="22965"/>
                    <a:pt x="14569" y="22848"/>
                    <a:pt x="15528" y="22605"/>
                  </a:cubicBezTo>
                  <a:cubicBezTo>
                    <a:pt x="21660" y="21039"/>
                    <a:pt x="25379" y="14809"/>
                    <a:pt x="23813" y="8644"/>
                  </a:cubicBezTo>
                  <a:cubicBezTo>
                    <a:pt x="22490" y="3460"/>
                    <a:pt x="17809" y="0"/>
                    <a:pt x="12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2">
              <a:extLst>
                <a:ext uri="{FF2B5EF4-FFF2-40B4-BE49-F238E27FC236}">
                  <a16:creationId xmlns:a16="http://schemas.microsoft.com/office/drawing/2014/main" id="{304E4C83-3DF4-FA3A-C7A2-FA78A8D2C507}"/>
                </a:ext>
              </a:extLst>
            </p:cNvPr>
            <p:cNvSpPr/>
            <p:nvPr/>
          </p:nvSpPr>
          <p:spPr>
            <a:xfrm rot="-900087">
              <a:off x="2240253" y="4287684"/>
              <a:ext cx="367193" cy="355099"/>
            </a:xfrm>
            <a:custGeom>
              <a:avLst/>
              <a:gdLst/>
              <a:ahLst/>
              <a:cxnLst/>
              <a:rect l="l" t="t" r="r" b="b"/>
              <a:pathLst>
                <a:path w="26292" h="25426" extrusionOk="0">
                  <a:moveTo>
                    <a:pt x="13146" y="2461"/>
                  </a:moveTo>
                  <a:cubicBezTo>
                    <a:pt x="14973" y="2461"/>
                    <a:pt x="16767" y="2950"/>
                    <a:pt x="18365" y="3896"/>
                  </a:cubicBezTo>
                  <a:cubicBezTo>
                    <a:pt x="20714" y="5299"/>
                    <a:pt x="22410" y="7517"/>
                    <a:pt x="23062" y="10192"/>
                  </a:cubicBezTo>
                  <a:cubicBezTo>
                    <a:pt x="23747" y="12834"/>
                    <a:pt x="23356" y="15607"/>
                    <a:pt x="21953" y="17955"/>
                  </a:cubicBezTo>
                  <a:cubicBezTo>
                    <a:pt x="20551" y="20304"/>
                    <a:pt x="18332" y="21968"/>
                    <a:pt x="15658" y="22653"/>
                  </a:cubicBezTo>
                  <a:cubicBezTo>
                    <a:pt x="14809" y="22873"/>
                    <a:pt x="13946" y="22982"/>
                    <a:pt x="13089" y="22982"/>
                  </a:cubicBezTo>
                  <a:cubicBezTo>
                    <a:pt x="11277" y="22982"/>
                    <a:pt x="9488" y="22496"/>
                    <a:pt x="7894" y="21544"/>
                  </a:cubicBezTo>
                  <a:cubicBezTo>
                    <a:pt x="5545" y="20141"/>
                    <a:pt x="3882" y="17890"/>
                    <a:pt x="3197" y="15248"/>
                  </a:cubicBezTo>
                  <a:cubicBezTo>
                    <a:pt x="2512" y="12606"/>
                    <a:pt x="2903" y="9833"/>
                    <a:pt x="4306" y="7485"/>
                  </a:cubicBezTo>
                  <a:cubicBezTo>
                    <a:pt x="5708" y="5136"/>
                    <a:pt x="7959" y="3472"/>
                    <a:pt x="10601" y="2787"/>
                  </a:cubicBezTo>
                  <a:cubicBezTo>
                    <a:pt x="11450" y="2559"/>
                    <a:pt x="12298" y="2461"/>
                    <a:pt x="13146" y="2461"/>
                  </a:cubicBezTo>
                  <a:close/>
                  <a:moveTo>
                    <a:pt x="13159" y="1"/>
                  </a:moveTo>
                  <a:cubicBezTo>
                    <a:pt x="12101" y="1"/>
                    <a:pt x="11035" y="135"/>
                    <a:pt x="9982" y="406"/>
                  </a:cubicBezTo>
                  <a:cubicBezTo>
                    <a:pt x="6720" y="1254"/>
                    <a:pt x="3947" y="3309"/>
                    <a:pt x="2218" y="6245"/>
                  </a:cubicBezTo>
                  <a:cubicBezTo>
                    <a:pt x="489" y="9148"/>
                    <a:pt x="0" y="12573"/>
                    <a:pt x="816" y="15868"/>
                  </a:cubicBezTo>
                  <a:cubicBezTo>
                    <a:pt x="1664" y="19130"/>
                    <a:pt x="3751" y="21902"/>
                    <a:pt x="6654" y="23631"/>
                  </a:cubicBezTo>
                  <a:cubicBezTo>
                    <a:pt x="8644" y="24806"/>
                    <a:pt x="10862" y="25425"/>
                    <a:pt x="13113" y="25425"/>
                  </a:cubicBezTo>
                  <a:cubicBezTo>
                    <a:pt x="14157" y="25425"/>
                    <a:pt x="15233" y="25295"/>
                    <a:pt x="16277" y="25034"/>
                  </a:cubicBezTo>
                  <a:cubicBezTo>
                    <a:pt x="19572" y="24186"/>
                    <a:pt x="22312" y="22131"/>
                    <a:pt x="24073" y="19195"/>
                  </a:cubicBezTo>
                  <a:cubicBezTo>
                    <a:pt x="25802" y="16292"/>
                    <a:pt x="26292" y="12867"/>
                    <a:pt x="25444" y="9572"/>
                  </a:cubicBezTo>
                  <a:cubicBezTo>
                    <a:pt x="24595" y="6278"/>
                    <a:pt x="22540" y="3538"/>
                    <a:pt x="19605" y="1809"/>
                  </a:cubicBezTo>
                  <a:cubicBezTo>
                    <a:pt x="17629" y="610"/>
                    <a:pt x="15412" y="1"/>
                    <a:pt x="13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42">
            <a:extLst>
              <a:ext uri="{FF2B5EF4-FFF2-40B4-BE49-F238E27FC236}">
                <a16:creationId xmlns:a16="http://schemas.microsoft.com/office/drawing/2014/main" id="{45F1C8F2-250B-7DC7-3E65-4A170317A638}"/>
              </a:ext>
            </a:extLst>
          </p:cNvPr>
          <p:cNvGrpSpPr/>
          <p:nvPr/>
        </p:nvGrpSpPr>
        <p:grpSpPr>
          <a:xfrm rot="-7805300">
            <a:off x="7098342" y="111758"/>
            <a:ext cx="2395072" cy="2055950"/>
            <a:chOff x="-202347" y="2663068"/>
            <a:chExt cx="3183384" cy="2732643"/>
          </a:xfrm>
        </p:grpSpPr>
        <p:sp>
          <p:nvSpPr>
            <p:cNvPr id="2242" name="Google Shape;2242;p42">
              <a:extLst>
                <a:ext uri="{FF2B5EF4-FFF2-40B4-BE49-F238E27FC236}">
                  <a16:creationId xmlns:a16="http://schemas.microsoft.com/office/drawing/2014/main" id="{21F5E094-7D9B-FD05-2DCE-DE0480927F07}"/>
                </a:ext>
              </a:extLst>
            </p:cNvPr>
            <p:cNvSpPr/>
            <p:nvPr/>
          </p:nvSpPr>
          <p:spPr>
            <a:xfrm rot="-900087">
              <a:off x="-8835" y="2879851"/>
              <a:ext cx="1768078" cy="1727996"/>
            </a:xfrm>
            <a:custGeom>
              <a:avLst/>
              <a:gdLst/>
              <a:ahLst/>
              <a:cxnLst/>
              <a:rect l="l" t="t" r="r" b="b"/>
              <a:pathLst>
                <a:path w="126599" h="123729" extrusionOk="0">
                  <a:moveTo>
                    <a:pt x="36050" y="0"/>
                  </a:moveTo>
                  <a:cubicBezTo>
                    <a:pt x="30464" y="0"/>
                    <a:pt x="25335" y="3654"/>
                    <a:pt x="23715" y="9298"/>
                  </a:cubicBezTo>
                  <a:lnTo>
                    <a:pt x="18007" y="29326"/>
                  </a:lnTo>
                  <a:lnTo>
                    <a:pt x="14810" y="40580"/>
                  </a:lnTo>
                  <a:lnTo>
                    <a:pt x="1925" y="85595"/>
                  </a:lnTo>
                  <a:cubicBezTo>
                    <a:pt x="1" y="92413"/>
                    <a:pt x="3948" y="99491"/>
                    <a:pt x="10733" y="101449"/>
                  </a:cubicBezTo>
                  <a:lnTo>
                    <a:pt x="87030" y="123239"/>
                  </a:lnTo>
                  <a:cubicBezTo>
                    <a:pt x="88205" y="123570"/>
                    <a:pt x="89387" y="123729"/>
                    <a:pt x="90549" y="123729"/>
                  </a:cubicBezTo>
                  <a:cubicBezTo>
                    <a:pt x="96135" y="123729"/>
                    <a:pt x="101264" y="120075"/>
                    <a:pt x="102884" y="114431"/>
                  </a:cubicBezTo>
                  <a:lnTo>
                    <a:pt x="124674" y="38134"/>
                  </a:lnTo>
                  <a:cubicBezTo>
                    <a:pt x="126598" y="31316"/>
                    <a:pt x="122684" y="24237"/>
                    <a:pt x="115866" y="22280"/>
                  </a:cubicBezTo>
                  <a:lnTo>
                    <a:pt x="39569" y="490"/>
                  </a:lnTo>
                  <a:cubicBezTo>
                    <a:pt x="38394" y="159"/>
                    <a:pt x="37212" y="0"/>
                    <a:pt x="36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2">
              <a:extLst>
                <a:ext uri="{FF2B5EF4-FFF2-40B4-BE49-F238E27FC236}">
                  <a16:creationId xmlns:a16="http://schemas.microsoft.com/office/drawing/2014/main" id="{E2A15800-967F-DB98-6B42-CF8A5B7A5350}"/>
                </a:ext>
              </a:extLst>
            </p:cNvPr>
            <p:cNvSpPr/>
            <p:nvPr/>
          </p:nvSpPr>
          <p:spPr>
            <a:xfrm rot="-900087">
              <a:off x="2605" y="2864812"/>
              <a:ext cx="1790856" cy="1762338"/>
            </a:xfrm>
            <a:custGeom>
              <a:avLst/>
              <a:gdLst/>
              <a:ahLst/>
              <a:cxnLst/>
              <a:rect l="l" t="t" r="r" b="b"/>
              <a:pathLst>
                <a:path w="128230" h="126188" extrusionOk="0">
                  <a:moveTo>
                    <a:pt x="37406" y="0"/>
                  </a:moveTo>
                  <a:cubicBezTo>
                    <a:pt x="35046" y="0"/>
                    <a:pt x="32706" y="595"/>
                    <a:pt x="30598" y="1775"/>
                  </a:cubicBezTo>
                  <a:cubicBezTo>
                    <a:pt x="27336" y="3602"/>
                    <a:pt x="24955" y="6571"/>
                    <a:pt x="23911" y="10191"/>
                  </a:cubicBezTo>
                  <a:lnTo>
                    <a:pt x="18202" y="30220"/>
                  </a:lnTo>
                  <a:cubicBezTo>
                    <a:pt x="18007" y="30872"/>
                    <a:pt x="18398" y="31525"/>
                    <a:pt x="19051" y="31720"/>
                  </a:cubicBezTo>
                  <a:cubicBezTo>
                    <a:pt x="19165" y="31755"/>
                    <a:pt x="19279" y="31771"/>
                    <a:pt x="19391" y="31771"/>
                  </a:cubicBezTo>
                  <a:cubicBezTo>
                    <a:pt x="19918" y="31771"/>
                    <a:pt x="20390" y="31410"/>
                    <a:pt x="20551" y="30872"/>
                  </a:cubicBezTo>
                  <a:lnTo>
                    <a:pt x="26292" y="10844"/>
                  </a:lnTo>
                  <a:cubicBezTo>
                    <a:pt x="27140" y="7875"/>
                    <a:pt x="29098" y="5396"/>
                    <a:pt x="31772" y="3896"/>
                  </a:cubicBezTo>
                  <a:cubicBezTo>
                    <a:pt x="33519" y="2928"/>
                    <a:pt x="35443" y="2435"/>
                    <a:pt x="37385" y="2435"/>
                  </a:cubicBezTo>
                  <a:cubicBezTo>
                    <a:pt x="38453" y="2435"/>
                    <a:pt x="39527" y="2584"/>
                    <a:pt x="40580" y="2885"/>
                  </a:cubicBezTo>
                  <a:lnTo>
                    <a:pt x="116910" y="24675"/>
                  </a:lnTo>
                  <a:cubicBezTo>
                    <a:pt x="119879" y="25555"/>
                    <a:pt x="122358" y="27513"/>
                    <a:pt x="123858" y="30187"/>
                  </a:cubicBezTo>
                  <a:cubicBezTo>
                    <a:pt x="125359" y="32895"/>
                    <a:pt x="125718" y="36026"/>
                    <a:pt x="124869" y="38995"/>
                  </a:cubicBezTo>
                  <a:lnTo>
                    <a:pt x="103079" y="115325"/>
                  </a:lnTo>
                  <a:cubicBezTo>
                    <a:pt x="102231" y="118294"/>
                    <a:pt x="100274" y="120773"/>
                    <a:pt x="97567" y="122273"/>
                  </a:cubicBezTo>
                  <a:cubicBezTo>
                    <a:pt x="95820" y="123241"/>
                    <a:pt x="93896" y="123734"/>
                    <a:pt x="91954" y="123734"/>
                  </a:cubicBezTo>
                  <a:cubicBezTo>
                    <a:pt x="90886" y="123734"/>
                    <a:pt x="89812" y="123585"/>
                    <a:pt x="88759" y="123284"/>
                  </a:cubicBezTo>
                  <a:lnTo>
                    <a:pt x="12429" y="101494"/>
                  </a:lnTo>
                  <a:cubicBezTo>
                    <a:pt x="6296" y="99733"/>
                    <a:pt x="2741" y="93307"/>
                    <a:pt x="4470" y="87174"/>
                  </a:cubicBezTo>
                  <a:lnTo>
                    <a:pt x="17354" y="42126"/>
                  </a:lnTo>
                  <a:cubicBezTo>
                    <a:pt x="17517" y="41474"/>
                    <a:pt x="17159" y="40789"/>
                    <a:pt x="16506" y="40626"/>
                  </a:cubicBezTo>
                  <a:cubicBezTo>
                    <a:pt x="16392" y="40591"/>
                    <a:pt x="16277" y="40575"/>
                    <a:pt x="16163" y="40575"/>
                  </a:cubicBezTo>
                  <a:cubicBezTo>
                    <a:pt x="15630" y="40575"/>
                    <a:pt x="15140" y="40936"/>
                    <a:pt x="15006" y="41474"/>
                  </a:cubicBezTo>
                  <a:lnTo>
                    <a:pt x="2121" y="86489"/>
                  </a:lnTo>
                  <a:cubicBezTo>
                    <a:pt x="1" y="93927"/>
                    <a:pt x="4339" y="101723"/>
                    <a:pt x="11776" y="103843"/>
                  </a:cubicBezTo>
                  <a:lnTo>
                    <a:pt x="88074" y="125633"/>
                  </a:lnTo>
                  <a:cubicBezTo>
                    <a:pt x="89346" y="125992"/>
                    <a:pt x="90651" y="126188"/>
                    <a:pt x="91956" y="126188"/>
                  </a:cubicBezTo>
                  <a:cubicBezTo>
                    <a:pt x="94305" y="126188"/>
                    <a:pt x="96621" y="125568"/>
                    <a:pt x="98741" y="124394"/>
                  </a:cubicBezTo>
                  <a:cubicBezTo>
                    <a:pt x="102036" y="122599"/>
                    <a:pt x="104384" y="119598"/>
                    <a:pt x="105428" y="116010"/>
                  </a:cubicBezTo>
                  <a:lnTo>
                    <a:pt x="127218" y="39680"/>
                  </a:lnTo>
                  <a:cubicBezTo>
                    <a:pt x="128229" y="36092"/>
                    <a:pt x="127805" y="32275"/>
                    <a:pt x="125979" y="29013"/>
                  </a:cubicBezTo>
                  <a:cubicBezTo>
                    <a:pt x="124184" y="25751"/>
                    <a:pt x="121183" y="23370"/>
                    <a:pt x="117595" y="22326"/>
                  </a:cubicBezTo>
                  <a:lnTo>
                    <a:pt x="41265" y="536"/>
                  </a:lnTo>
                  <a:cubicBezTo>
                    <a:pt x="39996" y="178"/>
                    <a:pt x="38698" y="0"/>
                    <a:pt x="37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2">
              <a:extLst>
                <a:ext uri="{FF2B5EF4-FFF2-40B4-BE49-F238E27FC236}">
                  <a16:creationId xmlns:a16="http://schemas.microsoft.com/office/drawing/2014/main" id="{07192551-0AFE-E2DA-599B-078896820446}"/>
                </a:ext>
              </a:extLst>
            </p:cNvPr>
            <p:cNvSpPr/>
            <p:nvPr/>
          </p:nvSpPr>
          <p:spPr>
            <a:xfrm rot="-900087">
              <a:off x="411784" y="3220077"/>
              <a:ext cx="357180" cy="320617"/>
            </a:xfrm>
            <a:custGeom>
              <a:avLst/>
              <a:gdLst/>
              <a:ahLst/>
              <a:cxnLst/>
              <a:rect l="l" t="t" r="r" b="b"/>
              <a:pathLst>
                <a:path w="25575" h="22957" extrusionOk="0">
                  <a:moveTo>
                    <a:pt x="12761" y="1"/>
                  </a:moveTo>
                  <a:cubicBezTo>
                    <a:pt x="7773" y="1"/>
                    <a:pt x="3189" y="3280"/>
                    <a:pt x="1762" y="8316"/>
                  </a:cubicBezTo>
                  <a:cubicBezTo>
                    <a:pt x="0" y="14416"/>
                    <a:pt x="3556" y="20777"/>
                    <a:pt x="9656" y="22505"/>
                  </a:cubicBezTo>
                  <a:cubicBezTo>
                    <a:pt x="10709" y="22811"/>
                    <a:pt x="11771" y="22957"/>
                    <a:pt x="12816" y="22957"/>
                  </a:cubicBezTo>
                  <a:cubicBezTo>
                    <a:pt x="17792" y="22957"/>
                    <a:pt x="22384" y="19658"/>
                    <a:pt x="23813" y="14644"/>
                  </a:cubicBezTo>
                  <a:cubicBezTo>
                    <a:pt x="25574" y="8544"/>
                    <a:pt x="22051" y="2183"/>
                    <a:pt x="15951" y="454"/>
                  </a:cubicBezTo>
                  <a:cubicBezTo>
                    <a:pt x="14887" y="147"/>
                    <a:pt x="13815" y="1"/>
                    <a:pt x="12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2">
              <a:extLst>
                <a:ext uri="{FF2B5EF4-FFF2-40B4-BE49-F238E27FC236}">
                  <a16:creationId xmlns:a16="http://schemas.microsoft.com/office/drawing/2014/main" id="{E8543C55-3A71-BACA-D4D8-0595405EC868}"/>
                </a:ext>
              </a:extLst>
            </p:cNvPr>
            <p:cNvSpPr/>
            <p:nvPr/>
          </p:nvSpPr>
          <p:spPr>
            <a:xfrm rot="-900087">
              <a:off x="370010" y="3202973"/>
              <a:ext cx="367193" cy="354666"/>
            </a:xfrm>
            <a:custGeom>
              <a:avLst/>
              <a:gdLst/>
              <a:ahLst/>
              <a:cxnLst/>
              <a:rect l="l" t="t" r="r" b="b"/>
              <a:pathLst>
                <a:path w="26292" h="25395" extrusionOk="0">
                  <a:moveTo>
                    <a:pt x="13146" y="2430"/>
                  </a:moveTo>
                  <a:cubicBezTo>
                    <a:pt x="14092" y="2430"/>
                    <a:pt x="15038" y="2560"/>
                    <a:pt x="15951" y="2854"/>
                  </a:cubicBezTo>
                  <a:cubicBezTo>
                    <a:pt x="18594" y="3604"/>
                    <a:pt x="20779" y="5333"/>
                    <a:pt x="22117" y="7714"/>
                  </a:cubicBezTo>
                  <a:cubicBezTo>
                    <a:pt x="23454" y="10128"/>
                    <a:pt x="23780" y="12868"/>
                    <a:pt x="22997" y="15510"/>
                  </a:cubicBezTo>
                  <a:cubicBezTo>
                    <a:pt x="22247" y="18152"/>
                    <a:pt x="20518" y="20338"/>
                    <a:pt x="18137" y="21675"/>
                  </a:cubicBezTo>
                  <a:cubicBezTo>
                    <a:pt x="16599" y="22518"/>
                    <a:pt x="14898" y="22953"/>
                    <a:pt x="13174" y="22953"/>
                  </a:cubicBezTo>
                  <a:cubicBezTo>
                    <a:pt x="12229" y="22953"/>
                    <a:pt x="11277" y="22822"/>
                    <a:pt x="10341" y="22556"/>
                  </a:cubicBezTo>
                  <a:cubicBezTo>
                    <a:pt x="7699" y="21806"/>
                    <a:pt x="5513" y="20077"/>
                    <a:pt x="4176" y="17696"/>
                  </a:cubicBezTo>
                  <a:cubicBezTo>
                    <a:pt x="2871" y="15282"/>
                    <a:pt x="2545" y="12509"/>
                    <a:pt x="3295" y="9900"/>
                  </a:cubicBezTo>
                  <a:cubicBezTo>
                    <a:pt x="4045" y="7257"/>
                    <a:pt x="5774" y="5072"/>
                    <a:pt x="8155" y="3734"/>
                  </a:cubicBezTo>
                  <a:cubicBezTo>
                    <a:pt x="9721" y="2886"/>
                    <a:pt x="11417" y="2430"/>
                    <a:pt x="13146" y="2430"/>
                  </a:cubicBezTo>
                  <a:close/>
                  <a:moveTo>
                    <a:pt x="13111" y="0"/>
                  </a:moveTo>
                  <a:cubicBezTo>
                    <a:pt x="10989" y="0"/>
                    <a:pt x="8890" y="544"/>
                    <a:pt x="6981" y="1614"/>
                  </a:cubicBezTo>
                  <a:cubicBezTo>
                    <a:pt x="4013" y="3245"/>
                    <a:pt x="1860" y="5953"/>
                    <a:pt x="946" y="9215"/>
                  </a:cubicBezTo>
                  <a:cubicBezTo>
                    <a:pt x="0" y="12477"/>
                    <a:pt x="392" y="15902"/>
                    <a:pt x="2055" y="18870"/>
                  </a:cubicBezTo>
                  <a:cubicBezTo>
                    <a:pt x="3686" y="21838"/>
                    <a:pt x="6394" y="23991"/>
                    <a:pt x="9656" y="24905"/>
                  </a:cubicBezTo>
                  <a:cubicBezTo>
                    <a:pt x="10830" y="25231"/>
                    <a:pt x="12004" y="25394"/>
                    <a:pt x="13179" y="25394"/>
                  </a:cubicBezTo>
                  <a:cubicBezTo>
                    <a:pt x="15299" y="25394"/>
                    <a:pt x="17419" y="24872"/>
                    <a:pt x="19311" y="23796"/>
                  </a:cubicBezTo>
                  <a:cubicBezTo>
                    <a:pt x="22280" y="22165"/>
                    <a:pt x="24433" y="19457"/>
                    <a:pt x="25379" y="16195"/>
                  </a:cubicBezTo>
                  <a:cubicBezTo>
                    <a:pt x="26292" y="12933"/>
                    <a:pt x="25900" y="9508"/>
                    <a:pt x="24269" y="6540"/>
                  </a:cubicBezTo>
                  <a:cubicBezTo>
                    <a:pt x="22606" y="3571"/>
                    <a:pt x="19898" y="1418"/>
                    <a:pt x="16636" y="505"/>
                  </a:cubicBezTo>
                  <a:cubicBezTo>
                    <a:pt x="15473" y="168"/>
                    <a:pt x="14288" y="0"/>
                    <a:pt x="13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2">
              <a:extLst>
                <a:ext uri="{FF2B5EF4-FFF2-40B4-BE49-F238E27FC236}">
                  <a16:creationId xmlns:a16="http://schemas.microsoft.com/office/drawing/2014/main" id="{BC5220B4-B9BD-72F0-FD4A-B2E3FBB6607F}"/>
                </a:ext>
              </a:extLst>
            </p:cNvPr>
            <p:cNvSpPr/>
            <p:nvPr/>
          </p:nvSpPr>
          <p:spPr>
            <a:xfrm rot="-900087">
              <a:off x="1106955" y="3232041"/>
              <a:ext cx="360825" cy="320505"/>
            </a:xfrm>
            <a:custGeom>
              <a:avLst/>
              <a:gdLst/>
              <a:ahLst/>
              <a:cxnLst/>
              <a:rect l="l" t="t" r="r" b="b"/>
              <a:pathLst>
                <a:path w="25836" h="22949" extrusionOk="0">
                  <a:moveTo>
                    <a:pt x="12956" y="1"/>
                  </a:moveTo>
                  <a:cubicBezTo>
                    <a:pt x="9593" y="1"/>
                    <a:pt x="6254" y="1462"/>
                    <a:pt x="3980" y="4277"/>
                  </a:cubicBezTo>
                  <a:cubicBezTo>
                    <a:pt x="1" y="9202"/>
                    <a:pt x="783" y="16444"/>
                    <a:pt x="5742" y="20424"/>
                  </a:cubicBezTo>
                  <a:cubicBezTo>
                    <a:pt x="7859" y="22120"/>
                    <a:pt x="10403" y="22948"/>
                    <a:pt x="12930" y="22948"/>
                  </a:cubicBezTo>
                  <a:cubicBezTo>
                    <a:pt x="16283" y="22948"/>
                    <a:pt x="19605" y="21489"/>
                    <a:pt x="21856" y="18662"/>
                  </a:cubicBezTo>
                  <a:cubicBezTo>
                    <a:pt x="25836" y="13736"/>
                    <a:pt x="25053" y="6495"/>
                    <a:pt x="20127" y="2515"/>
                  </a:cubicBezTo>
                  <a:cubicBezTo>
                    <a:pt x="18016" y="823"/>
                    <a:pt x="15479" y="1"/>
                    <a:pt x="12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2">
              <a:extLst>
                <a:ext uri="{FF2B5EF4-FFF2-40B4-BE49-F238E27FC236}">
                  <a16:creationId xmlns:a16="http://schemas.microsoft.com/office/drawing/2014/main" id="{6E940D98-FEFB-A0DE-DEA4-21CAB4449F67}"/>
                </a:ext>
              </a:extLst>
            </p:cNvPr>
            <p:cNvSpPr/>
            <p:nvPr/>
          </p:nvSpPr>
          <p:spPr>
            <a:xfrm rot="-900087">
              <a:off x="1053304" y="3214502"/>
              <a:ext cx="395000" cy="355113"/>
            </a:xfrm>
            <a:custGeom>
              <a:avLst/>
              <a:gdLst/>
              <a:ahLst/>
              <a:cxnLst/>
              <a:rect l="l" t="t" r="r" b="b"/>
              <a:pathLst>
                <a:path w="28283" h="25427" extrusionOk="0">
                  <a:moveTo>
                    <a:pt x="14130" y="2457"/>
                  </a:moveTo>
                  <a:cubicBezTo>
                    <a:pt x="15075" y="2457"/>
                    <a:pt x="16027" y="2588"/>
                    <a:pt x="16963" y="2854"/>
                  </a:cubicBezTo>
                  <a:cubicBezTo>
                    <a:pt x="22378" y="4420"/>
                    <a:pt x="25542" y="10095"/>
                    <a:pt x="24009" y="15543"/>
                  </a:cubicBezTo>
                  <a:cubicBezTo>
                    <a:pt x="22715" y="20019"/>
                    <a:pt x="18612" y="22957"/>
                    <a:pt x="14151" y="22957"/>
                  </a:cubicBezTo>
                  <a:cubicBezTo>
                    <a:pt x="13216" y="22957"/>
                    <a:pt x="12264" y="22828"/>
                    <a:pt x="11320" y="22556"/>
                  </a:cubicBezTo>
                  <a:cubicBezTo>
                    <a:pt x="5872" y="21023"/>
                    <a:pt x="2708" y="15347"/>
                    <a:pt x="4274" y="9900"/>
                  </a:cubicBezTo>
                  <a:cubicBezTo>
                    <a:pt x="5024" y="7258"/>
                    <a:pt x="6753" y="5072"/>
                    <a:pt x="9167" y="3735"/>
                  </a:cubicBezTo>
                  <a:cubicBezTo>
                    <a:pt x="10705" y="2892"/>
                    <a:pt x="12406" y="2457"/>
                    <a:pt x="14130" y="2457"/>
                  </a:cubicBezTo>
                  <a:close/>
                  <a:moveTo>
                    <a:pt x="14090" y="0"/>
                  </a:moveTo>
                  <a:cubicBezTo>
                    <a:pt x="11968" y="0"/>
                    <a:pt x="9869" y="544"/>
                    <a:pt x="7960" y="1614"/>
                  </a:cubicBezTo>
                  <a:cubicBezTo>
                    <a:pt x="4991" y="3245"/>
                    <a:pt x="2839" y="5953"/>
                    <a:pt x="1925" y="9215"/>
                  </a:cubicBezTo>
                  <a:cubicBezTo>
                    <a:pt x="1" y="15967"/>
                    <a:pt x="3915" y="23013"/>
                    <a:pt x="10635" y="24938"/>
                  </a:cubicBezTo>
                  <a:cubicBezTo>
                    <a:pt x="11809" y="25264"/>
                    <a:pt x="12983" y="25427"/>
                    <a:pt x="14125" y="25427"/>
                  </a:cubicBezTo>
                  <a:cubicBezTo>
                    <a:pt x="19670" y="25427"/>
                    <a:pt x="24759" y="21773"/>
                    <a:pt x="26358" y="16195"/>
                  </a:cubicBezTo>
                  <a:cubicBezTo>
                    <a:pt x="28282" y="9476"/>
                    <a:pt x="24368" y="2430"/>
                    <a:pt x="17615" y="505"/>
                  </a:cubicBezTo>
                  <a:cubicBezTo>
                    <a:pt x="16452" y="168"/>
                    <a:pt x="15267" y="0"/>
                    <a:pt x="140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2">
              <a:extLst>
                <a:ext uri="{FF2B5EF4-FFF2-40B4-BE49-F238E27FC236}">
                  <a16:creationId xmlns:a16="http://schemas.microsoft.com/office/drawing/2014/main" id="{1817292C-5725-B0E7-1CD9-E817041EB716}"/>
                </a:ext>
              </a:extLst>
            </p:cNvPr>
            <p:cNvSpPr/>
            <p:nvPr/>
          </p:nvSpPr>
          <p:spPr>
            <a:xfrm rot="-900087">
              <a:off x="379973" y="3935387"/>
              <a:ext cx="360364" cy="320505"/>
            </a:xfrm>
            <a:custGeom>
              <a:avLst/>
              <a:gdLst/>
              <a:ahLst/>
              <a:cxnLst/>
              <a:rect l="l" t="t" r="r" b="b"/>
              <a:pathLst>
                <a:path w="25803" h="22949" extrusionOk="0">
                  <a:moveTo>
                    <a:pt x="12935" y="1"/>
                  </a:moveTo>
                  <a:cubicBezTo>
                    <a:pt x="8119" y="1"/>
                    <a:pt x="3641" y="3028"/>
                    <a:pt x="2023" y="7829"/>
                  </a:cubicBezTo>
                  <a:cubicBezTo>
                    <a:pt x="0" y="13832"/>
                    <a:pt x="3262" y="20355"/>
                    <a:pt x="9264" y="22345"/>
                  </a:cubicBezTo>
                  <a:cubicBezTo>
                    <a:pt x="10478" y="22754"/>
                    <a:pt x="11712" y="22948"/>
                    <a:pt x="12924" y="22948"/>
                  </a:cubicBezTo>
                  <a:cubicBezTo>
                    <a:pt x="17709" y="22948"/>
                    <a:pt x="22167" y="19925"/>
                    <a:pt x="23780" y="15136"/>
                  </a:cubicBezTo>
                  <a:cubicBezTo>
                    <a:pt x="25803" y="9134"/>
                    <a:pt x="22573" y="2610"/>
                    <a:pt x="16571" y="588"/>
                  </a:cubicBezTo>
                  <a:cubicBezTo>
                    <a:pt x="15364" y="190"/>
                    <a:pt x="14139" y="1"/>
                    <a:pt x="129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2">
              <a:extLst>
                <a:ext uri="{FF2B5EF4-FFF2-40B4-BE49-F238E27FC236}">
                  <a16:creationId xmlns:a16="http://schemas.microsoft.com/office/drawing/2014/main" id="{A352559C-4237-81AB-96F8-29428961C54F}"/>
                </a:ext>
              </a:extLst>
            </p:cNvPr>
            <p:cNvSpPr/>
            <p:nvPr/>
          </p:nvSpPr>
          <p:spPr>
            <a:xfrm rot="-900087">
              <a:off x="326397" y="3918452"/>
              <a:ext cx="394539" cy="354470"/>
            </a:xfrm>
            <a:custGeom>
              <a:avLst/>
              <a:gdLst/>
              <a:ahLst/>
              <a:cxnLst/>
              <a:rect l="l" t="t" r="r" b="b"/>
              <a:pathLst>
                <a:path w="28250" h="25381" extrusionOk="0">
                  <a:moveTo>
                    <a:pt x="14125" y="2448"/>
                  </a:moveTo>
                  <a:cubicBezTo>
                    <a:pt x="15071" y="2448"/>
                    <a:pt x="16017" y="2579"/>
                    <a:pt x="16930" y="2840"/>
                  </a:cubicBezTo>
                  <a:cubicBezTo>
                    <a:pt x="22378" y="4373"/>
                    <a:pt x="25542" y="10081"/>
                    <a:pt x="23976" y="15496"/>
                  </a:cubicBezTo>
                  <a:cubicBezTo>
                    <a:pt x="22709" y="20000"/>
                    <a:pt x="18587" y="22943"/>
                    <a:pt x="14138" y="22943"/>
                  </a:cubicBezTo>
                  <a:cubicBezTo>
                    <a:pt x="13205" y="22943"/>
                    <a:pt x="12258" y="22813"/>
                    <a:pt x="11320" y="22542"/>
                  </a:cubicBezTo>
                  <a:cubicBezTo>
                    <a:pt x="5872" y="21009"/>
                    <a:pt x="2708" y="15300"/>
                    <a:pt x="4274" y="9886"/>
                  </a:cubicBezTo>
                  <a:cubicBezTo>
                    <a:pt x="5546" y="5384"/>
                    <a:pt x="9656" y="2448"/>
                    <a:pt x="14125" y="2448"/>
                  </a:cubicBezTo>
                  <a:close/>
                  <a:moveTo>
                    <a:pt x="14122" y="1"/>
                  </a:moveTo>
                  <a:cubicBezTo>
                    <a:pt x="8585" y="1"/>
                    <a:pt x="3491" y="3640"/>
                    <a:pt x="1925" y="9201"/>
                  </a:cubicBezTo>
                  <a:cubicBezTo>
                    <a:pt x="1" y="15953"/>
                    <a:pt x="3915" y="22966"/>
                    <a:pt x="10635" y="24891"/>
                  </a:cubicBezTo>
                  <a:cubicBezTo>
                    <a:pt x="11809" y="25250"/>
                    <a:pt x="12951" y="25380"/>
                    <a:pt x="14125" y="25380"/>
                  </a:cubicBezTo>
                  <a:cubicBezTo>
                    <a:pt x="19638" y="25380"/>
                    <a:pt x="24759" y="21759"/>
                    <a:pt x="26325" y="16181"/>
                  </a:cubicBezTo>
                  <a:cubicBezTo>
                    <a:pt x="28249" y="9429"/>
                    <a:pt x="24335" y="2416"/>
                    <a:pt x="17615" y="491"/>
                  </a:cubicBezTo>
                  <a:cubicBezTo>
                    <a:pt x="16450" y="159"/>
                    <a:pt x="15276" y="1"/>
                    <a:pt x="14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2">
              <a:extLst>
                <a:ext uri="{FF2B5EF4-FFF2-40B4-BE49-F238E27FC236}">
                  <a16:creationId xmlns:a16="http://schemas.microsoft.com/office/drawing/2014/main" id="{FFA112FC-31C6-C527-50CB-E0B353863A30}"/>
                </a:ext>
              </a:extLst>
            </p:cNvPr>
            <p:cNvSpPr/>
            <p:nvPr/>
          </p:nvSpPr>
          <p:spPr>
            <a:xfrm rot="-900087">
              <a:off x="1009743" y="3475696"/>
              <a:ext cx="1743470" cy="1705873"/>
            </a:xfrm>
            <a:custGeom>
              <a:avLst/>
              <a:gdLst/>
              <a:ahLst/>
              <a:cxnLst/>
              <a:rect l="l" t="t" r="r" b="b"/>
              <a:pathLst>
                <a:path w="124837" h="122145" extrusionOk="0">
                  <a:moveTo>
                    <a:pt x="91079" y="0"/>
                  </a:moveTo>
                  <a:cubicBezTo>
                    <a:pt x="90024" y="0"/>
                    <a:pt x="88950" y="132"/>
                    <a:pt x="87878" y="406"/>
                  </a:cubicBezTo>
                  <a:lnTo>
                    <a:pt x="40155" y="12573"/>
                  </a:lnTo>
                  <a:lnTo>
                    <a:pt x="29228" y="15378"/>
                  </a:lnTo>
                  <a:lnTo>
                    <a:pt x="10993" y="20010"/>
                  </a:lnTo>
                  <a:cubicBezTo>
                    <a:pt x="4143" y="21772"/>
                    <a:pt x="0" y="28753"/>
                    <a:pt x="1762" y="35603"/>
                  </a:cubicBezTo>
                  <a:lnTo>
                    <a:pt x="21366" y="112488"/>
                  </a:lnTo>
                  <a:cubicBezTo>
                    <a:pt x="22857" y="118286"/>
                    <a:pt x="28088" y="122144"/>
                    <a:pt x="33813" y="122144"/>
                  </a:cubicBezTo>
                  <a:cubicBezTo>
                    <a:pt x="34852" y="122144"/>
                    <a:pt x="35907" y="122017"/>
                    <a:pt x="36959" y="121752"/>
                  </a:cubicBezTo>
                  <a:lnTo>
                    <a:pt x="113844" y="102115"/>
                  </a:lnTo>
                  <a:cubicBezTo>
                    <a:pt x="120694" y="100353"/>
                    <a:pt x="124837" y="93405"/>
                    <a:pt x="123108" y="86522"/>
                  </a:cubicBezTo>
                  <a:lnTo>
                    <a:pt x="103471" y="9637"/>
                  </a:lnTo>
                  <a:cubicBezTo>
                    <a:pt x="101983" y="3854"/>
                    <a:pt x="96799" y="0"/>
                    <a:pt x="9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2">
              <a:extLst>
                <a:ext uri="{FF2B5EF4-FFF2-40B4-BE49-F238E27FC236}">
                  <a16:creationId xmlns:a16="http://schemas.microsoft.com/office/drawing/2014/main" id="{52E5C8D9-A8DF-077E-8E02-A4315880D6BB}"/>
                </a:ext>
              </a:extLst>
            </p:cNvPr>
            <p:cNvSpPr/>
            <p:nvPr/>
          </p:nvSpPr>
          <p:spPr>
            <a:xfrm rot="-900087">
              <a:off x="1032236" y="3458496"/>
              <a:ext cx="1753497" cy="1739922"/>
            </a:xfrm>
            <a:custGeom>
              <a:avLst/>
              <a:gdLst/>
              <a:ahLst/>
              <a:cxnLst/>
              <a:rect l="l" t="t" r="r" b="b"/>
              <a:pathLst>
                <a:path w="125555" h="124583" extrusionOk="0">
                  <a:moveTo>
                    <a:pt x="91412" y="1"/>
                  </a:moveTo>
                  <a:cubicBezTo>
                    <a:pt x="90259" y="1"/>
                    <a:pt x="89097" y="143"/>
                    <a:pt x="87944" y="431"/>
                  </a:cubicBezTo>
                  <a:lnTo>
                    <a:pt x="40221" y="12631"/>
                  </a:lnTo>
                  <a:cubicBezTo>
                    <a:pt x="39569" y="12794"/>
                    <a:pt x="39177" y="13446"/>
                    <a:pt x="39340" y="14099"/>
                  </a:cubicBezTo>
                  <a:cubicBezTo>
                    <a:pt x="39476" y="14642"/>
                    <a:pt x="39952" y="15027"/>
                    <a:pt x="40503" y="15027"/>
                  </a:cubicBezTo>
                  <a:cubicBezTo>
                    <a:pt x="40613" y="15027"/>
                    <a:pt x="40727" y="15012"/>
                    <a:pt x="40841" y="14979"/>
                  </a:cubicBezTo>
                  <a:lnTo>
                    <a:pt x="88564" y="2812"/>
                  </a:lnTo>
                  <a:cubicBezTo>
                    <a:pt x="89522" y="2573"/>
                    <a:pt x="90491" y="2453"/>
                    <a:pt x="91452" y="2453"/>
                  </a:cubicBezTo>
                  <a:cubicBezTo>
                    <a:pt x="93501" y="2453"/>
                    <a:pt x="95518" y="2997"/>
                    <a:pt x="97338" y="4084"/>
                  </a:cubicBezTo>
                  <a:cubicBezTo>
                    <a:pt x="99980" y="5650"/>
                    <a:pt x="101872" y="8162"/>
                    <a:pt x="102655" y="11163"/>
                  </a:cubicBezTo>
                  <a:lnTo>
                    <a:pt x="122260" y="88081"/>
                  </a:lnTo>
                  <a:cubicBezTo>
                    <a:pt x="123043" y="91082"/>
                    <a:pt x="122586" y="94180"/>
                    <a:pt x="121020" y="96855"/>
                  </a:cubicBezTo>
                  <a:cubicBezTo>
                    <a:pt x="119422" y="99497"/>
                    <a:pt x="116910" y="101389"/>
                    <a:pt x="113909" y="102172"/>
                  </a:cubicBezTo>
                  <a:lnTo>
                    <a:pt x="37024" y="121777"/>
                  </a:lnTo>
                  <a:cubicBezTo>
                    <a:pt x="36057" y="122026"/>
                    <a:pt x="35087" y="122145"/>
                    <a:pt x="34133" y="122145"/>
                  </a:cubicBezTo>
                  <a:cubicBezTo>
                    <a:pt x="28968" y="122145"/>
                    <a:pt x="24254" y="118657"/>
                    <a:pt x="22932" y="113426"/>
                  </a:cubicBezTo>
                  <a:lnTo>
                    <a:pt x="3295" y="36541"/>
                  </a:lnTo>
                  <a:cubicBezTo>
                    <a:pt x="2545" y="33540"/>
                    <a:pt x="2969" y="30409"/>
                    <a:pt x="4567" y="27766"/>
                  </a:cubicBezTo>
                  <a:cubicBezTo>
                    <a:pt x="6133" y="25092"/>
                    <a:pt x="8645" y="23200"/>
                    <a:pt x="11646" y="22449"/>
                  </a:cubicBezTo>
                  <a:lnTo>
                    <a:pt x="29913" y="17785"/>
                  </a:lnTo>
                  <a:cubicBezTo>
                    <a:pt x="30565" y="17622"/>
                    <a:pt x="30957" y="16937"/>
                    <a:pt x="30794" y="16284"/>
                  </a:cubicBezTo>
                  <a:cubicBezTo>
                    <a:pt x="30656" y="15732"/>
                    <a:pt x="30143" y="15367"/>
                    <a:pt x="29594" y="15367"/>
                  </a:cubicBezTo>
                  <a:cubicBezTo>
                    <a:pt x="29494" y="15367"/>
                    <a:pt x="29393" y="15378"/>
                    <a:pt x="29293" y="15403"/>
                  </a:cubicBezTo>
                  <a:lnTo>
                    <a:pt x="11059" y="20068"/>
                  </a:lnTo>
                  <a:cubicBezTo>
                    <a:pt x="7405" y="20981"/>
                    <a:pt x="4372" y="23265"/>
                    <a:pt x="2447" y="26494"/>
                  </a:cubicBezTo>
                  <a:cubicBezTo>
                    <a:pt x="555" y="29724"/>
                    <a:pt x="1" y="33508"/>
                    <a:pt x="914" y="37128"/>
                  </a:cubicBezTo>
                  <a:lnTo>
                    <a:pt x="20551" y="114046"/>
                  </a:lnTo>
                  <a:cubicBezTo>
                    <a:pt x="22182" y="120374"/>
                    <a:pt x="27891" y="124582"/>
                    <a:pt x="34154" y="124582"/>
                  </a:cubicBezTo>
                  <a:cubicBezTo>
                    <a:pt x="35295" y="124582"/>
                    <a:pt x="36470" y="124452"/>
                    <a:pt x="37611" y="124158"/>
                  </a:cubicBezTo>
                  <a:lnTo>
                    <a:pt x="114529" y="104521"/>
                  </a:lnTo>
                  <a:cubicBezTo>
                    <a:pt x="118150" y="103608"/>
                    <a:pt x="121183" y="101324"/>
                    <a:pt x="123108" y="98095"/>
                  </a:cubicBezTo>
                  <a:cubicBezTo>
                    <a:pt x="125033" y="94865"/>
                    <a:pt x="125554" y="91114"/>
                    <a:pt x="124641" y="87461"/>
                  </a:cubicBezTo>
                  <a:lnTo>
                    <a:pt x="105004" y="10576"/>
                  </a:lnTo>
                  <a:cubicBezTo>
                    <a:pt x="104091" y="6922"/>
                    <a:pt x="101807" y="3889"/>
                    <a:pt x="98578" y="1964"/>
                  </a:cubicBezTo>
                  <a:cubicBezTo>
                    <a:pt x="96367" y="669"/>
                    <a:pt x="93913" y="1"/>
                    <a:pt x="91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2">
              <a:extLst>
                <a:ext uri="{FF2B5EF4-FFF2-40B4-BE49-F238E27FC236}">
                  <a16:creationId xmlns:a16="http://schemas.microsoft.com/office/drawing/2014/main" id="{BFE81E74-B833-8878-4CDA-79F615E12FBB}"/>
                </a:ext>
              </a:extLst>
            </p:cNvPr>
            <p:cNvSpPr/>
            <p:nvPr/>
          </p:nvSpPr>
          <p:spPr>
            <a:xfrm rot="-900087">
              <a:off x="1272503" y="4008230"/>
              <a:ext cx="354442" cy="320701"/>
            </a:xfrm>
            <a:custGeom>
              <a:avLst/>
              <a:gdLst/>
              <a:ahLst/>
              <a:cxnLst/>
              <a:rect l="l" t="t" r="r" b="b"/>
              <a:pathLst>
                <a:path w="25379" h="22963" extrusionOk="0">
                  <a:moveTo>
                    <a:pt x="12689" y="0"/>
                  </a:moveTo>
                  <a:cubicBezTo>
                    <a:pt x="11752" y="0"/>
                    <a:pt x="10800" y="116"/>
                    <a:pt x="9852" y="358"/>
                  </a:cubicBezTo>
                  <a:cubicBezTo>
                    <a:pt x="3687" y="1924"/>
                    <a:pt x="1" y="8187"/>
                    <a:pt x="1567" y="14319"/>
                  </a:cubicBezTo>
                  <a:cubicBezTo>
                    <a:pt x="2890" y="19503"/>
                    <a:pt x="7547" y="22963"/>
                    <a:pt x="12680" y="22963"/>
                  </a:cubicBezTo>
                  <a:cubicBezTo>
                    <a:pt x="13619" y="22963"/>
                    <a:pt x="14574" y="22847"/>
                    <a:pt x="15528" y="22605"/>
                  </a:cubicBezTo>
                  <a:cubicBezTo>
                    <a:pt x="21660" y="21039"/>
                    <a:pt x="25379" y="14776"/>
                    <a:pt x="23813" y="8643"/>
                  </a:cubicBezTo>
                  <a:cubicBezTo>
                    <a:pt x="22490" y="3459"/>
                    <a:pt x="17809" y="0"/>
                    <a:pt x="126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2">
              <a:extLst>
                <a:ext uri="{FF2B5EF4-FFF2-40B4-BE49-F238E27FC236}">
                  <a16:creationId xmlns:a16="http://schemas.microsoft.com/office/drawing/2014/main" id="{33A19A6B-CD5D-E2F6-4BBB-0BA33576815E}"/>
                </a:ext>
              </a:extLst>
            </p:cNvPr>
            <p:cNvSpPr/>
            <p:nvPr/>
          </p:nvSpPr>
          <p:spPr>
            <a:xfrm rot="-900087">
              <a:off x="1265917" y="4012903"/>
              <a:ext cx="379497" cy="354498"/>
            </a:xfrm>
            <a:custGeom>
              <a:avLst/>
              <a:gdLst/>
              <a:ahLst/>
              <a:cxnLst/>
              <a:rect l="l" t="t" r="r" b="b"/>
              <a:pathLst>
                <a:path w="27173" h="25383" extrusionOk="0">
                  <a:moveTo>
                    <a:pt x="13146" y="2451"/>
                  </a:moveTo>
                  <a:cubicBezTo>
                    <a:pt x="17713" y="2451"/>
                    <a:pt x="21888" y="5517"/>
                    <a:pt x="23062" y="10149"/>
                  </a:cubicBezTo>
                  <a:cubicBezTo>
                    <a:pt x="24465" y="15629"/>
                    <a:pt x="21138" y="21240"/>
                    <a:pt x="15658" y="22642"/>
                  </a:cubicBezTo>
                  <a:cubicBezTo>
                    <a:pt x="14819" y="22852"/>
                    <a:pt x="13978" y="22953"/>
                    <a:pt x="13149" y="22953"/>
                  </a:cubicBezTo>
                  <a:cubicBezTo>
                    <a:pt x="8568" y="22953"/>
                    <a:pt x="4385" y="19879"/>
                    <a:pt x="3197" y="15238"/>
                  </a:cubicBezTo>
                  <a:cubicBezTo>
                    <a:pt x="2512" y="12563"/>
                    <a:pt x="2903" y="9823"/>
                    <a:pt x="4306" y="7474"/>
                  </a:cubicBezTo>
                  <a:cubicBezTo>
                    <a:pt x="5709" y="5093"/>
                    <a:pt x="7959" y="3429"/>
                    <a:pt x="10602" y="2744"/>
                  </a:cubicBezTo>
                  <a:cubicBezTo>
                    <a:pt x="11450" y="2549"/>
                    <a:pt x="12298" y="2451"/>
                    <a:pt x="13146" y="2451"/>
                  </a:cubicBezTo>
                  <a:close/>
                  <a:moveTo>
                    <a:pt x="13119" y="1"/>
                  </a:moveTo>
                  <a:cubicBezTo>
                    <a:pt x="12082" y="1"/>
                    <a:pt x="11030" y="129"/>
                    <a:pt x="9982" y="396"/>
                  </a:cubicBezTo>
                  <a:cubicBezTo>
                    <a:pt x="6720" y="1211"/>
                    <a:pt x="3947" y="3299"/>
                    <a:pt x="2218" y="6202"/>
                  </a:cubicBezTo>
                  <a:cubicBezTo>
                    <a:pt x="489" y="9138"/>
                    <a:pt x="0" y="12563"/>
                    <a:pt x="816" y="15825"/>
                  </a:cubicBezTo>
                  <a:cubicBezTo>
                    <a:pt x="2283" y="21566"/>
                    <a:pt x="7470" y="25383"/>
                    <a:pt x="13146" y="25383"/>
                  </a:cubicBezTo>
                  <a:cubicBezTo>
                    <a:pt x="14157" y="25383"/>
                    <a:pt x="15234" y="25285"/>
                    <a:pt x="16277" y="24991"/>
                  </a:cubicBezTo>
                  <a:cubicBezTo>
                    <a:pt x="23062" y="23262"/>
                    <a:pt x="27172" y="16347"/>
                    <a:pt x="25444" y="9562"/>
                  </a:cubicBezTo>
                  <a:cubicBezTo>
                    <a:pt x="23982" y="3825"/>
                    <a:pt x="18789" y="1"/>
                    <a:pt x="13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2">
              <a:extLst>
                <a:ext uri="{FF2B5EF4-FFF2-40B4-BE49-F238E27FC236}">
                  <a16:creationId xmlns:a16="http://schemas.microsoft.com/office/drawing/2014/main" id="{9008D19A-67EB-6A3A-85E1-7AA99A619C36}"/>
                </a:ext>
              </a:extLst>
            </p:cNvPr>
            <p:cNvSpPr/>
            <p:nvPr/>
          </p:nvSpPr>
          <p:spPr>
            <a:xfrm rot="-900087">
              <a:off x="1753796" y="4143752"/>
              <a:ext cx="366286" cy="320715"/>
            </a:xfrm>
            <a:custGeom>
              <a:avLst/>
              <a:gdLst/>
              <a:ahLst/>
              <a:cxnLst/>
              <a:rect l="l" t="t" r="r" b="b"/>
              <a:pathLst>
                <a:path w="26227" h="22964" extrusionOk="0">
                  <a:moveTo>
                    <a:pt x="13084" y="1"/>
                  </a:moveTo>
                  <a:cubicBezTo>
                    <a:pt x="8981" y="1"/>
                    <a:pt x="5022" y="2212"/>
                    <a:pt x="2969" y="6094"/>
                  </a:cubicBezTo>
                  <a:cubicBezTo>
                    <a:pt x="0" y="11672"/>
                    <a:pt x="2121" y="18652"/>
                    <a:pt x="7699" y="21621"/>
                  </a:cubicBezTo>
                  <a:cubicBezTo>
                    <a:pt x="9420" y="22531"/>
                    <a:pt x="11266" y="22963"/>
                    <a:pt x="13086" y="22963"/>
                  </a:cubicBezTo>
                  <a:cubicBezTo>
                    <a:pt x="17197" y="22963"/>
                    <a:pt x="21168" y="20758"/>
                    <a:pt x="23226" y="16891"/>
                  </a:cubicBezTo>
                  <a:cubicBezTo>
                    <a:pt x="26227" y="11280"/>
                    <a:pt x="24106" y="4332"/>
                    <a:pt x="18496" y="1364"/>
                  </a:cubicBezTo>
                  <a:cubicBezTo>
                    <a:pt x="16767" y="439"/>
                    <a:pt x="14911" y="1"/>
                    <a:pt x="1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2">
              <a:extLst>
                <a:ext uri="{FF2B5EF4-FFF2-40B4-BE49-F238E27FC236}">
                  <a16:creationId xmlns:a16="http://schemas.microsoft.com/office/drawing/2014/main" id="{7EA40B15-0984-9D41-70E1-01EA4312F078}"/>
                </a:ext>
              </a:extLst>
            </p:cNvPr>
            <p:cNvSpPr/>
            <p:nvPr/>
          </p:nvSpPr>
          <p:spPr>
            <a:xfrm rot="-900087">
              <a:off x="1740412" y="4150998"/>
              <a:ext cx="392262" cy="354945"/>
            </a:xfrm>
            <a:custGeom>
              <a:avLst/>
              <a:gdLst/>
              <a:ahLst/>
              <a:cxnLst/>
              <a:rect l="l" t="t" r="r" b="b"/>
              <a:pathLst>
                <a:path w="28087" h="25415" extrusionOk="0">
                  <a:moveTo>
                    <a:pt x="14060" y="2451"/>
                  </a:moveTo>
                  <a:cubicBezTo>
                    <a:pt x="18627" y="2451"/>
                    <a:pt x="22802" y="5549"/>
                    <a:pt x="23976" y="10181"/>
                  </a:cubicBezTo>
                  <a:cubicBezTo>
                    <a:pt x="25379" y="15662"/>
                    <a:pt x="22052" y="21240"/>
                    <a:pt x="16572" y="22642"/>
                  </a:cubicBezTo>
                  <a:cubicBezTo>
                    <a:pt x="15723" y="22859"/>
                    <a:pt x="14873" y="22963"/>
                    <a:pt x="14035" y="22963"/>
                  </a:cubicBezTo>
                  <a:cubicBezTo>
                    <a:pt x="9465" y="22963"/>
                    <a:pt x="5296" y="19869"/>
                    <a:pt x="4111" y="15238"/>
                  </a:cubicBezTo>
                  <a:cubicBezTo>
                    <a:pt x="2708" y="9757"/>
                    <a:pt x="6035" y="4179"/>
                    <a:pt x="11515" y="2777"/>
                  </a:cubicBezTo>
                  <a:cubicBezTo>
                    <a:pt x="12364" y="2548"/>
                    <a:pt x="13212" y="2451"/>
                    <a:pt x="14060" y="2451"/>
                  </a:cubicBezTo>
                  <a:close/>
                  <a:moveTo>
                    <a:pt x="14033" y="1"/>
                  </a:moveTo>
                  <a:cubicBezTo>
                    <a:pt x="12996" y="1"/>
                    <a:pt x="11944" y="128"/>
                    <a:pt x="10896" y="396"/>
                  </a:cubicBezTo>
                  <a:cubicBezTo>
                    <a:pt x="4111" y="2157"/>
                    <a:pt x="1" y="9072"/>
                    <a:pt x="1730" y="15857"/>
                  </a:cubicBezTo>
                  <a:cubicBezTo>
                    <a:pt x="3197" y="21598"/>
                    <a:pt x="8384" y="25415"/>
                    <a:pt x="14060" y="25415"/>
                  </a:cubicBezTo>
                  <a:cubicBezTo>
                    <a:pt x="15104" y="25415"/>
                    <a:pt x="16148" y="25284"/>
                    <a:pt x="17191" y="25024"/>
                  </a:cubicBezTo>
                  <a:cubicBezTo>
                    <a:pt x="23976" y="23295"/>
                    <a:pt x="28086" y="16347"/>
                    <a:pt x="26358" y="9562"/>
                  </a:cubicBezTo>
                  <a:cubicBezTo>
                    <a:pt x="24896" y="3825"/>
                    <a:pt x="19703" y="1"/>
                    <a:pt x="14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2">
              <a:extLst>
                <a:ext uri="{FF2B5EF4-FFF2-40B4-BE49-F238E27FC236}">
                  <a16:creationId xmlns:a16="http://schemas.microsoft.com/office/drawing/2014/main" id="{5A2BA95A-0936-ABC4-0067-3E2294551B99}"/>
                </a:ext>
              </a:extLst>
            </p:cNvPr>
            <p:cNvSpPr/>
            <p:nvPr/>
          </p:nvSpPr>
          <p:spPr>
            <a:xfrm rot="-900087">
              <a:off x="2246591" y="4281564"/>
              <a:ext cx="354442" cy="320729"/>
            </a:xfrm>
            <a:custGeom>
              <a:avLst/>
              <a:gdLst/>
              <a:ahLst/>
              <a:cxnLst/>
              <a:rect l="l" t="t" r="r" b="b"/>
              <a:pathLst>
                <a:path w="25379" h="22965" extrusionOk="0">
                  <a:moveTo>
                    <a:pt x="12688" y="0"/>
                  </a:moveTo>
                  <a:cubicBezTo>
                    <a:pt x="11752" y="0"/>
                    <a:pt x="10800" y="116"/>
                    <a:pt x="9852" y="358"/>
                  </a:cubicBezTo>
                  <a:cubicBezTo>
                    <a:pt x="3687" y="1924"/>
                    <a:pt x="1" y="8187"/>
                    <a:pt x="1566" y="14320"/>
                  </a:cubicBezTo>
                  <a:cubicBezTo>
                    <a:pt x="2889" y="19526"/>
                    <a:pt x="7538" y="22965"/>
                    <a:pt x="12666" y="22965"/>
                  </a:cubicBezTo>
                  <a:cubicBezTo>
                    <a:pt x="13609" y="22965"/>
                    <a:pt x="14569" y="22848"/>
                    <a:pt x="15528" y="22605"/>
                  </a:cubicBezTo>
                  <a:cubicBezTo>
                    <a:pt x="21660" y="21039"/>
                    <a:pt x="25379" y="14809"/>
                    <a:pt x="23813" y="8644"/>
                  </a:cubicBezTo>
                  <a:cubicBezTo>
                    <a:pt x="22490" y="3460"/>
                    <a:pt x="17809" y="0"/>
                    <a:pt x="12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2">
              <a:extLst>
                <a:ext uri="{FF2B5EF4-FFF2-40B4-BE49-F238E27FC236}">
                  <a16:creationId xmlns:a16="http://schemas.microsoft.com/office/drawing/2014/main" id="{86E10F1C-83EF-985C-19EC-8C32E71449D4}"/>
                </a:ext>
              </a:extLst>
            </p:cNvPr>
            <p:cNvSpPr/>
            <p:nvPr/>
          </p:nvSpPr>
          <p:spPr>
            <a:xfrm rot="-900087">
              <a:off x="2240253" y="4287684"/>
              <a:ext cx="367193" cy="355099"/>
            </a:xfrm>
            <a:custGeom>
              <a:avLst/>
              <a:gdLst/>
              <a:ahLst/>
              <a:cxnLst/>
              <a:rect l="l" t="t" r="r" b="b"/>
              <a:pathLst>
                <a:path w="26292" h="25426" extrusionOk="0">
                  <a:moveTo>
                    <a:pt x="13146" y="2461"/>
                  </a:moveTo>
                  <a:cubicBezTo>
                    <a:pt x="14973" y="2461"/>
                    <a:pt x="16767" y="2950"/>
                    <a:pt x="18365" y="3896"/>
                  </a:cubicBezTo>
                  <a:cubicBezTo>
                    <a:pt x="20714" y="5299"/>
                    <a:pt x="22410" y="7517"/>
                    <a:pt x="23062" y="10192"/>
                  </a:cubicBezTo>
                  <a:cubicBezTo>
                    <a:pt x="23747" y="12834"/>
                    <a:pt x="23356" y="15607"/>
                    <a:pt x="21953" y="17955"/>
                  </a:cubicBezTo>
                  <a:cubicBezTo>
                    <a:pt x="20551" y="20304"/>
                    <a:pt x="18332" y="21968"/>
                    <a:pt x="15658" y="22653"/>
                  </a:cubicBezTo>
                  <a:cubicBezTo>
                    <a:pt x="14809" y="22873"/>
                    <a:pt x="13946" y="22982"/>
                    <a:pt x="13089" y="22982"/>
                  </a:cubicBezTo>
                  <a:cubicBezTo>
                    <a:pt x="11277" y="22982"/>
                    <a:pt x="9488" y="22496"/>
                    <a:pt x="7894" y="21544"/>
                  </a:cubicBezTo>
                  <a:cubicBezTo>
                    <a:pt x="5545" y="20141"/>
                    <a:pt x="3882" y="17890"/>
                    <a:pt x="3197" y="15248"/>
                  </a:cubicBezTo>
                  <a:cubicBezTo>
                    <a:pt x="2512" y="12606"/>
                    <a:pt x="2903" y="9833"/>
                    <a:pt x="4306" y="7485"/>
                  </a:cubicBezTo>
                  <a:cubicBezTo>
                    <a:pt x="5708" y="5136"/>
                    <a:pt x="7959" y="3472"/>
                    <a:pt x="10601" y="2787"/>
                  </a:cubicBezTo>
                  <a:cubicBezTo>
                    <a:pt x="11450" y="2559"/>
                    <a:pt x="12298" y="2461"/>
                    <a:pt x="13146" y="2461"/>
                  </a:cubicBezTo>
                  <a:close/>
                  <a:moveTo>
                    <a:pt x="13159" y="1"/>
                  </a:moveTo>
                  <a:cubicBezTo>
                    <a:pt x="12101" y="1"/>
                    <a:pt x="11035" y="135"/>
                    <a:pt x="9982" y="406"/>
                  </a:cubicBezTo>
                  <a:cubicBezTo>
                    <a:pt x="6720" y="1254"/>
                    <a:pt x="3947" y="3309"/>
                    <a:pt x="2218" y="6245"/>
                  </a:cubicBezTo>
                  <a:cubicBezTo>
                    <a:pt x="489" y="9148"/>
                    <a:pt x="0" y="12573"/>
                    <a:pt x="816" y="15868"/>
                  </a:cubicBezTo>
                  <a:cubicBezTo>
                    <a:pt x="1664" y="19130"/>
                    <a:pt x="3751" y="21902"/>
                    <a:pt x="6654" y="23631"/>
                  </a:cubicBezTo>
                  <a:cubicBezTo>
                    <a:pt x="8644" y="24806"/>
                    <a:pt x="10862" y="25425"/>
                    <a:pt x="13113" y="25425"/>
                  </a:cubicBezTo>
                  <a:cubicBezTo>
                    <a:pt x="14157" y="25425"/>
                    <a:pt x="15233" y="25295"/>
                    <a:pt x="16277" y="25034"/>
                  </a:cubicBezTo>
                  <a:cubicBezTo>
                    <a:pt x="19572" y="24186"/>
                    <a:pt x="22312" y="22131"/>
                    <a:pt x="24073" y="19195"/>
                  </a:cubicBezTo>
                  <a:cubicBezTo>
                    <a:pt x="25802" y="16292"/>
                    <a:pt x="26292" y="12867"/>
                    <a:pt x="25444" y="9572"/>
                  </a:cubicBezTo>
                  <a:cubicBezTo>
                    <a:pt x="24595" y="6278"/>
                    <a:pt x="22540" y="3538"/>
                    <a:pt x="19605" y="1809"/>
                  </a:cubicBezTo>
                  <a:cubicBezTo>
                    <a:pt x="17629" y="610"/>
                    <a:pt x="15412" y="1"/>
                    <a:pt x="13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2887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6AF22-0751-6C61-B17C-6DD03F5CCD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184A1-0A17-F611-FD29-D162172057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Title 2">
            <a:extLst>
              <a:ext uri="{FF2B5EF4-FFF2-40B4-BE49-F238E27FC236}">
                <a16:creationId xmlns:a16="http://schemas.microsoft.com/office/drawing/2014/main" id="{2647C1D7-F4CD-B03B-3F02-07272CBCDE4F}"/>
              </a:ext>
            </a:extLst>
          </p:cNvPr>
          <p:cNvSpPr>
            <a:spLocks noGrp="1"/>
          </p:cNvSpPr>
          <p:nvPr>
            <p:ph type="title"/>
          </p:nvPr>
        </p:nvSpPr>
        <p:spPr/>
        <p:txBody>
          <a:bodyPr/>
          <a:lstStyle/>
          <a:p>
            <a:r>
              <a:rPr lang="en-CA" dirty="0"/>
              <a:t>Joint Probability Mass Function </a:t>
            </a:r>
          </a:p>
        </p:txBody>
      </p:sp>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CDCA482D-8189-DDB9-0A62-94DAA992FDC9}"/>
                  </a:ext>
                </a:extLst>
              </p:cNvPr>
              <p:cNvSpPr/>
              <p:nvPr/>
            </p:nvSpPr>
            <p:spPr>
              <a:xfrm>
                <a:off x="720000" y="1255290"/>
                <a:ext cx="7704000" cy="172551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b="1" dirty="0">
                    <a:solidFill>
                      <a:schemeClr val="tx2"/>
                    </a:solidFill>
                    <a:latin typeface="Poppins" panose="00000500000000000000" pitchFamily="2" charset="0"/>
                    <a:cs typeface="Poppins" panose="00000500000000000000" pitchFamily="2" charset="0"/>
                  </a:rPr>
                  <a:t>Joint Probability Mass Function </a:t>
                </a:r>
                <a:r>
                  <a:rPr lang="en-CA" dirty="0">
                    <a:solidFill>
                      <a:schemeClr val="tx2"/>
                    </a:solidFill>
                    <a:latin typeface="Poppins" panose="00000500000000000000" pitchFamily="2" charset="0"/>
                    <a:cs typeface="Poppins" panose="00000500000000000000" pitchFamily="2" charset="0"/>
                  </a:rPr>
                  <a:t>– Let’s consider 2 discrete random variables </a:t>
                </a:r>
                <a14:m>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𝑋</m:t>
                    </m:r>
                  </m:oMath>
                </a14:m>
                <a:r>
                  <a:rPr lang="en-CA" dirty="0">
                    <a:solidFill>
                      <a:schemeClr val="tx2"/>
                    </a:solidFill>
                    <a:latin typeface="Poppins" panose="00000500000000000000" pitchFamily="2" charset="0"/>
                    <a:cs typeface="Poppins" panose="00000500000000000000" pitchFamily="2" charset="0"/>
                  </a:rPr>
                  <a:t> and </a:t>
                </a:r>
                <a14:m>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𝑌</m:t>
                    </m:r>
                  </m:oMath>
                </a14:m>
                <a:r>
                  <a:rPr lang="en-CA" dirty="0">
                    <a:solidFill>
                      <a:schemeClr val="tx2"/>
                    </a:solidFill>
                    <a:latin typeface="Poppins" panose="00000500000000000000" pitchFamily="2" charset="0"/>
                    <a:cs typeface="Poppins" panose="00000500000000000000" pitchFamily="2" charset="0"/>
                  </a:rPr>
                  <a:t> associated with the same experiment and define the function</a:t>
                </a:r>
              </a:p>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d>
                        <m:dPr>
                          <m:ctrlPr>
                            <a:rPr lang="en-US" b="0" i="1" smtClean="0">
                              <a:solidFill>
                                <a:schemeClr val="tx2"/>
                              </a:solidFill>
                              <a:latin typeface="Cambria Math" panose="02040503050406030204" pitchFamily="18" charset="0"/>
                              <a:cs typeface="Poppins" panose="00000500000000000000" pitchFamily="2" charset="0"/>
                            </a:rPr>
                          </m:ctrlPr>
                        </m:dPr>
                        <m:e>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𝑦</m:t>
                          </m:r>
                        </m:e>
                      </m:d>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𝑃</m:t>
                      </m:r>
                      <m:d>
                        <m:dPr>
                          <m:ctrlPr>
                            <a:rPr lang="en-US" b="0" i="1" smtClean="0">
                              <a:solidFill>
                                <a:schemeClr val="tx2"/>
                              </a:solidFill>
                              <a:latin typeface="Cambria Math" panose="02040503050406030204" pitchFamily="18" charset="0"/>
                              <a:cs typeface="Poppins" panose="00000500000000000000" pitchFamily="2" charset="0"/>
                            </a:rPr>
                          </m:ctrlPr>
                        </m:dPr>
                        <m:e>
                          <m:d>
                            <m:dPr>
                              <m:begChr m:val="{"/>
                              <m:endChr m:val="}"/>
                              <m:ctrlPr>
                                <a:rPr lang="en-US" b="0" i="1" smtClean="0">
                                  <a:solidFill>
                                    <a:schemeClr val="tx2"/>
                                  </a:solidFill>
                                  <a:latin typeface="Cambria Math" panose="02040503050406030204" pitchFamily="18" charset="0"/>
                                  <a:cs typeface="Poppins" panose="00000500000000000000" pitchFamily="2" charset="0"/>
                                </a:rPr>
                              </m:ctrlPr>
                            </m:dPr>
                            <m:e>
                              <m:r>
                                <a:rPr lang="en-US" b="0" i="1" smtClean="0">
                                  <a:solidFill>
                                    <a:schemeClr val="tx2"/>
                                  </a:solidFill>
                                  <a:latin typeface="Cambria Math" panose="02040503050406030204" pitchFamily="18" charset="0"/>
                                  <a:cs typeface="Poppins" panose="00000500000000000000" pitchFamily="2" charset="0"/>
                                </a:rPr>
                                <m:t>𝑋</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e>
                          </m:d>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𝑌</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𝑦</m:t>
                          </m:r>
                          <m:r>
                            <a:rPr lang="en-US" b="0" i="1" smtClean="0">
                              <a:solidFill>
                                <a:schemeClr val="tx2"/>
                              </a:solidFill>
                              <a:latin typeface="Cambria Math" panose="02040503050406030204" pitchFamily="18" charset="0"/>
                              <a:cs typeface="Poppins" panose="00000500000000000000" pitchFamily="2" charset="0"/>
                            </a:rPr>
                            <m:t>}</m:t>
                          </m:r>
                        </m:e>
                      </m:d>
                      <m:r>
                        <a:rPr lang="en-US" b="0" i="1" smtClean="0">
                          <a:solidFill>
                            <a:schemeClr val="tx2"/>
                          </a:solidFill>
                          <a:latin typeface="Cambria Math" panose="02040503050406030204" pitchFamily="18" charset="0"/>
                          <a:cs typeface="Poppins" panose="00000500000000000000" pitchFamily="2" charset="0"/>
                        </a:rPr>
                        <m:t>, </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sSub>
                        <m:sSubPr>
                          <m:ctrlPr>
                            <a:rPr lang="en-US" b="0" i="1" smtClean="0">
                              <a:solidFill>
                                <a:schemeClr val="tx2"/>
                              </a:solidFill>
                              <a:latin typeface="Cambria Math" panose="02040503050406030204" pitchFamily="18" charset="0"/>
                              <a:cs typeface="Poppins" panose="00000500000000000000" pitchFamily="2" charset="0"/>
                            </a:rPr>
                          </m:ctrlPr>
                        </m:sSubPr>
                        <m:e>
                          <m:r>
                            <a:rPr lang="en-US" b="0" i="1" smtClean="0">
                              <a:solidFill>
                                <a:schemeClr val="tx2"/>
                              </a:solidFill>
                              <a:latin typeface="Cambria Math" panose="02040503050406030204" pitchFamily="18" charset="0"/>
                              <a:cs typeface="Poppins" panose="00000500000000000000" pitchFamily="2" charset="0"/>
                            </a:rPr>
                            <m:t>𝐴</m:t>
                          </m:r>
                        </m:e>
                        <m:sub>
                          <m:r>
                            <a:rPr lang="en-US" b="0" i="1" smtClean="0">
                              <a:solidFill>
                                <a:schemeClr val="tx2"/>
                              </a:solidFill>
                              <a:latin typeface="Cambria Math" panose="02040503050406030204" pitchFamily="18" charset="0"/>
                              <a:cs typeface="Poppins" panose="00000500000000000000" pitchFamily="2" charset="0"/>
                            </a:rPr>
                            <m:t>𝑋</m:t>
                          </m:r>
                        </m:sub>
                      </m:sSub>
                      <m:r>
                        <a:rPr lang="en-US" b="0" i="1" smtClean="0">
                          <a:solidFill>
                            <a:schemeClr val="tx2"/>
                          </a:solidFill>
                          <a:latin typeface="Cambria Math" panose="02040503050406030204" pitchFamily="18" charset="0"/>
                          <a:cs typeface="Poppins" panose="00000500000000000000" pitchFamily="2" charset="0"/>
                        </a:rPr>
                        <m:t>, </m:t>
                      </m:r>
                      <m:r>
                        <a:rPr lang="en-US" b="0" i="1" smtClean="0">
                          <a:solidFill>
                            <a:schemeClr val="tx2"/>
                          </a:solidFill>
                          <a:latin typeface="Cambria Math" panose="02040503050406030204" pitchFamily="18" charset="0"/>
                          <a:cs typeface="Poppins" panose="00000500000000000000" pitchFamily="2" charset="0"/>
                        </a:rPr>
                        <m:t>𝑦</m:t>
                      </m:r>
                      <m:r>
                        <a:rPr lang="en-US" b="0" i="1" smtClean="0">
                          <a:solidFill>
                            <a:schemeClr val="tx2"/>
                          </a:solidFill>
                          <a:latin typeface="Cambria Math" panose="02040503050406030204" pitchFamily="18" charset="0"/>
                          <a:cs typeface="Poppins" panose="00000500000000000000" pitchFamily="2" charset="0"/>
                        </a:rPr>
                        <m:t>∈</m:t>
                      </m:r>
                      <m:sSub>
                        <m:sSubPr>
                          <m:ctrlPr>
                            <a:rPr lang="en-US" b="0" i="1" smtClean="0">
                              <a:solidFill>
                                <a:schemeClr val="tx2"/>
                              </a:solidFill>
                              <a:latin typeface="Cambria Math" panose="02040503050406030204" pitchFamily="18" charset="0"/>
                              <a:cs typeface="Poppins" panose="00000500000000000000" pitchFamily="2" charset="0"/>
                            </a:rPr>
                          </m:ctrlPr>
                        </m:sSubPr>
                        <m:e>
                          <m:r>
                            <a:rPr lang="en-US" b="0" i="1" smtClean="0">
                              <a:solidFill>
                                <a:schemeClr val="tx2"/>
                              </a:solidFill>
                              <a:latin typeface="Cambria Math" panose="02040503050406030204" pitchFamily="18" charset="0"/>
                              <a:cs typeface="Poppins" panose="00000500000000000000" pitchFamily="2" charset="0"/>
                            </a:rPr>
                            <m:t>𝐴</m:t>
                          </m:r>
                        </m:e>
                        <m:sub>
                          <m:r>
                            <a:rPr lang="en-US" b="0" i="1" smtClean="0">
                              <a:solidFill>
                                <a:schemeClr val="tx2"/>
                              </a:solidFill>
                              <a:latin typeface="Cambria Math" panose="02040503050406030204" pitchFamily="18" charset="0"/>
                              <a:cs typeface="Poppins" panose="00000500000000000000" pitchFamily="2" charset="0"/>
                            </a:rPr>
                            <m:t>𝑌</m:t>
                          </m:r>
                        </m:sub>
                      </m:sSub>
                    </m:oMath>
                  </m:oMathPara>
                </a14:m>
                <a:endParaRPr lang="en-CA" dirty="0">
                  <a:solidFill>
                    <a:schemeClr val="tx2"/>
                  </a:solidFill>
                  <a:latin typeface="Poppins" panose="00000500000000000000" pitchFamily="2" charset="0"/>
                  <a:cs typeface="Poppins" panose="00000500000000000000" pitchFamily="2" charset="0"/>
                </a:endParaRPr>
              </a:p>
              <a:p>
                <a:pPr algn="ctr"/>
                <a:r>
                  <a:rPr lang="en-CA" dirty="0">
                    <a:solidFill>
                      <a:schemeClr val="tx2"/>
                    </a:solidFill>
                    <a:latin typeface="Poppins" panose="00000500000000000000" pitchFamily="2" charset="0"/>
                    <a:cs typeface="Poppins" panose="00000500000000000000" pitchFamily="2" charset="0"/>
                  </a:rPr>
                  <a:t>where </a:t>
                </a:r>
                <a14:m>
                  <m:oMath xmlns:m="http://schemas.openxmlformats.org/officeDocument/2006/math">
                    <m:sSub>
                      <m:sSubPr>
                        <m:ctrlPr>
                          <a:rPr lang="en-US" b="0" i="1" smtClean="0">
                            <a:solidFill>
                              <a:schemeClr val="tx2"/>
                            </a:solidFill>
                            <a:latin typeface="Cambria Math" panose="02040503050406030204" pitchFamily="18" charset="0"/>
                            <a:cs typeface="Poppins" panose="00000500000000000000" pitchFamily="2" charset="0"/>
                          </a:rPr>
                        </m:ctrlPr>
                      </m:sSubPr>
                      <m:e>
                        <m:r>
                          <a:rPr lang="en-US" b="0" i="1" smtClean="0">
                            <a:solidFill>
                              <a:schemeClr val="tx2"/>
                            </a:solidFill>
                            <a:latin typeface="Cambria Math" panose="02040503050406030204" pitchFamily="18" charset="0"/>
                            <a:cs typeface="Poppins" panose="00000500000000000000" pitchFamily="2" charset="0"/>
                          </a:rPr>
                          <m:t>𝐴</m:t>
                        </m:r>
                      </m:e>
                      <m:sub>
                        <m:r>
                          <a:rPr lang="en-US" b="0" i="1" smtClean="0">
                            <a:solidFill>
                              <a:schemeClr val="tx2"/>
                            </a:solidFill>
                            <a:latin typeface="Cambria Math" panose="02040503050406030204" pitchFamily="18" charset="0"/>
                            <a:cs typeface="Poppins" panose="00000500000000000000" pitchFamily="2" charset="0"/>
                          </a:rPr>
                          <m:t>𝑋</m:t>
                        </m:r>
                      </m:sub>
                    </m:sSub>
                  </m:oMath>
                </a14:m>
                <a:r>
                  <a:rPr lang="en-CA" dirty="0">
                    <a:solidFill>
                      <a:schemeClr val="tx2"/>
                    </a:solidFill>
                    <a:latin typeface="Poppins" panose="00000500000000000000" pitchFamily="2" charset="0"/>
                    <a:cs typeface="Poppins" panose="00000500000000000000" pitchFamily="2" charset="0"/>
                  </a:rPr>
                  <a:t> and </a:t>
                </a:r>
                <a14:m>
                  <m:oMath xmlns:m="http://schemas.openxmlformats.org/officeDocument/2006/math">
                    <m:sSub>
                      <m:sSubPr>
                        <m:ctrlPr>
                          <a:rPr lang="en-US" i="1">
                            <a:solidFill>
                              <a:schemeClr val="tx2"/>
                            </a:solidFill>
                            <a:latin typeface="Cambria Math" panose="02040503050406030204" pitchFamily="18" charset="0"/>
                            <a:cs typeface="Poppins" panose="00000500000000000000" pitchFamily="2" charset="0"/>
                          </a:rPr>
                        </m:ctrlPr>
                      </m:sSubPr>
                      <m:e>
                        <m:r>
                          <a:rPr lang="en-US" i="1">
                            <a:solidFill>
                              <a:schemeClr val="tx2"/>
                            </a:solidFill>
                            <a:latin typeface="Cambria Math" panose="02040503050406030204" pitchFamily="18" charset="0"/>
                            <a:cs typeface="Poppins" panose="00000500000000000000" pitchFamily="2" charset="0"/>
                          </a:rPr>
                          <m:t>𝐴</m:t>
                        </m:r>
                      </m:e>
                      <m:sub>
                        <m:r>
                          <a:rPr lang="en-US" b="0" i="1" smtClean="0">
                            <a:solidFill>
                              <a:schemeClr val="tx2"/>
                            </a:solidFill>
                            <a:latin typeface="Cambria Math" panose="02040503050406030204" pitchFamily="18" charset="0"/>
                            <a:cs typeface="Poppins" panose="00000500000000000000" pitchFamily="2" charset="0"/>
                          </a:rPr>
                          <m:t>𝑌</m:t>
                        </m:r>
                      </m:sub>
                    </m:sSub>
                  </m:oMath>
                </a14:m>
                <a:r>
                  <a:rPr lang="en-CA" dirty="0">
                    <a:solidFill>
                      <a:schemeClr val="tx2"/>
                    </a:solidFill>
                    <a:latin typeface="Poppins" panose="00000500000000000000" pitchFamily="2" charset="0"/>
                    <a:cs typeface="Poppins" panose="00000500000000000000" pitchFamily="2" charset="0"/>
                  </a:rPr>
                  <a:t> represents the ranges for </a:t>
                </a:r>
                <a14:m>
                  <m:oMath xmlns:m="http://schemas.openxmlformats.org/officeDocument/2006/math">
                    <m:r>
                      <a:rPr lang="en-US" i="1">
                        <a:solidFill>
                          <a:schemeClr val="tx2"/>
                        </a:solidFill>
                        <a:latin typeface="Cambria Math" panose="02040503050406030204" pitchFamily="18" charset="0"/>
                        <a:cs typeface="Poppins" panose="00000500000000000000" pitchFamily="2" charset="0"/>
                      </a:rPr>
                      <m:t>𝑋</m:t>
                    </m:r>
                  </m:oMath>
                </a14:m>
                <a:r>
                  <a:rPr lang="en-CA" dirty="0">
                    <a:solidFill>
                      <a:schemeClr val="tx2"/>
                    </a:solidFill>
                    <a:latin typeface="Poppins" panose="00000500000000000000" pitchFamily="2" charset="0"/>
                    <a:cs typeface="Poppins" panose="00000500000000000000" pitchFamily="2" charset="0"/>
                  </a:rPr>
                  <a:t> and </a:t>
                </a:r>
                <a14:m>
                  <m:oMath xmlns:m="http://schemas.openxmlformats.org/officeDocument/2006/math">
                    <m:r>
                      <a:rPr lang="en-US" i="1">
                        <a:solidFill>
                          <a:schemeClr val="tx2"/>
                        </a:solidFill>
                        <a:latin typeface="Cambria Math" panose="02040503050406030204" pitchFamily="18" charset="0"/>
                        <a:cs typeface="Poppins" panose="00000500000000000000" pitchFamily="2" charset="0"/>
                      </a:rPr>
                      <m:t>𝑌</m:t>
                    </m:r>
                  </m:oMath>
                </a14:m>
                <a:r>
                  <a:rPr lang="en-CA" dirty="0">
                    <a:solidFill>
                      <a:schemeClr val="tx2"/>
                    </a:solidFill>
                    <a:latin typeface="Poppins" panose="00000500000000000000" pitchFamily="2" charset="0"/>
                    <a:cs typeface="Poppins" panose="00000500000000000000" pitchFamily="2" charset="0"/>
                  </a:rPr>
                  <a:t> respectively. </a:t>
                </a:r>
                <a14:m>
                  <m:oMath xmlns:m="http://schemas.openxmlformats.org/officeDocument/2006/math">
                    <m:r>
                      <a:rPr lang="en-US" i="1">
                        <a:solidFill>
                          <a:schemeClr val="tx2"/>
                        </a:solidFill>
                        <a:latin typeface="Cambria Math" panose="02040503050406030204" pitchFamily="18" charset="0"/>
                        <a:cs typeface="Poppins" panose="00000500000000000000" pitchFamily="2" charset="0"/>
                      </a:rPr>
                      <m:t>𝑓</m:t>
                    </m:r>
                    <m:d>
                      <m:dPr>
                        <m:ctrlPr>
                          <a:rPr lang="en-US" i="1">
                            <a:solidFill>
                              <a:schemeClr val="tx2"/>
                            </a:solidFill>
                            <a:latin typeface="Cambria Math" panose="02040503050406030204" pitchFamily="18" charset="0"/>
                            <a:cs typeface="Poppins" panose="00000500000000000000" pitchFamily="2" charset="0"/>
                          </a:rPr>
                        </m:ctrlPr>
                      </m:dPr>
                      <m:e>
                        <m:r>
                          <a:rPr lang="en-US" i="1">
                            <a:solidFill>
                              <a:schemeClr val="tx2"/>
                            </a:solidFill>
                            <a:latin typeface="Cambria Math" panose="02040503050406030204" pitchFamily="18" charset="0"/>
                            <a:cs typeface="Poppins" panose="00000500000000000000" pitchFamily="2" charset="0"/>
                          </a:rPr>
                          <m:t>𝑥</m:t>
                        </m:r>
                        <m:r>
                          <a:rPr lang="en-US" i="1">
                            <a:solidFill>
                              <a:schemeClr val="tx2"/>
                            </a:solidFill>
                            <a:latin typeface="Cambria Math" panose="02040503050406030204" pitchFamily="18" charset="0"/>
                            <a:cs typeface="Poppins" panose="00000500000000000000" pitchFamily="2" charset="0"/>
                          </a:rPr>
                          <m:t>,</m:t>
                        </m:r>
                        <m:r>
                          <a:rPr lang="en-US" i="1">
                            <a:solidFill>
                              <a:schemeClr val="tx2"/>
                            </a:solidFill>
                            <a:latin typeface="Cambria Math" panose="02040503050406030204" pitchFamily="18" charset="0"/>
                            <a:cs typeface="Poppins" panose="00000500000000000000" pitchFamily="2" charset="0"/>
                          </a:rPr>
                          <m:t>𝑦</m:t>
                        </m:r>
                      </m:e>
                    </m:d>
                  </m:oMath>
                </a14:m>
                <a:r>
                  <a:rPr lang="en-CA" dirty="0">
                    <a:solidFill>
                      <a:schemeClr val="tx2"/>
                    </a:solidFill>
                    <a:latin typeface="Poppins" panose="00000500000000000000" pitchFamily="2" charset="0"/>
                    <a:cs typeface="Poppins" panose="00000500000000000000" pitchFamily="2" charset="0"/>
                  </a:rPr>
                  <a:t> is the joint probability mass function </a:t>
                </a:r>
                <a14:m>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𝑋</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𝑌</m:t>
                    </m:r>
                    <m:r>
                      <a:rPr lang="en-US" b="0" i="1" smtClean="0">
                        <a:solidFill>
                          <a:schemeClr val="tx2"/>
                        </a:solidFill>
                        <a:latin typeface="Cambria Math" panose="02040503050406030204" pitchFamily="18" charset="0"/>
                        <a:cs typeface="Poppins" panose="00000500000000000000" pitchFamily="2" charset="0"/>
                      </a:rPr>
                      <m:t>)</m:t>
                    </m:r>
                  </m:oMath>
                </a14:m>
                <a:r>
                  <a:rPr lang="en-CA" dirty="0">
                    <a:solidFill>
                      <a:schemeClr val="tx2"/>
                    </a:solidFill>
                    <a:latin typeface="Poppins" panose="00000500000000000000" pitchFamily="2" charset="0"/>
                    <a:cs typeface="Poppins" panose="00000500000000000000" pitchFamily="2" charset="0"/>
                  </a:rPr>
                  <a:t> where </a:t>
                </a:r>
                <a14:m>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d>
                      <m:dPr>
                        <m:ctrlPr>
                          <a:rPr lang="en-US" b="0" i="1" smtClean="0">
                            <a:solidFill>
                              <a:schemeClr val="tx2"/>
                            </a:solidFill>
                            <a:latin typeface="Cambria Math" panose="02040503050406030204" pitchFamily="18" charset="0"/>
                            <a:cs typeface="Poppins" panose="00000500000000000000" pitchFamily="2" charset="0"/>
                          </a:rPr>
                        </m:ctrlPr>
                      </m:dPr>
                      <m:e>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𝑦</m:t>
                        </m:r>
                      </m:e>
                    </m:d>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𝑃</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𝑋</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𝑌</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𝑦</m:t>
                    </m:r>
                    <m:r>
                      <a:rPr lang="en-US" b="0" i="1" smtClean="0">
                        <a:solidFill>
                          <a:schemeClr val="tx2"/>
                        </a:solidFill>
                        <a:latin typeface="Cambria Math" panose="02040503050406030204" pitchFamily="18" charset="0"/>
                        <a:cs typeface="Poppins" panose="00000500000000000000" pitchFamily="2" charset="0"/>
                      </a:rPr>
                      <m:t>)</m:t>
                    </m:r>
                  </m:oMath>
                </a14:m>
                <a:endParaRPr lang="en-CA" dirty="0">
                  <a:solidFill>
                    <a:schemeClr val="tx2"/>
                  </a:solidFill>
                  <a:latin typeface="Poppins" panose="00000500000000000000" pitchFamily="2" charset="0"/>
                  <a:cs typeface="Poppins" panose="00000500000000000000" pitchFamily="2" charset="0"/>
                </a:endParaRPr>
              </a:p>
            </p:txBody>
          </p:sp>
        </mc:Choice>
        <mc:Fallback>
          <p:sp>
            <p:nvSpPr>
              <p:cNvPr id="5" name="Rectangle: Rounded Corners 4">
                <a:extLst>
                  <a:ext uri="{FF2B5EF4-FFF2-40B4-BE49-F238E27FC236}">
                    <a16:creationId xmlns:a16="http://schemas.microsoft.com/office/drawing/2014/main" id="{CDCA482D-8189-DDB9-0A62-94DAA992FDC9}"/>
                  </a:ext>
                </a:extLst>
              </p:cNvPr>
              <p:cNvSpPr>
                <a:spLocks noRot="1" noChangeAspect="1" noMove="1" noResize="1" noEditPoints="1" noAdjustHandles="1" noChangeArrowheads="1" noChangeShapeType="1" noTextEdit="1"/>
              </p:cNvSpPr>
              <p:nvPr/>
            </p:nvSpPr>
            <p:spPr>
              <a:xfrm>
                <a:off x="720000" y="1255290"/>
                <a:ext cx="7704000" cy="1725510"/>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4" name="Rectangle: Rounded Corners 3">
                <a:extLst>
                  <a:ext uri="{FF2B5EF4-FFF2-40B4-BE49-F238E27FC236}">
                    <a16:creationId xmlns:a16="http://schemas.microsoft.com/office/drawing/2014/main" id="{5A865DAC-5F2B-64A8-FD3A-9EEE59CD9CB8}"/>
                  </a:ext>
                </a:extLst>
              </p:cNvPr>
              <p:cNvSpPr/>
              <p:nvPr/>
            </p:nvSpPr>
            <p:spPr>
              <a:xfrm>
                <a:off x="720000" y="3455073"/>
                <a:ext cx="7704000" cy="86627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b="1" dirty="0">
                    <a:solidFill>
                      <a:schemeClr val="tx2"/>
                    </a:solidFill>
                    <a:latin typeface="Poppins" panose="00000500000000000000" pitchFamily="2" charset="0"/>
                    <a:cs typeface="Poppins" panose="00000500000000000000" pitchFamily="2" charset="0"/>
                  </a:rPr>
                  <a:t>Marginal PMF </a:t>
                </a:r>
                <a:r>
                  <a:rPr lang="en-CA" dirty="0">
                    <a:solidFill>
                      <a:schemeClr val="tx2"/>
                    </a:solidFill>
                    <a:latin typeface="Poppins" panose="00000500000000000000" pitchFamily="2" charset="0"/>
                    <a:cs typeface="Poppins" panose="00000500000000000000" pitchFamily="2" charset="0"/>
                  </a:rPr>
                  <a:t>– You can derive the PMF of a random variable in a joint PMF!</a:t>
                </a:r>
              </a:p>
              <a:p>
                <a:pPr algn="ctr"/>
                <a:r>
                  <a:rPr lang="en-CA" dirty="0">
                    <a:solidFill>
                      <a:schemeClr val="tx2"/>
                    </a:solidFill>
                    <a:latin typeface="Poppins" panose="00000500000000000000" pitchFamily="2" charset="0"/>
                    <a:cs typeface="Poppins" panose="00000500000000000000" pitchFamily="2" charset="0"/>
                  </a:rPr>
                  <a:t>Example. </a:t>
                </a:r>
                <a14:m>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𝑃</m:t>
                    </m:r>
                    <m:d>
                      <m:dPr>
                        <m:ctrlPr>
                          <a:rPr lang="en-US" b="0" i="1" smtClean="0">
                            <a:solidFill>
                              <a:schemeClr val="tx2"/>
                            </a:solidFill>
                            <a:latin typeface="Cambria Math" panose="02040503050406030204" pitchFamily="18" charset="0"/>
                            <a:cs typeface="Poppins" panose="00000500000000000000" pitchFamily="2" charset="0"/>
                          </a:rPr>
                        </m:ctrlPr>
                      </m:dPr>
                      <m:e>
                        <m:r>
                          <a:rPr lang="en-US" b="0" i="1" smtClean="0">
                            <a:solidFill>
                              <a:schemeClr val="tx2"/>
                            </a:solidFill>
                            <a:latin typeface="Cambria Math" panose="02040503050406030204" pitchFamily="18" charset="0"/>
                            <a:cs typeface="Poppins" panose="00000500000000000000" pitchFamily="2" charset="0"/>
                          </a:rPr>
                          <m:t>𝑋</m:t>
                        </m:r>
                        <m:r>
                          <a:rPr lang="en-US" b="0" i="1" smtClean="0">
                            <a:solidFill>
                              <a:schemeClr val="tx2"/>
                            </a:solidFill>
                            <a:latin typeface="Cambria Math" panose="02040503050406030204" pitchFamily="18" charset="0"/>
                            <a:cs typeface="Poppins" panose="00000500000000000000" pitchFamily="2" charset="0"/>
                          </a:rPr>
                          <m:t>=0</m:t>
                        </m:r>
                      </m:e>
                    </m:d>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𝑃</m:t>
                    </m:r>
                    <m:d>
                      <m:dPr>
                        <m:ctrlPr>
                          <a:rPr lang="en-US" b="0" i="1" smtClean="0">
                            <a:solidFill>
                              <a:schemeClr val="tx2"/>
                            </a:solidFill>
                            <a:latin typeface="Cambria Math" panose="02040503050406030204" pitchFamily="18" charset="0"/>
                            <a:cs typeface="Poppins" panose="00000500000000000000" pitchFamily="2" charset="0"/>
                          </a:rPr>
                        </m:ctrlPr>
                      </m:dPr>
                      <m:e>
                        <m:r>
                          <a:rPr lang="en-US" b="0" i="1" smtClean="0">
                            <a:solidFill>
                              <a:schemeClr val="tx2"/>
                            </a:solidFill>
                            <a:latin typeface="Cambria Math" panose="02040503050406030204" pitchFamily="18" charset="0"/>
                            <a:cs typeface="Poppins" panose="00000500000000000000" pitchFamily="2" charset="0"/>
                          </a:rPr>
                          <m:t>𝑋</m:t>
                        </m:r>
                        <m:r>
                          <a:rPr lang="en-US" b="0" i="1" smtClean="0">
                            <a:solidFill>
                              <a:schemeClr val="tx2"/>
                            </a:solidFill>
                            <a:latin typeface="Cambria Math" panose="02040503050406030204" pitchFamily="18" charset="0"/>
                            <a:cs typeface="Poppins" panose="00000500000000000000" pitchFamily="2" charset="0"/>
                          </a:rPr>
                          <m:t>=0,</m:t>
                        </m:r>
                        <m:r>
                          <a:rPr lang="en-US" b="0" i="1" smtClean="0">
                            <a:solidFill>
                              <a:schemeClr val="tx2"/>
                            </a:solidFill>
                            <a:latin typeface="Cambria Math" panose="02040503050406030204" pitchFamily="18" charset="0"/>
                            <a:cs typeface="Poppins" panose="00000500000000000000" pitchFamily="2" charset="0"/>
                          </a:rPr>
                          <m:t>𝑌</m:t>
                        </m:r>
                        <m:r>
                          <a:rPr lang="en-US" b="0" i="1" smtClean="0">
                            <a:solidFill>
                              <a:schemeClr val="tx2"/>
                            </a:solidFill>
                            <a:latin typeface="Cambria Math" panose="02040503050406030204" pitchFamily="18" charset="0"/>
                            <a:cs typeface="Poppins" panose="00000500000000000000" pitchFamily="2" charset="0"/>
                          </a:rPr>
                          <m:t>=1</m:t>
                        </m:r>
                      </m:e>
                    </m:d>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𝑃</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𝑋</m:t>
                    </m:r>
                    <m:r>
                      <a:rPr lang="en-US" b="0" i="1" smtClean="0">
                        <a:solidFill>
                          <a:schemeClr val="tx2"/>
                        </a:solidFill>
                        <a:latin typeface="Cambria Math" panose="02040503050406030204" pitchFamily="18" charset="0"/>
                        <a:cs typeface="Poppins" panose="00000500000000000000" pitchFamily="2" charset="0"/>
                      </a:rPr>
                      <m:t>=0,</m:t>
                    </m:r>
                    <m:r>
                      <a:rPr lang="en-US" b="0" i="1" smtClean="0">
                        <a:solidFill>
                          <a:schemeClr val="tx2"/>
                        </a:solidFill>
                        <a:latin typeface="Cambria Math" panose="02040503050406030204" pitchFamily="18" charset="0"/>
                        <a:cs typeface="Poppins" panose="00000500000000000000" pitchFamily="2" charset="0"/>
                      </a:rPr>
                      <m:t>𝑌</m:t>
                    </m:r>
                    <m:r>
                      <a:rPr lang="en-US" b="0" i="1" smtClean="0">
                        <a:solidFill>
                          <a:schemeClr val="tx2"/>
                        </a:solidFill>
                        <a:latin typeface="Cambria Math" panose="02040503050406030204" pitchFamily="18" charset="0"/>
                        <a:cs typeface="Poppins" panose="00000500000000000000" pitchFamily="2" charset="0"/>
                      </a:rPr>
                      <m:t>=2)</m:t>
                    </m:r>
                  </m:oMath>
                </a14:m>
                <a:endParaRPr lang="en-CA" dirty="0">
                  <a:solidFill>
                    <a:schemeClr val="tx2"/>
                  </a:solidFill>
                  <a:latin typeface="Poppins" panose="00000500000000000000" pitchFamily="2" charset="0"/>
                  <a:cs typeface="Poppins" panose="00000500000000000000" pitchFamily="2" charset="0"/>
                </a:endParaRPr>
              </a:p>
            </p:txBody>
          </p:sp>
        </mc:Choice>
        <mc:Fallback>
          <p:sp>
            <p:nvSpPr>
              <p:cNvPr id="4" name="Rectangle: Rounded Corners 3">
                <a:extLst>
                  <a:ext uri="{FF2B5EF4-FFF2-40B4-BE49-F238E27FC236}">
                    <a16:creationId xmlns:a16="http://schemas.microsoft.com/office/drawing/2014/main" id="{5A865DAC-5F2B-64A8-FD3A-9EEE59CD9CB8}"/>
                  </a:ext>
                </a:extLst>
              </p:cNvPr>
              <p:cNvSpPr>
                <a:spLocks noRot="1" noChangeAspect="1" noMove="1" noResize="1" noEditPoints="1" noAdjustHandles="1" noChangeArrowheads="1" noChangeShapeType="1" noTextEdit="1"/>
              </p:cNvSpPr>
              <p:nvPr/>
            </p:nvSpPr>
            <p:spPr>
              <a:xfrm>
                <a:off x="720000" y="3455073"/>
                <a:ext cx="7704000" cy="866274"/>
              </a:xfrm>
              <a:prstGeom prst="round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900759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D44F7C-06AA-F56C-497A-15F5E197F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C6C66-1663-728F-12CB-41B287D7A57E}"/>
              </a:ext>
            </a:extLst>
          </p:cNvPr>
          <p:cNvSpPr>
            <a:spLocks noGrp="1"/>
          </p:cNvSpPr>
          <p:nvPr>
            <p:ph type="title"/>
          </p:nvPr>
        </p:nvSpPr>
        <p:spPr/>
        <p:txBody>
          <a:bodyPr/>
          <a:lstStyle/>
          <a:p>
            <a:r>
              <a:rPr lang="en-CA" dirty="0"/>
              <a:t>Independent and Dependent Random Variables</a:t>
            </a:r>
          </a:p>
        </p:txBody>
      </p:sp>
      <p:sp>
        <p:nvSpPr>
          <p:cNvPr id="4" name="Slide Number Placeholder 3">
            <a:extLst>
              <a:ext uri="{FF2B5EF4-FFF2-40B4-BE49-F238E27FC236}">
                <a16:creationId xmlns:a16="http://schemas.microsoft.com/office/drawing/2014/main" id="{085F0BF0-9E6B-016E-6952-ED246CFBE1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pSp>
        <p:nvGrpSpPr>
          <p:cNvPr id="5" name="Google Shape;2125;p39">
            <a:extLst>
              <a:ext uri="{FF2B5EF4-FFF2-40B4-BE49-F238E27FC236}">
                <a16:creationId xmlns:a16="http://schemas.microsoft.com/office/drawing/2014/main" id="{0D6A2C7A-00C6-3545-7E2B-855F9BC50573}"/>
              </a:ext>
            </a:extLst>
          </p:cNvPr>
          <p:cNvGrpSpPr/>
          <p:nvPr/>
        </p:nvGrpSpPr>
        <p:grpSpPr>
          <a:xfrm rot="1362312">
            <a:off x="164519" y="4307573"/>
            <a:ext cx="1566619" cy="589457"/>
            <a:chOff x="2854615" y="4303294"/>
            <a:chExt cx="1566619" cy="589457"/>
          </a:xfrm>
          <a:noFill/>
        </p:grpSpPr>
        <p:grpSp>
          <p:nvGrpSpPr>
            <p:cNvPr id="6" name="Google Shape;2126;p39">
              <a:extLst>
                <a:ext uri="{FF2B5EF4-FFF2-40B4-BE49-F238E27FC236}">
                  <a16:creationId xmlns:a16="http://schemas.microsoft.com/office/drawing/2014/main" id="{7F4B77E1-2B94-C944-7981-B92B176ACEC2}"/>
                </a:ext>
              </a:extLst>
            </p:cNvPr>
            <p:cNvGrpSpPr/>
            <p:nvPr/>
          </p:nvGrpSpPr>
          <p:grpSpPr>
            <a:xfrm>
              <a:off x="4066850" y="4303294"/>
              <a:ext cx="354384" cy="339161"/>
              <a:chOff x="1190625" y="346475"/>
              <a:chExt cx="5219200" cy="5002375"/>
            </a:xfrm>
            <a:grpFill/>
          </p:grpSpPr>
          <p:sp>
            <p:nvSpPr>
              <p:cNvPr id="32" name="Google Shape;2127;p39">
                <a:extLst>
                  <a:ext uri="{FF2B5EF4-FFF2-40B4-BE49-F238E27FC236}">
                    <a16:creationId xmlns:a16="http://schemas.microsoft.com/office/drawing/2014/main" id="{D6586D9D-27FF-FA98-2863-4FF4A9B1489D}"/>
                  </a:ext>
                </a:extLst>
              </p:cNvPr>
              <p:cNvSpPr/>
              <p:nvPr/>
            </p:nvSpPr>
            <p:spPr>
              <a:xfrm>
                <a:off x="1190625" y="1760650"/>
                <a:ext cx="5219200" cy="3588200"/>
              </a:xfrm>
              <a:custGeom>
                <a:avLst/>
                <a:gdLst/>
                <a:ahLst/>
                <a:cxnLst/>
                <a:rect l="l" t="t" r="r" b="b"/>
                <a:pathLst>
                  <a:path w="208768" h="143528" extrusionOk="0">
                    <a:moveTo>
                      <a:pt x="150475" y="0"/>
                    </a:moveTo>
                    <a:cubicBezTo>
                      <a:pt x="144734" y="0"/>
                      <a:pt x="140037" y="4665"/>
                      <a:pt x="140037" y="10439"/>
                    </a:cubicBezTo>
                    <a:lnTo>
                      <a:pt x="140037" y="115670"/>
                    </a:lnTo>
                    <a:lnTo>
                      <a:pt x="126989" y="115670"/>
                    </a:lnTo>
                    <a:lnTo>
                      <a:pt x="126989" y="36535"/>
                    </a:lnTo>
                    <a:cubicBezTo>
                      <a:pt x="126989" y="30761"/>
                      <a:pt x="122324" y="26096"/>
                      <a:pt x="116551" y="26096"/>
                    </a:cubicBezTo>
                    <a:lnTo>
                      <a:pt x="92216" y="26096"/>
                    </a:lnTo>
                    <a:cubicBezTo>
                      <a:pt x="86443" y="26096"/>
                      <a:pt x="81778" y="30761"/>
                      <a:pt x="81778" y="36535"/>
                    </a:cubicBezTo>
                    <a:lnTo>
                      <a:pt x="81778" y="101905"/>
                    </a:lnTo>
                    <a:cubicBezTo>
                      <a:pt x="81778" y="103829"/>
                      <a:pt x="83311" y="105395"/>
                      <a:pt x="85236" y="105395"/>
                    </a:cubicBezTo>
                    <a:cubicBezTo>
                      <a:pt x="87160" y="105395"/>
                      <a:pt x="88726" y="103829"/>
                      <a:pt x="88726" y="101905"/>
                    </a:cubicBezTo>
                    <a:lnTo>
                      <a:pt x="88726" y="36535"/>
                    </a:lnTo>
                    <a:cubicBezTo>
                      <a:pt x="88726" y="34610"/>
                      <a:pt x="90292" y="33044"/>
                      <a:pt x="92216" y="33044"/>
                    </a:cubicBezTo>
                    <a:lnTo>
                      <a:pt x="116551" y="33044"/>
                    </a:lnTo>
                    <a:cubicBezTo>
                      <a:pt x="118475" y="33044"/>
                      <a:pt x="120041" y="34610"/>
                      <a:pt x="120041" y="36535"/>
                    </a:cubicBezTo>
                    <a:lnTo>
                      <a:pt x="120041" y="115670"/>
                    </a:lnTo>
                    <a:lnTo>
                      <a:pt x="68730" y="115670"/>
                    </a:lnTo>
                    <a:lnTo>
                      <a:pt x="68730" y="62630"/>
                    </a:lnTo>
                    <a:cubicBezTo>
                      <a:pt x="68730" y="56857"/>
                      <a:pt x="64033" y="52192"/>
                      <a:pt x="58292" y="52192"/>
                    </a:cubicBezTo>
                    <a:lnTo>
                      <a:pt x="33925" y="52192"/>
                    </a:lnTo>
                    <a:cubicBezTo>
                      <a:pt x="28184" y="52192"/>
                      <a:pt x="23486" y="56857"/>
                      <a:pt x="23486" y="62630"/>
                    </a:cubicBezTo>
                    <a:lnTo>
                      <a:pt x="23486" y="103601"/>
                    </a:lnTo>
                    <a:cubicBezTo>
                      <a:pt x="23486" y="105526"/>
                      <a:pt x="25052" y="107059"/>
                      <a:pt x="26977" y="107059"/>
                    </a:cubicBezTo>
                    <a:cubicBezTo>
                      <a:pt x="28901" y="107059"/>
                      <a:pt x="30434" y="105526"/>
                      <a:pt x="30434" y="103601"/>
                    </a:cubicBezTo>
                    <a:lnTo>
                      <a:pt x="30434" y="62630"/>
                    </a:lnTo>
                    <a:cubicBezTo>
                      <a:pt x="30434" y="60706"/>
                      <a:pt x="32000" y="59140"/>
                      <a:pt x="33925" y="59140"/>
                    </a:cubicBezTo>
                    <a:lnTo>
                      <a:pt x="58292" y="59140"/>
                    </a:lnTo>
                    <a:cubicBezTo>
                      <a:pt x="60184" y="59140"/>
                      <a:pt x="61749" y="60706"/>
                      <a:pt x="61749" y="62630"/>
                    </a:cubicBezTo>
                    <a:lnTo>
                      <a:pt x="61749" y="119161"/>
                    </a:lnTo>
                    <a:cubicBezTo>
                      <a:pt x="61749" y="121085"/>
                      <a:pt x="63315" y="122651"/>
                      <a:pt x="65240" y="122651"/>
                    </a:cubicBezTo>
                    <a:lnTo>
                      <a:pt x="198329" y="122651"/>
                    </a:lnTo>
                    <a:cubicBezTo>
                      <a:pt x="200253" y="122651"/>
                      <a:pt x="201819" y="124217"/>
                      <a:pt x="201819" y="126109"/>
                    </a:cubicBezTo>
                    <a:lnTo>
                      <a:pt x="201819" y="133089"/>
                    </a:lnTo>
                    <a:cubicBezTo>
                      <a:pt x="201819" y="135014"/>
                      <a:pt x="200253" y="136547"/>
                      <a:pt x="198329" y="136547"/>
                    </a:cubicBezTo>
                    <a:lnTo>
                      <a:pt x="10438" y="136547"/>
                    </a:lnTo>
                    <a:cubicBezTo>
                      <a:pt x="8514" y="136547"/>
                      <a:pt x="6948" y="135014"/>
                      <a:pt x="6948" y="133089"/>
                    </a:cubicBezTo>
                    <a:lnTo>
                      <a:pt x="6948" y="126109"/>
                    </a:lnTo>
                    <a:cubicBezTo>
                      <a:pt x="6948" y="124217"/>
                      <a:pt x="8514" y="122651"/>
                      <a:pt x="10438" y="122651"/>
                    </a:cubicBezTo>
                    <a:lnTo>
                      <a:pt x="46092" y="122651"/>
                    </a:lnTo>
                    <a:cubicBezTo>
                      <a:pt x="48016" y="122651"/>
                      <a:pt x="49582" y="121085"/>
                      <a:pt x="49582" y="119161"/>
                    </a:cubicBezTo>
                    <a:cubicBezTo>
                      <a:pt x="49582" y="117236"/>
                      <a:pt x="48016" y="115670"/>
                      <a:pt x="46092" y="115670"/>
                    </a:cubicBezTo>
                    <a:lnTo>
                      <a:pt x="10438" y="115670"/>
                    </a:lnTo>
                    <a:cubicBezTo>
                      <a:pt x="4697" y="115670"/>
                      <a:pt x="0" y="120368"/>
                      <a:pt x="0" y="126109"/>
                    </a:cubicBezTo>
                    <a:lnTo>
                      <a:pt x="0" y="133089"/>
                    </a:lnTo>
                    <a:cubicBezTo>
                      <a:pt x="0" y="138830"/>
                      <a:pt x="4697" y="143528"/>
                      <a:pt x="10438" y="143528"/>
                    </a:cubicBezTo>
                    <a:lnTo>
                      <a:pt x="198329" y="143528"/>
                    </a:lnTo>
                    <a:cubicBezTo>
                      <a:pt x="204070" y="143528"/>
                      <a:pt x="208767" y="138830"/>
                      <a:pt x="208767" y="133089"/>
                    </a:cubicBezTo>
                    <a:lnTo>
                      <a:pt x="208767" y="126109"/>
                    </a:lnTo>
                    <a:cubicBezTo>
                      <a:pt x="208767" y="120368"/>
                      <a:pt x="204070" y="115670"/>
                      <a:pt x="198329" y="115670"/>
                    </a:cubicBezTo>
                    <a:lnTo>
                      <a:pt x="147018" y="115670"/>
                    </a:lnTo>
                    <a:lnTo>
                      <a:pt x="147018" y="10439"/>
                    </a:lnTo>
                    <a:cubicBezTo>
                      <a:pt x="147018" y="8514"/>
                      <a:pt x="148583" y="6948"/>
                      <a:pt x="150475" y="6948"/>
                    </a:cubicBezTo>
                    <a:lnTo>
                      <a:pt x="174842" y="6948"/>
                    </a:lnTo>
                    <a:cubicBezTo>
                      <a:pt x="176767" y="6948"/>
                      <a:pt x="178333" y="8514"/>
                      <a:pt x="178333" y="10439"/>
                    </a:cubicBezTo>
                    <a:lnTo>
                      <a:pt x="178333" y="99687"/>
                    </a:lnTo>
                    <a:cubicBezTo>
                      <a:pt x="178333" y="101611"/>
                      <a:pt x="179866" y="103144"/>
                      <a:pt x="181791" y="103144"/>
                    </a:cubicBezTo>
                    <a:cubicBezTo>
                      <a:pt x="183715" y="103144"/>
                      <a:pt x="185281" y="101611"/>
                      <a:pt x="185281" y="99687"/>
                    </a:cubicBezTo>
                    <a:lnTo>
                      <a:pt x="185281" y="10439"/>
                    </a:lnTo>
                    <a:cubicBezTo>
                      <a:pt x="185281" y="4665"/>
                      <a:pt x="180584" y="0"/>
                      <a:pt x="174842"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8;p39">
                <a:extLst>
                  <a:ext uri="{FF2B5EF4-FFF2-40B4-BE49-F238E27FC236}">
                    <a16:creationId xmlns:a16="http://schemas.microsoft.com/office/drawing/2014/main" id="{E0D864FC-0A06-2B73-AC64-C6BF390CA9CD}"/>
                  </a:ext>
                </a:extLst>
              </p:cNvPr>
              <p:cNvSpPr/>
              <p:nvPr/>
            </p:nvSpPr>
            <p:spPr>
              <a:xfrm>
                <a:off x="1857700" y="346475"/>
                <a:ext cx="3945375" cy="2186125"/>
              </a:xfrm>
              <a:custGeom>
                <a:avLst/>
                <a:gdLst/>
                <a:ahLst/>
                <a:cxnLst/>
                <a:rect l="l" t="t" r="r" b="b"/>
                <a:pathLst>
                  <a:path w="157815" h="87445" extrusionOk="0">
                    <a:moveTo>
                      <a:pt x="150136" y="1"/>
                    </a:moveTo>
                    <a:cubicBezTo>
                      <a:pt x="147699" y="1"/>
                      <a:pt x="143952" y="4"/>
                      <a:pt x="138145" y="4"/>
                    </a:cubicBezTo>
                    <a:cubicBezTo>
                      <a:pt x="136221" y="4"/>
                      <a:pt x="134687" y="1570"/>
                      <a:pt x="134687" y="3495"/>
                    </a:cubicBezTo>
                    <a:cubicBezTo>
                      <a:pt x="134687" y="5419"/>
                      <a:pt x="136221" y="6985"/>
                      <a:pt x="138145" y="6985"/>
                    </a:cubicBezTo>
                    <a:lnTo>
                      <a:pt x="146268" y="6985"/>
                    </a:lnTo>
                    <a:cubicBezTo>
                      <a:pt x="109538" y="45248"/>
                      <a:pt x="60249" y="70594"/>
                      <a:pt x="3164" y="80543"/>
                    </a:cubicBezTo>
                    <a:cubicBezTo>
                      <a:pt x="1272" y="80869"/>
                      <a:pt x="0" y="82663"/>
                      <a:pt x="326" y="84555"/>
                    </a:cubicBezTo>
                    <a:cubicBezTo>
                      <a:pt x="618" y="86248"/>
                      <a:pt x="2085" y="87444"/>
                      <a:pt x="3768" y="87444"/>
                    </a:cubicBezTo>
                    <a:cubicBezTo>
                      <a:pt x="3967" y="87444"/>
                      <a:pt x="4168" y="87427"/>
                      <a:pt x="4371" y="87393"/>
                    </a:cubicBezTo>
                    <a:cubicBezTo>
                      <a:pt x="60184" y="77672"/>
                      <a:pt x="111136" y="53436"/>
                      <a:pt x="150769" y="12335"/>
                    </a:cubicBezTo>
                    <a:lnTo>
                      <a:pt x="150769" y="18272"/>
                    </a:lnTo>
                    <a:cubicBezTo>
                      <a:pt x="150769" y="20196"/>
                      <a:pt x="152335" y="21762"/>
                      <a:pt x="154259" y="21762"/>
                    </a:cubicBezTo>
                    <a:cubicBezTo>
                      <a:pt x="156184" y="21762"/>
                      <a:pt x="157717" y="20196"/>
                      <a:pt x="157717" y="18272"/>
                    </a:cubicBezTo>
                    <a:cubicBezTo>
                      <a:pt x="157717" y="2255"/>
                      <a:pt x="157815" y="3169"/>
                      <a:pt x="157554" y="2386"/>
                    </a:cubicBezTo>
                    <a:cubicBezTo>
                      <a:pt x="157163" y="1244"/>
                      <a:pt x="156184" y="363"/>
                      <a:pt x="155010" y="102"/>
                    </a:cubicBezTo>
                    <a:cubicBezTo>
                      <a:pt x="154640" y="15"/>
                      <a:pt x="155010" y="1"/>
                      <a:pt x="150136"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129;p39">
              <a:extLst>
                <a:ext uri="{FF2B5EF4-FFF2-40B4-BE49-F238E27FC236}">
                  <a16:creationId xmlns:a16="http://schemas.microsoft.com/office/drawing/2014/main" id="{8DFEE612-77F4-A06B-9723-636BD58ABBE9}"/>
                </a:ext>
              </a:extLst>
            </p:cNvPr>
            <p:cNvGrpSpPr/>
            <p:nvPr/>
          </p:nvGrpSpPr>
          <p:grpSpPr>
            <a:xfrm rot="3599985">
              <a:off x="3447778" y="4455346"/>
              <a:ext cx="380060" cy="363768"/>
              <a:chOff x="2057567" y="690970"/>
              <a:chExt cx="352891" cy="337790"/>
            </a:xfrm>
            <a:grpFill/>
          </p:grpSpPr>
          <p:sp>
            <p:nvSpPr>
              <p:cNvPr id="20" name="Google Shape;2130;p39">
                <a:extLst>
                  <a:ext uri="{FF2B5EF4-FFF2-40B4-BE49-F238E27FC236}">
                    <a16:creationId xmlns:a16="http://schemas.microsoft.com/office/drawing/2014/main" id="{202973B8-A644-2A08-E248-4A020E63FB01}"/>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31;p39">
                <a:extLst>
                  <a:ext uri="{FF2B5EF4-FFF2-40B4-BE49-F238E27FC236}">
                    <a16:creationId xmlns:a16="http://schemas.microsoft.com/office/drawing/2014/main" id="{CC08A85E-ED7D-39D9-832F-82566839FE33}"/>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2;p39">
                <a:extLst>
                  <a:ext uri="{FF2B5EF4-FFF2-40B4-BE49-F238E27FC236}">
                    <a16:creationId xmlns:a16="http://schemas.microsoft.com/office/drawing/2014/main" id="{A7BF7F4D-F6BA-72B7-EA7B-CE77201D8A3B}"/>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3;p39">
                <a:extLst>
                  <a:ext uri="{FF2B5EF4-FFF2-40B4-BE49-F238E27FC236}">
                    <a16:creationId xmlns:a16="http://schemas.microsoft.com/office/drawing/2014/main" id="{D2C387B9-4214-BFEF-A0B0-0FCE2A8EFA0F}"/>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4;p39">
                <a:extLst>
                  <a:ext uri="{FF2B5EF4-FFF2-40B4-BE49-F238E27FC236}">
                    <a16:creationId xmlns:a16="http://schemas.microsoft.com/office/drawing/2014/main" id="{304C5CED-7818-38E1-98C9-5361CA011288}"/>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5;p39">
                <a:extLst>
                  <a:ext uri="{FF2B5EF4-FFF2-40B4-BE49-F238E27FC236}">
                    <a16:creationId xmlns:a16="http://schemas.microsoft.com/office/drawing/2014/main" id="{0BA017D0-E967-B01F-2E7B-EB6D7AA74CB2}"/>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6;p39">
                <a:extLst>
                  <a:ext uri="{FF2B5EF4-FFF2-40B4-BE49-F238E27FC236}">
                    <a16:creationId xmlns:a16="http://schemas.microsoft.com/office/drawing/2014/main" id="{F95197D2-31D6-5C2F-D18B-615056AF9704}"/>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7;p39">
                <a:extLst>
                  <a:ext uri="{FF2B5EF4-FFF2-40B4-BE49-F238E27FC236}">
                    <a16:creationId xmlns:a16="http://schemas.microsoft.com/office/drawing/2014/main" id="{BBA7A638-8423-5944-D98B-C47E80624A80}"/>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8;p39">
                <a:extLst>
                  <a:ext uri="{FF2B5EF4-FFF2-40B4-BE49-F238E27FC236}">
                    <a16:creationId xmlns:a16="http://schemas.microsoft.com/office/drawing/2014/main" id="{CEFBFC28-5BB2-31C3-DC60-DAE29DCD3861}"/>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9;p39">
                <a:extLst>
                  <a:ext uri="{FF2B5EF4-FFF2-40B4-BE49-F238E27FC236}">
                    <a16:creationId xmlns:a16="http://schemas.microsoft.com/office/drawing/2014/main" id="{FE5A4695-09DA-8F66-D8D0-7B382257C970}"/>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0;p39">
                <a:extLst>
                  <a:ext uri="{FF2B5EF4-FFF2-40B4-BE49-F238E27FC236}">
                    <a16:creationId xmlns:a16="http://schemas.microsoft.com/office/drawing/2014/main" id="{E26044EB-C694-6A65-BAC6-FE76FC663C9C}"/>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1;p39">
                <a:extLst>
                  <a:ext uri="{FF2B5EF4-FFF2-40B4-BE49-F238E27FC236}">
                    <a16:creationId xmlns:a16="http://schemas.microsoft.com/office/drawing/2014/main" id="{F220B398-BFFD-203E-FEF2-93268D0AAC40}"/>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142;p39">
              <a:extLst>
                <a:ext uri="{FF2B5EF4-FFF2-40B4-BE49-F238E27FC236}">
                  <a16:creationId xmlns:a16="http://schemas.microsoft.com/office/drawing/2014/main" id="{AA8D5DDA-303F-92F1-B830-78E60360AB9F}"/>
                </a:ext>
              </a:extLst>
            </p:cNvPr>
            <p:cNvGrpSpPr/>
            <p:nvPr/>
          </p:nvGrpSpPr>
          <p:grpSpPr>
            <a:xfrm>
              <a:off x="2854615" y="4319829"/>
              <a:ext cx="354151" cy="390910"/>
              <a:chOff x="1433575" y="238125"/>
              <a:chExt cx="4740975" cy="5226075"/>
            </a:xfrm>
            <a:grpFill/>
          </p:grpSpPr>
          <p:sp>
            <p:nvSpPr>
              <p:cNvPr id="9" name="Google Shape;2143;p39">
                <a:extLst>
                  <a:ext uri="{FF2B5EF4-FFF2-40B4-BE49-F238E27FC236}">
                    <a16:creationId xmlns:a16="http://schemas.microsoft.com/office/drawing/2014/main" id="{1A394A38-7FBE-C465-70EB-897C1DF89CB7}"/>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4;p39">
                <a:extLst>
                  <a:ext uri="{FF2B5EF4-FFF2-40B4-BE49-F238E27FC236}">
                    <a16:creationId xmlns:a16="http://schemas.microsoft.com/office/drawing/2014/main" id="{6F599CA6-1E53-E8C2-1993-F7EDCCFE9F5F}"/>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45;p39">
                <a:extLst>
                  <a:ext uri="{FF2B5EF4-FFF2-40B4-BE49-F238E27FC236}">
                    <a16:creationId xmlns:a16="http://schemas.microsoft.com/office/drawing/2014/main" id="{C9037792-B8BA-4C57-6E97-2B7195DDDF2D}"/>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6;p39">
                <a:extLst>
                  <a:ext uri="{FF2B5EF4-FFF2-40B4-BE49-F238E27FC236}">
                    <a16:creationId xmlns:a16="http://schemas.microsoft.com/office/drawing/2014/main" id="{31C9DBE8-4695-656E-4916-4B39C1327626}"/>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47;p39">
                <a:extLst>
                  <a:ext uri="{FF2B5EF4-FFF2-40B4-BE49-F238E27FC236}">
                    <a16:creationId xmlns:a16="http://schemas.microsoft.com/office/drawing/2014/main" id="{B9D644FF-5075-7046-E511-C0CD6E2111A7}"/>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48;p39">
                <a:extLst>
                  <a:ext uri="{FF2B5EF4-FFF2-40B4-BE49-F238E27FC236}">
                    <a16:creationId xmlns:a16="http://schemas.microsoft.com/office/drawing/2014/main" id="{1708DDDC-CA02-EB36-E39F-4A0B52C287D4}"/>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9;p39">
                <a:extLst>
                  <a:ext uri="{FF2B5EF4-FFF2-40B4-BE49-F238E27FC236}">
                    <a16:creationId xmlns:a16="http://schemas.microsoft.com/office/drawing/2014/main" id="{CC1FA9BF-91DB-D23E-1313-DE2FDD7B5E8F}"/>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0;p39">
                <a:extLst>
                  <a:ext uri="{FF2B5EF4-FFF2-40B4-BE49-F238E27FC236}">
                    <a16:creationId xmlns:a16="http://schemas.microsoft.com/office/drawing/2014/main" id="{5AC3C8E6-80BF-2662-F7E9-6FF54FECD8D8}"/>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1;p39">
                <a:extLst>
                  <a:ext uri="{FF2B5EF4-FFF2-40B4-BE49-F238E27FC236}">
                    <a16:creationId xmlns:a16="http://schemas.microsoft.com/office/drawing/2014/main" id="{0FED785F-1BAB-249D-2921-C54F5626F991}"/>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2;p39">
                <a:extLst>
                  <a:ext uri="{FF2B5EF4-FFF2-40B4-BE49-F238E27FC236}">
                    <a16:creationId xmlns:a16="http://schemas.microsoft.com/office/drawing/2014/main" id="{7D93E32D-7FC4-8C57-75F1-A34DFB6EC645}"/>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3;p39">
                <a:extLst>
                  <a:ext uri="{FF2B5EF4-FFF2-40B4-BE49-F238E27FC236}">
                    <a16:creationId xmlns:a16="http://schemas.microsoft.com/office/drawing/2014/main" id="{3312D4BA-0F36-1127-D28A-DFE82E912553}"/>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2154;p39">
            <a:extLst>
              <a:ext uri="{FF2B5EF4-FFF2-40B4-BE49-F238E27FC236}">
                <a16:creationId xmlns:a16="http://schemas.microsoft.com/office/drawing/2014/main" id="{62E2D725-1FE2-FDDB-5262-9170C24CB356}"/>
              </a:ext>
            </a:extLst>
          </p:cNvPr>
          <p:cNvGrpSpPr/>
          <p:nvPr/>
        </p:nvGrpSpPr>
        <p:grpSpPr>
          <a:xfrm rot="18636715">
            <a:off x="7998779" y="238263"/>
            <a:ext cx="1037880" cy="1328865"/>
            <a:chOff x="7490016" y="535005"/>
            <a:chExt cx="1037880" cy="1328865"/>
          </a:xfrm>
          <a:noFill/>
        </p:grpSpPr>
        <p:sp>
          <p:nvSpPr>
            <p:cNvPr id="35" name="Google Shape;2155;p39">
              <a:extLst>
                <a:ext uri="{FF2B5EF4-FFF2-40B4-BE49-F238E27FC236}">
                  <a16:creationId xmlns:a16="http://schemas.microsoft.com/office/drawing/2014/main" id="{26001BA4-4DCC-694E-A07F-859839805864}"/>
                </a:ext>
              </a:extLst>
            </p:cNvPr>
            <p:cNvSpPr/>
            <p:nvPr/>
          </p:nvSpPr>
          <p:spPr>
            <a:xfrm rot="3844445" flipH="1">
              <a:off x="7521081" y="902077"/>
              <a:ext cx="540614" cy="280670"/>
            </a:xfrm>
            <a:custGeom>
              <a:avLst/>
              <a:gdLst/>
              <a:ahLst/>
              <a:cxnLst/>
              <a:rect l="l" t="t" r="r" b="b"/>
              <a:pathLst>
                <a:path w="13318" h="7226" extrusionOk="0">
                  <a:moveTo>
                    <a:pt x="8849" y="1849"/>
                  </a:moveTo>
                  <a:lnTo>
                    <a:pt x="10686" y="5399"/>
                  </a:lnTo>
                  <a:lnTo>
                    <a:pt x="4144" y="4291"/>
                  </a:lnTo>
                  <a:lnTo>
                    <a:pt x="8849" y="1849"/>
                  </a:lnTo>
                  <a:close/>
                  <a:moveTo>
                    <a:pt x="8961" y="1479"/>
                  </a:moveTo>
                  <a:lnTo>
                    <a:pt x="3271" y="4425"/>
                  </a:lnTo>
                  <a:lnTo>
                    <a:pt x="11190" y="5769"/>
                  </a:lnTo>
                  <a:lnTo>
                    <a:pt x="8961" y="1479"/>
                  </a:lnTo>
                  <a:close/>
                  <a:moveTo>
                    <a:pt x="9453" y="370"/>
                  </a:moveTo>
                  <a:lnTo>
                    <a:pt x="12814" y="6844"/>
                  </a:lnTo>
                  <a:lnTo>
                    <a:pt x="874" y="4828"/>
                  </a:lnTo>
                  <a:lnTo>
                    <a:pt x="9453" y="370"/>
                  </a:lnTo>
                  <a:close/>
                  <a:moveTo>
                    <a:pt x="9577" y="1"/>
                  </a:moveTo>
                  <a:lnTo>
                    <a:pt x="0" y="4963"/>
                  </a:lnTo>
                  <a:lnTo>
                    <a:pt x="13318" y="7225"/>
                  </a:lnTo>
                  <a:lnTo>
                    <a:pt x="9577"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156;p39">
              <a:extLst>
                <a:ext uri="{FF2B5EF4-FFF2-40B4-BE49-F238E27FC236}">
                  <a16:creationId xmlns:a16="http://schemas.microsoft.com/office/drawing/2014/main" id="{EC141BAE-AC34-0E65-BB4B-B91F15730FE3}"/>
                </a:ext>
              </a:extLst>
            </p:cNvPr>
            <p:cNvSpPr/>
            <p:nvPr/>
          </p:nvSpPr>
          <p:spPr>
            <a:xfrm rot="-9899856">
              <a:off x="7517438" y="1520945"/>
              <a:ext cx="519629" cy="280444"/>
            </a:xfrm>
            <a:custGeom>
              <a:avLst/>
              <a:gdLst/>
              <a:ahLst/>
              <a:cxnLst/>
              <a:rect l="l" t="t" r="r" b="b"/>
              <a:pathLst>
                <a:path w="17306" h="9338" extrusionOk="0">
                  <a:moveTo>
                    <a:pt x="3596" y="994"/>
                  </a:moveTo>
                  <a:cubicBezTo>
                    <a:pt x="3697" y="994"/>
                    <a:pt x="3798" y="1005"/>
                    <a:pt x="3898" y="1038"/>
                  </a:cubicBezTo>
                  <a:cubicBezTo>
                    <a:pt x="4470" y="1206"/>
                    <a:pt x="4806" y="1811"/>
                    <a:pt x="4626" y="2394"/>
                  </a:cubicBezTo>
                  <a:cubicBezTo>
                    <a:pt x="4498" y="2870"/>
                    <a:pt x="4063" y="3181"/>
                    <a:pt x="3591" y="3181"/>
                  </a:cubicBezTo>
                  <a:cubicBezTo>
                    <a:pt x="3485" y="3181"/>
                    <a:pt x="3377" y="3166"/>
                    <a:pt x="3271" y="3133"/>
                  </a:cubicBezTo>
                  <a:cubicBezTo>
                    <a:pt x="2689" y="2965"/>
                    <a:pt x="2364" y="2349"/>
                    <a:pt x="2543" y="1778"/>
                  </a:cubicBezTo>
                  <a:cubicBezTo>
                    <a:pt x="2678" y="1307"/>
                    <a:pt x="3103" y="994"/>
                    <a:pt x="3585" y="994"/>
                  </a:cubicBezTo>
                  <a:close/>
                  <a:moveTo>
                    <a:pt x="3589" y="714"/>
                  </a:moveTo>
                  <a:cubicBezTo>
                    <a:pt x="2996" y="714"/>
                    <a:pt x="2449" y="1100"/>
                    <a:pt x="2274" y="1699"/>
                  </a:cubicBezTo>
                  <a:cubicBezTo>
                    <a:pt x="2061" y="2416"/>
                    <a:pt x="2476" y="3178"/>
                    <a:pt x="3204" y="3390"/>
                  </a:cubicBezTo>
                  <a:cubicBezTo>
                    <a:pt x="3327" y="3435"/>
                    <a:pt x="3462" y="3446"/>
                    <a:pt x="3585" y="3446"/>
                  </a:cubicBezTo>
                  <a:cubicBezTo>
                    <a:pt x="4190" y="3446"/>
                    <a:pt x="4727" y="3054"/>
                    <a:pt x="4906" y="2472"/>
                  </a:cubicBezTo>
                  <a:cubicBezTo>
                    <a:pt x="5119" y="1744"/>
                    <a:pt x="4705" y="982"/>
                    <a:pt x="3977" y="770"/>
                  </a:cubicBezTo>
                  <a:cubicBezTo>
                    <a:pt x="3848" y="732"/>
                    <a:pt x="3717" y="714"/>
                    <a:pt x="3589" y="714"/>
                  </a:cubicBezTo>
                  <a:close/>
                  <a:moveTo>
                    <a:pt x="3580" y="272"/>
                  </a:moveTo>
                  <a:cubicBezTo>
                    <a:pt x="4187" y="272"/>
                    <a:pt x="4794" y="572"/>
                    <a:pt x="5142" y="1173"/>
                  </a:cubicBezTo>
                  <a:cubicBezTo>
                    <a:pt x="5164" y="1218"/>
                    <a:pt x="5209" y="1240"/>
                    <a:pt x="5254" y="1240"/>
                  </a:cubicBezTo>
                  <a:lnTo>
                    <a:pt x="16029" y="2304"/>
                  </a:lnTo>
                  <a:lnTo>
                    <a:pt x="16029" y="2326"/>
                  </a:lnTo>
                  <a:cubicBezTo>
                    <a:pt x="16017" y="2338"/>
                    <a:pt x="16017" y="2349"/>
                    <a:pt x="16029" y="2360"/>
                  </a:cubicBezTo>
                  <a:lnTo>
                    <a:pt x="5534" y="2013"/>
                  </a:lnTo>
                  <a:cubicBezTo>
                    <a:pt x="5455" y="2013"/>
                    <a:pt x="5388" y="2069"/>
                    <a:pt x="5388" y="2147"/>
                  </a:cubicBezTo>
                  <a:cubicBezTo>
                    <a:pt x="5388" y="2304"/>
                    <a:pt x="5354" y="2450"/>
                    <a:pt x="5321" y="2595"/>
                  </a:cubicBezTo>
                  <a:cubicBezTo>
                    <a:pt x="5276" y="2741"/>
                    <a:pt x="5209" y="2875"/>
                    <a:pt x="5142" y="2998"/>
                  </a:cubicBezTo>
                  <a:cubicBezTo>
                    <a:pt x="5097" y="3066"/>
                    <a:pt x="5119" y="3155"/>
                    <a:pt x="5186" y="3200"/>
                  </a:cubicBezTo>
                  <a:lnTo>
                    <a:pt x="14181" y="8610"/>
                  </a:lnTo>
                  <a:cubicBezTo>
                    <a:pt x="14169" y="8621"/>
                    <a:pt x="14169" y="8621"/>
                    <a:pt x="14158" y="8632"/>
                  </a:cubicBezTo>
                  <a:lnTo>
                    <a:pt x="14147" y="8666"/>
                  </a:lnTo>
                  <a:lnTo>
                    <a:pt x="4537" y="3693"/>
                  </a:lnTo>
                  <a:cubicBezTo>
                    <a:pt x="4514" y="3682"/>
                    <a:pt x="4492" y="3670"/>
                    <a:pt x="4470" y="3670"/>
                  </a:cubicBezTo>
                  <a:cubicBezTo>
                    <a:pt x="4447" y="3670"/>
                    <a:pt x="4425" y="3670"/>
                    <a:pt x="4402" y="3682"/>
                  </a:cubicBezTo>
                  <a:cubicBezTo>
                    <a:pt x="4135" y="3818"/>
                    <a:pt x="3857" y="3880"/>
                    <a:pt x="3587" y="3880"/>
                  </a:cubicBezTo>
                  <a:cubicBezTo>
                    <a:pt x="2590" y="3880"/>
                    <a:pt x="1696" y="3033"/>
                    <a:pt x="1793" y="1923"/>
                  </a:cubicBezTo>
                  <a:cubicBezTo>
                    <a:pt x="1793" y="1856"/>
                    <a:pt x="1748" y="1789"/>
                    <a:pt x="1692" y="1778"/>
                  </a:cubicBezTo>
                  <a:lnTo>
                    <a:pt x="337" y="1374"/>
                  </a:lnTo>
                  <a:lnTo>
                    <a:pt x="471" y="893"/>
                  </a:lnTo>
                  <a:lnTo>
                    <a:pt x="1826" y="1296"/>
                  </a:lnTo>
                  <a:cubicBezTo>
                    <a:pt x="1841" y="1301"/>
                    <a:pt x="1855" y="1303"/>
                    <a:pt x="1869" y="1303"/>
                  </a:cubicBezTo>
                  <a:cubicBezTo>
                    <a:pt x="1921" y="1303"/>
                    <a:pt x="1968" y="1273"/>
                    <a:pt x="1994" y="1229"/>
                  </a:cubicBezTo>
                  <a:cubicBezTo>
                    <a:pt x="2330" y="592"/>
                    <a:pt x="2955" y="272"/>
                    <a:pt x="3580" y="272"/>
                  </a:cubicBezTo>
                  <a:close/>
                  <a:moveTo>
                    <a:pt x="3590" y="1"/>
                  </a:moveTo>
                  <a:cubicBezTo>
                    <a:pt x="2875" y="1"/>
                    <a:pt x="2191" y="372"/>
                    <a:pt x="1804" y="1005"/>
                  </a:cubicBezTo>
                  <a:lnTo>
                    <a:pt x="415" y="601"/>
                  </a:lnTo>
                  <a:cubicBezTo>
                    <a:pt x="401" y="597"/>
                    <a:pt x="387" y="594"/>
                    <a:pt x="373" y="594"/>
                  </a:cubicBezTo>
                  <a:cubicBezTo>
                    <a:pt x="354" y="594"/>
                    <a:pt x="334" y="600"/>
                    <a:pt x="314" y="613"/>
                  </a:cubicBezTo>
                  <a:cubicBezTo>
                    <a:pt x="281" y="624"/>
                    <a:pt x="258" y="657"/>
                    <a:pt x="247" y="691"/>
                  </a:cubicBezTo>
                  <a:lnTo>
                    <a:pt x="23" y="1430"/>
                  </a:lnTo>
                  <a:cubicBezTo>
                    <a:pt x="1" y="1509"/>
                    <a:pt x="45" y="1587"/>
                    <a:pt x="124" y="1610"/>
                  </a:cubicBezTo>
                  <a:lnTo>
                    <a:pt x="1501" y="2013"/>
                  </a:lnTo>
                  <a:cubicBezTo>
                    <a:pt x="1457" y="3248"/>
                    <a:pt x="2463" y="4172"/>
                    <a:pt x="3585" y="4172"/>
                  </a:cubicBezTo>
                  <a:cubicBezTo>
                    <a:pt x="3877" y="4172"/>
                    <a:pt x="4178" y="4110"/>
                    <a:pt x="4470" y="3973"/>
                  </a:cubicBezTo>
                  <a:lnTo>
                    <a:pt x="14136" y="8979"/>
                  </a:lnTo>
                  <a:cubicBezTo>
                    <a:pt x="14158" y="8985"/>
                    <a:pt x="14181" y="8988"/>
                    <a:pt x="14202" y="8988"/>
                  </a:cubicBezTo>
                  <a:cubicBezTo>
                    <a:pt x="14223" y="8988"/>
                    <a:pt x="14242" y="8985"/>
                    <a:pt x="14259" y="8979"/>
                  </a:cubicBezTo>
                  <a:lnTo>
                    <a:pt x="15110" y="9327"/>
                  </a:lnTo>
                  <a:cubicBezTo>
                    <a:pt x="15133" y="9338"/>
                    <a:pt x="15144" y="9338"/>
                    <a:pt x="15166" y="9338"/>
                  </a:cubicBezTo>
                  <a:cubicBezTo>
                    <a:pt x="15301" y="9338"/>
                    <a:pt x="15357" y="9159"/>
                    <a:pt x="15245" y="9080"/>
                  </a:cubicBezTo>
                  <a:lnTo>
                    <a:pt x="14494" y="8498"/>
                  </a:lnTo>
                  <a:cubicBezTo>
                    <a:pt x="14483" y="8475"/>
                    <a:pt x="14461" y="8453"/>
                    <a:pt x="14438" y="8431"/>
                  </a:cubicBezTo>
                  <a:lnTo>
                    <a:pt x="5444" y="3021"/>
                  </a:lnTo>
                  <a:cubicBezTo>
                    <a:pt x="5500" y="2909"/>
                    <a:pt x="5545" y="2786"/>
                    <a:pt x="5578" y="2674"/>
                  </a:cubicBezTo>
                  <a:cubicBezTo>
                    <a:pt x="5612" y="2550"/>
                    <a:pt x="5646" y="2427"/>
                    <a:pt x="5657" y="2293"/>
                  </a:cubicBezTo>
                  <a:lnTo>
                    <a:pt x="16141" y="2651"/>
                  </a:lnTo>
                  <a:cubicBezTo>
                    <a:pt x="16174" y="2651"/>
                    <a:pt x="16208" y="2640"/>
                    <a:pt x="16230" y="2629"/>
                  </a:cubicBezTo>
                  <a:lnTo>
                    <a:pt x="17182" y="2550"/>
                  </a:lnTo>
                  <a:cubicBezTo>
                    <a:pt x="17250" y="2539"/>
                    <a:pt x="17306" y="2483"/>
                    <a:pt x="17306" y="2416"/>
                  </a:cubicBezTo>
                  <a:cubicBezTo>
                    <a:pt x="17306" y="2349"/>
                    <a:pt x="17261" y="2293"/>
                    <a:pt x="17194" y="2282"/>
                  </a:cubicBezTo>
                  <a:lnTo>
                    <a:pt x="16286" y="2102"/>
                  </a:lnTo>
                  <a:cubicBezTo>
                    <a:pt x="16264" y="2069"/>
                    <a:pt x="16230" y="2046"/>
                    <a:pt x="16185" y="2035"/>
                  </a:cubicBezTo>
                  <a:lnTo>
                    <a:pt x="5343" y="982"/>
                  </a:lnTo>
                  <a:cubicBezTo>
                    <a:pt x="5086" y="545"/>
                    <a:pt x="4660" y="232"/>
                    <a:pt x="4178" y="86"/>
                  </a:cubicBezTo>
                  <a:cubicBezTo>
                    <a:pt x="3983" y="29"/>
                    <a:pt x="3785" y="1"/>
                    <a:pt x="3590"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157;p39">
              <a:extLst>
                <a:ext uri="{FF2B5EF4-FFF2-40B4-BE49-F238E27FC236}">
                  <a16:creationId xmlns:a16="http://schemas.microsoft.com/office/drawing/2014/main" id="{79948D0A-9992-6F52-FD5A-799985A7CAAA}"/>
                </a:ext>
              </a:extLst>
            </p:cNvPr>
            <p:cNvGrpSpPr/>
            <p:nvPr/>
          </p:nvGrpSpPr>
          <p:grpSpPr>
            <a:xfrm>
              <a:off x="8210250" y="535005"/>
              <a:ext cx="317645" cy="350147"/>
              <a:chOff x="1433575" y="238125"/>
              <a:chExt cx="4740975" cy="5226075"/>
            </a:xfrm>
            <a:grpFill/>
          </p:grpSpPr>
          <p:sp>
            <p:nvSpPr>
              <p:cNvPr id="51" name="Google Shape;2158;p39">
                <a:extLst>
                  <a:ext uri="{FF2B5EF4-FFF2-40B4-BE49-F238E27FC236}">
                    <a16:creationId xmlns:a16="http://schemas.microsoft.com/office/drawing/2014/main" id="{8D67976F-637E-4E5E-713C-5421148A3FF0}"/>
                  </a:ext>
                </a:extLst>
              </p:cNvPr>
              <p:cNvSpPr/>
              <p:nvPr/>
            </p:nvSpPr>
            <p:spPr>
              <a:xfrm>
                <a:off x="3930200" y="2477250"/>
                <a:ext cx="314125" cy="236350"/>
              </a:xfrm>
              <a:custGeom>
                <a:avLst/>
                <a:gdLst/>
                <a:ahLst/>
                <a:cxnLst/>
                <a:rect l="l" t="t" r="r" b="b"/>
                <a:pathLst>
                  <a:path w="12565" h="9454" extrusionOk="0">
                    <a:moveTo>
                      <a:pt x="8668" y="0"/>
                    </a:moveTo>
                    <a:cubicBezTo>
                      <a:pt x="8117" y="0"/>
                      <a:pt x="7558" y="133"/>
                      <a:pt x="7044" y="411"/>
                    </a:cubicBezTo>
                    <a:lnTo>
                      <a:pt x="2236" y="3087"/>
                    </a:lnTo>
                    <a:cubicBezTo>
                      <a:pt x="576" y="4001"/>
                      <a:pt x="1" y="6067"/>
                      <a:pt x="881" y="7692"/>
                    </a:cubicBezTo>
                    <a:cubicBezTo>
                      <a:pt x="1525" y="8810"/>
                      <a:pt x="2676" y="9453"/>
                      <a:pt x="3861" y="9453"/>
                    </a:cubicBezTo>
                    <a:cubicBezTo>
                      <a:pt x="4403" y="9453"/>
                      <a:pt x="4979" y="9318"/>
                      <a:pt x="5487" y="9013"/>
                    </a:cubicBezTo>
                    <a:lnTo>
                      <a:pt x="10329" y="6338"/>
                    </a:lnTo>
                    <a:cubicBezTo>
                      <a:pt x="11955" y="5457"/>
                      <a:pt x="12564" y="3391"/>
                      <a:pt x="11650" y="1732"/>
                    </a:cubicBezTo>
                    <a:cubicBezTo>
                      <a:pt x="11025" y="621"/>
                      <a:pt x="9861" y="0"/>
                      <a:pt x="866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9;p39">
                <a:extLst>
                  <a:ext uri="{FF2B5EF4-FFF2-40B4-BE49-F238E27FC236}">
                    <a16:creationId xmlns:a16="http://schemas.microsoft.com/office/drawing/2014/main" id="{8328DEC0-7613-1486-C2D6-970CDBD40277}"/>
                  </a:ext>
                </a:extLst>
              </p:cNvPr>
              <p:cNvSpPr/>
              <p:nvPr/>
            </p:nvSpPr>
            <p:spPr>
              <a:xfrm>
                <a:off x="1433575" y="238125"/>
                <a:ext cx="4740975" cy="5226075"/>
              </a:xfrm>
              <a:custGeom>
                <a:avLst/>
                <a:gdLst/>
                <a:ahLst/>
                <a:cxnLst/>
                <a:rect l="l" t="t" r="r" b="b"/>
                <a:pathLst>
                  <a:path w="189639" h="209043" extrusionOk="0">
                    <a:moveTo>
                      <a:pt x="94820" y="6773"/>
                    </a:moveTo>
                    <a:cubicBezTo>
                      <a:pt x="98545" y="6773"/>
                      <a:pt x="102270" y="7518"/>
                      <a:pt x="105013" y="9076"/>
                    </a:cubicBezTo>
                    <a:lnTo>
                      <a:pt x="172741" y="46495"/>
                    </a:lnTo>
                    <a:cubicBezTo>
                      <a:pt x="174536" y="47511"/>
                      <a:pt x="176263" y="49035"/>
                      <a:pt x="177753" y="50830"/>
                    </a:cubicBezTo>
                    <a:lnTo>
                      <a:pt x="118322" y="83678"/>
                    </a:lnTo>
                    <a:cubicBezTo>
                      <a:pt x="116696" y="84592"/>
                      <a:pt x="116087" y="86658"/>
                      <a:pt x="117001" y="88283"/>
                    </a:cubicBezTo>
                    <a:cubicBezTo>
                      <a:pt x="117610" y="89401"/>
                      <a:pt x="118762" y="90044"/>
                      <a:pt x="119947" y="90044"/>
                    </a:cubicBezTo>
                    <a:cubicBezTo>
                      <a:pt x="120523" y="90044"/>
                      <a:pt x="121065" y="89909"/>
                      <a:pt x="121606" y="89604"/>
                    </a:cubicBezTo>
                    <a:lnTo>
                      <a:pt x="181275" y="56620"/>
                    </a:lnTo>
                    <a:cubicBezTo>
                      <a:pt x="182257" y="58957"/>
                      <a:pt x="182866" y="61395"/>
                      <a:pt x="182866" y="63630"/>
                    </a:cubicBezTo>
                    <a:lnTo>
                      <a:pt x="182866" y="145412"/>
                    </a:lnTo>
                    <a:cubicBezTo>
                      <a:pt x="182866" y="151677"/>
                      <a:pt x="178227" y="159533"/>
                      <a:pt x="172741" y="162547"/>
                    </a:cubicBezTo>
                    <a:lnTo>
                      <a:pt x="105013" y="200000"/>
                    </a:lnTo>
                    <a:cubicBezTo>
                      <a:pt x="103117" y="201050"/>
                      <a:pt x="100712" y="201727"/>
                      <a:pt x="98206" y="202066"/>
                    </a:cubicBezTo>
                    <a:lnTo>
                      <a:pt x="98206" y="111311"/>
                    </a:lnTo>
                    <a:cubicBezTo>
                      <a:pt x="98206" y="109414"/>
                      <a:pt x="96682" y="107924"/>
                      <a:pt x="94820" y="107924"/>
                    </a:cubicBezTo>
                    <a:cubicBezTo>
                      <a:pt x="92924" y="107924"/>
                      <a:pt x="91434" y="109414"/>
                      <a:pt x="91434" y="111311"/>
                    </a:cubicBezTo>
                    <a:lnTo>
                      <a:pt x="91434" y="202066"/>
                    </a:lnTo>
                    <a:cubicBezTo>
                      <a:pt x="88894" y="201727"/>
                      <a:pt x="86523" y="201050"/>
                      <a:pt x="84593" y="200000"/>
                    </a:cubicBezTo>
                    <a:lnTo>
                      <a:pt x="16865" y="162547"/>
                    </a:lnTo>
                    <a:cubicBezTo>
                      <a:pt x="11379" y="159533"/>
                      <a:pt x="6774" y="151677"/>
                      <a:pt x="6774" y="145412"/>
                    </a:cubicBezTo>
                    <a:lnTo>
                      <a:pt x="6774" y="63630"/>
                    </a:lnTo>
                    <a:cubicBezTo>
                      <a:pt x="6774" y="61429"/>
                      <a:pt x="7349" y="58991"/>
                      <a:pt x="8331" y="56654"/>
                    </a:cubicBezTo>
                    <a:lnTo>
                      <a:pt x="84187" y="98578"/>
                    </a:lnTo>
                    <a:cubicBezTo>
                      <a:pt x="84729" y="98883"/>
                      <a:pt x="85270" y="99018"/>
                      <a:pt x="85812" y="99018"/>
                    </a:cubicBezTo>
                    <a:cubicBezTo>
                      <a:pt x="87031" y="99018"/>
                      <a:pt x="88183" y="98375"/>
                      <a:pt x="88792" y="97257"/>
                    </a:cubicBezTo>
                    <a:cubicBezTo>
                      <a:pt x="89707" y="95632"/>
                      <a:pt x="89097" y="93566"/>
                      <a:pt x="87471" y="92652"/>
                    </a:cubicBezTo>
                    <a:lnTo>
                      <a:pt x="11853" y="50864"/>
                    </a:lnTo>
                    <a:cubicBezTo>
                      <a:pt x="13343" y="49035"/>
                      <a:pt x="15070" y="47511"/>
                      <a:pt x="16865" y="46495"/>
                    </a:cubicBezTo>
                    <a:lnTo>
                      <a:pt x="84593" y="9076"/>
                    </a:lnTo>
                    <a:cubicBezTo>
                      <a:pt x="87370" y="7518"/>
                      <a:pt x="91095" y="6773"/>
                      <a:pt x="94820" y="6773"/>
                    </a:cubicBezTo>
                    <a:close/>
                    <a:moveTo>
                      <a:pt x="94816" y="0"/>
                    </a:moveTo>
                    <a:cubicBezTo>
                      <a:pt x="89960" y="0"/>
                      <a:pt x="85101" y="1050"/>
                      <a:pt x="81308" y="3149"/>
                    </a:cubicBezTo>
                    <a:lnTo>
                      <a:pt x="13580" y="40569"/>
                    </a:lnTo>
                    <a:cubicBezTo>
                      <a:pt x="5961" y="44802"/>
                      <a:pt x="1" y="54927"/>
                      <a:pt x="1" y="63630"/>
                    </a:cubicBezTo>
                    <a:lnTo>
                      <a:pt x="1" y="145412"/>
                    </a:lnTo>
                    <a:cubicBezTo>
                      <a:pt x="1" y="154115"/>
                      <a:pt x="5961" y="164274"/>
                      <a:pt x="13580" y="168473"/>
                    </a:cubicBezTo>
                    <a:lnTo>
                      <a:pt x="81308" y="205927"/>
                    </a:lnTo>
                    <a:cubicBezTo>
                      <a:pt x="85101" y="207992"/>
                      <a:pt x="89944" y="209042"/>
                      <a:pt x="94820" y="209042"/>
                    </a:cubicBezTo>
                    <a:cubicBezTo>
                      <a:pt x="99663" y="209042"/>
                      <a:pt x="104505" y="207992"/>
                      <a:pt x="108298" y="205927"/>
                    </a:cubicBezTo>
                    <a:lnTo>
                      <a:pt x="176026" y="168473"/>
                    </a:lnTo>
                    <a:cubicBezTo>
                      <a:pt x="183645" y="164274"/>
                      <a:pt x="189639" y="154115"/>
                      <a:pt x="189639" y="145412"/>
                    </a:cubicBezTo>
                    <a:lnTo>
                      <a:pt x="189639" y="63630"/>
                    </a:lnTo>
                    <a:cubicBezTo>
                      <a:pt x="189639" y="54927"/>
                      <a:pt x="183645" y="44802"/>
                      <a:pt x="176026" y="40569"/>
                    </a:cubicBezTo>
                    <a:lnTo>
                      <a:pt x="108298" y="3149"/>
                    </a:lnTo>
                    <a:cubicBezTo>
                      <a:pt x="104522" y="1050"/>
                      <a:pt x="99671" y="0"/>
                      <a:pt x="94816"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0;p39">
                <a:extLst>
                  <a:ext uri="{FF2B5EF4-FFF2-40B4-BE49-F238E27FC236}">
                    <a16:creationId xmlns:a16="http://schemas.microsoft.com/office/drawing/2014/main" id="{EB68D6B4-C013-7C07-F501-0C0D61BC8539}"/>
                  </a:ext>
                </a:extLst>
              </p:cNvPr>
              <p:cNvSpPr/>
              <p:nvPr/>
            </p:nvSpPr>
            <p:spPr>
              <a:xfrm>
                <a:off x="5158625" y="2089100"/>
                <a:ext cx="680675" cy="919950"/>
              </a:xfrm>
              <a:custGeom>
                <a:avLst/>
                <a:gdLst/>
                <a:ahLst/>
                <a:cxnLst/>
                <a:rect l="l" t="t" r="r" b="b"/>
                <a:pathLst>
                  <a:path w="27227" h="36798" extrusionOk="0">
                    <a:moveTo>
                      <a:pt x="17824" y="0"/>
                    </a:moveTo>
                    <a:cubicBezTo>
                      <a:pt x="15940" y="0"/>
                      <a:pt x="13953" y="578"/>
                      <a:pt x="11988" y="1715"/>
                    </a:cubicBezTo>
                    <a:cubicBezTo>
                      <a:pt x="5249" y="5575"/>
                      <a:pt x="0" y="15531"/>
                      <a:pt x="0" y="24336"/>
                    </a:cubicBezTo>
                    <a:cubicBezTo>
                      <a:pt x="0" y="29585"/>
                      <a:pt x="1897" y="33682"/>
                      <a:pt x="5249" y="35612"/>
                    </a:cubicBezTo>
                    <a:cubicBezTo>
                      <a:pt x="6570" y="36391"/>
                      <a:pt x="8060" y="36798"/>
                      <a:pt x="9584" y="36798"/>
                    </a:cubicBezTo>
                    <a:cubicBezTo>
                      <a:pt x="11446" y="36798"/>
                      <a:pt x="13410" y="36222"/>
                      <a:pt x="15374" y="35071"/>
                    </a:cubicBezTo>
                    <a:cubicBezTo>
                      <a:pt x="20657" y="32023"/>
                      <a:pt x="25263" y="25013"/>
                      <a:pt x="26820" y="17631"/>
                    </a:cubicBezTo>
                    <a:cubicBezTo>
                      <a:pt x="27227" y="15802"/>
                      <a:pt x="26042" y="14007"/>
                      <a:pt x="24213" y="13635"/>
                    </a:cubicBezTo>
                    <a:cubicBezTo>
                      <a:pt x="23970" y="13581"/>
                      <a:pt x="23727" y="13555"/>
                      <a:pt x="23489" y="13555"/>
                    </a:cubicBezTo>
                    <a:cubicBezTo>
                      <a:pt x="21932" y="13555"/>
                      <a:pt x="20540" y="14657"/>
                      <a:pt x="20217" y="16242"/>
                    </a:cubicBezTo>
                    <a:cubicBezTo>
                      <a:pt x="19032" y="21762"/>
                      <a:pt x="15645" y="27113"/>
                      <a:pt x="11988" y="29212"/>
                    </a:cubicBezTo>
                    <a:cubicBezTo>
                      <a:pt x="11430" y="29552"/>
                      <a:pt x="10489" y="29996"/>
                      <a:pt x="9614" y="29996"/>
                    </a:cubicBezTo>
                    <a:cubicBezTo>
                      <a:pt x="9268" y="29996"/>
                      <a:pt x="8933" y="29927"/>
                      <a:pt x="8636" y="29754"/>
                    </a:cubicBezTo>
                    <a:cubicBezTo>
                      <a:pt x="7721" y="29246"/>
                      <a:pt x="6773" y="27553"/>
                      <a:pt x="6773" y="24336"/>
                    </a:cubicBezTo>
                    <a:cubicBezTo>
                      <a:pt x="6773" y="17935"/>
                      <a:pt x="10701" y="10282"/>
                      <a:pt x="15374" y="7573"/>
                    </a:cubicBezTo>
                    <a:cubicBezTo>
                      <a:pt x="15965" y="7228"/>
                      <a:pt x="16896" y="6776"/>
                      <a:pt x="17764" y="6776"/>
                    </a:cubicBezTo>
                    <a:cubicBezTo>
                      <a:pt x="18090" y="6776"/>
                      <a:pt x="18406" y="6840"/>
                      <a:pt x="18693" y="6997"/>
                    </a:cubicBezTo>
                    <a:cubicBezTo>
                      <a:pt x="19200" y="7266"/>
                      <a:pt x="19742" y="7393"/>
                      <a:pt x="20275" y="7393"/>
                    </a:cubicBezTo>
                    <a:cubicBezTo>
                      <a:pt x="21486" y="7393"/>
                      <a:pt x="22653" y="6738"/>
                      <a:pt x="23265" y="5609"/>
                    </a:cubicBezTo>
                    <a:cubicBezTo>
                      <a:pt x="24145" y="3950"/>
                      <a:pt x="23536" y="1884"/>
                      <a:pt x="21876" y="1003"/>
                    </a:cubicBezTo>
                    <a:cubicBezTo>
                      <a:pt x="20621" y="332"/>
                      <a:pt x="19252" y="0"/>
                      <a:pt x="17824"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1;p39">
                <a:extLst>
                  <a:ext uri="{FF2B5EF4-FFF2-40B4-BE49-F238E27FC236}">
                    <a16:creationId xmlns:a16="http://schemas.microsoft.com/office/drawing/2014/main" id="{155781B6-47E7-9FE4-064F-0434BDF6E907}"/>
                  </a:ext>
                </a:extLst>
              </p:cNvPr>
              <p:cNvSpPr/>
              <p:nvPr/>
            </p:nvSpPr>
            <p:spPr>
              <a:xfrm>
                <a:off x="4058050" y="3963975"/>
                <a:ext cx="680675" cy="919450"/>
              </a:xfrm>
              <a:custGeom>
                <a:avLst/>
                <a:gdLst/>
                <a:ahLst/>
                <a:cxnLst/>
                <a:rect l="l" t="t" r="r" b="b"/>
                <a:pathLst>
                  <a:path w="27227" h="36778" extrusionOk="0">
                    <a:moveTo>
                      <a:pt x="17778" y="0"/>
                    </a:moveTo>
                    <a:cubicBezTo>
                      <a:pt x="15907" y="0"/>
                      <a:pt x="13937" y="567"/>
                      <a:pt x="11988" y="1694"/>
                    </a:cubicBezTo>
                    <a:cubicBezTo>
                      <a:pt x="5249" y="5589"/>
                      <a:pt x="0" y="15545"/>
                      <a:pt x="0" y="24349"/>
                    </a:cubicBezTo>
                    <a:cubicBezTo>
                      <a:pt x="0" y="29564"/>
                      <a:pt x="1897" y="33696"/>
                      <a:pt x="5249" y="35626"/>
                    </a:cubicBezTo>
                    <a:cubicBezTo>
                      <a:pt x="6570" y="36405"/>
                      <a:pt x="8060" y="36777"/>
                      <a:pt x="9584" y="36777"/>
                    </a:cubicBezTo>
                    <a:cubicBezTo>
                      <a:pt x="11446" y="36777"/>
                      <a:pt x="13410" y="36202"/>
                      <a:pt x="15374" y="35084"/>
                    </a:cubicBezTo>
                    <a:cubicBezTo>
                      <a:pt x="20657" y="32036"/>
                      <a:pt x="25263" y="25027"/>
                      <a:pt x="26820" y="17644"/>
                    </a:cubicBezTo>
                    <a:cubicBezTo>
                      <a:pt x="27227" y="15816"/>
                      <a:pt x="26042" y="14021"/>
                      <a:pt x="24213" y="13614"/>
                    </a:cubicBezTo>
                    <a:cubicBezTo>
                      <a:pt x="23981" y="13567"/>
                      <a:pt x="23750" y="13545"/>
                      <a:pt x="23522" y="13545"/>
                    </a:cubicBezTo>
                    <a:cubicBezTo>
                      <a:pt x="21952" y="13545"/>
                      <a:pt x="20542" y="14625"/>
                      <a:pt x="20217" y="16222"/>
                    </a:cubicBezTo>
                    <a:cubicBezTo>
                      <a:pt x="19032" y="21776"/>
                      <a:pt x="15645" y="27092"/>
                      <a:pt x="11988" y="29192"/>
                    </a:cubicBezTo>
                    <a:cubicBezTo>
                      <a:pt x="11424" y="29535"/>
                      <a:pt x="10468" y="30003"/>
                      <a:pt x="9586" y="30003"/>
                    </a:cubicBezTo>
                    <a:cubicBezTo>
                      <a:pt x="9250" y="30003"/>
                      <a:pt x="8925" y="29936"/>
                      <a:pt x="8635" y="29768"/>
                    </a:cubicBezTo>
                    <a:cubicBezTo>
                      <a:pt x="7721" y="29226"/>
                      <a:pt x="6773" y="27533"/>
                      <a:pt x="6773" y="24349"/>
                    </a:cubicBezTo>
                    <a:cubicBezTo>
                      <a:pt x="6773" y="17949"/>
                      <a:pt x="10701" y="10262"/>
                      <a:pt x="15374" y="7553"/>
                    </a:cubicBezTo>
                    <a:cubicBezTo>
                      <a:pt x="15973" y="7229"/>
                      <a:pt x="16920" y="6776"/>
                      <a:pt x="17797" y="6776"/>
                    </a:cubicBezTo>
                    <a:cubicBezTo>
                      <a:pt x="18111" y="6776"/>
                      <a:pt x="18416" y="6834"/>
                      <a:pt x="18693" y="6977"/>
                    </a:cubicBezTo>
                    <a:cubicBezTo>
                      <a:pt x="19207" y="7250"/>
                      <a:pt x="19756" y="7380"/>
                      <a:pt x="20296" y="7380"/>
                    </a:cubicBezTo>
                    <a:cubicBezTo>
                      <a:pt x="21500" y="7380"/>
                      <a:pt x="22657" y="6734"/>
                      <a:pt x="23265" y="5589"/>
                    </a:cubicBezTo>
                    <a:cubicBezTo>
                      <a:pt x="24145" y="3929"/>
                      <a:pt x="23536" y="1898"/>
                      <a:pt x="21876" y="1017"/>
                    </a:cubicBezTo>
                    <a:cubicBezTo>
                      <a:pt x="20607" y="338"/>
                      <a:pt x="19222" y="0"/>
                      <a:pt x="17778"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2;p39">
                <a:extLst>
                  <a:ext uri="{FF2B5EF4-FFF2-40B4-BE49-F238E27FC236}">
                    <a16:creationId xmlns:a16="http://schemas.microsoft.com/office/drawing/2014/main" id="{3EB3A0B6-AA9C-F498-6D4F-B00ECCECB698}"/>
                  </a:ext>
                </a:extLst>
              </p:cNvPr>
              <p:cNvSpPr/>
              <p:nvPr/>
            </p:nvSpPr>
            <p:spPr>
              <a:xfrm>
                <a:off x="4608325" y="3026775"/>
                <a:ext cx="680700" cy="919475"/>
              </a:xfrm>
              <a:custGeom>
                <a:avLst/>
                <a:gdLst/>
                <a:ahLst/>
                <a:cxnLst/>
                <a:rect l="l" t="t" r="r" b="b"/>
                <a:pathLst>
                  <a:path w="27228" h="36779" extrusionOk="0">
                    <a:moveTo>
                      <a:pt x="17778" y="1"/>
                    </a:moveTo>
                    <a:cubicBezTo>
                      <a:pt x="15908" y="1"/>
                      <a:pt x="13938" y="568"/>
                      <a:pt x="11989" y="1695"/>
                    </a:cubicBezTo>
                    <a:cubicBezTo>
                      <a:pt x="5250" y="5589"/>
                      <a:pt x="1" y="15511"/>
                      <a:pt x="1" y="24350"/>
                    </a:cubicBezTo>
                    <a:cubicBezTo>
                      <a:pt x="1" y="29565"/>
                      <a:pt x="1897" y="33696"/>
                      <a:pt x="5250" y="35627"/>
                    </a:cubicBezTo>
                    <a:cubicBezTo>
                      <a:pt x="6570" y="36372"/>
                      <a:pt x="8060" y="36778"/>
                      <a:pt x="9584" y="36778"/>
                    </a:cubicBezTo>
                    <a:cubicBezTo>
                      <a:pt x="11447" y="36778"/>
                      <a:pt x="13411" y="36202"/>
                      <a:pt x="15375" y="35051"/>
                    </a:cubicBezTo>
                    <a:cubicBezTo>
                      <a:pt x="20658" y="32003"/>
                      <a:pt x="25263" y="25027"/>
                      <a:pt x="26821" y="17645"/>
                    </a:cubicBezTo>
                    <a:cubicBezTo>
                      <a:pt x="27227" y="15816"/>
                      <a:pt x="26042" y="13988"/>
                      <a:pt x="24213" y="13615"/>
                    </a:cubicBezTo>
                    <a:cubicBezTo>
                      <a:pt x="23982" y="13568"/>
                      <a:pt x="23751" y="13545"/>
                      <a:pt x="23523" y="13545"/>
                    </a:cubicBezTo>
                    <a:cubicBezTo>
                      <a:pt x="21953" y="13545"/>
                      <a:pt x="20543" y="14626"/>
                      <a:pt x="20217" y="16223"/>
                    </a:cubicBezTo>
                    <a:cubicBezTo>
                      <a:pt x="19032" y="21742"/>
                      <a:pt x="15646" y="27093"/>
                      <a:pt x="11989" y="29193"/>
                    </a:cubicBezTo>
                    <a:cubicBezTo>
                      <a:pt x="11430" y="29532"/>
                      <a:pt x="10489" y="29976"/>
                      <a:pt x="9615" y="29976"/>
                    </a:cubicBezTo>
                    <a:cubicBezTo>
                      <a:pt x="9269" y="29976"/>
                      <a:pt x="8933" y="29907"/>
                      <a:pt x="8636" y="29734"/>
                    </a:cubicBezTo>
                    <a:cubicBezTo>
                      <a:pt x="7722" y="29226"/>
                      <a:pt x="6773" y="27533"/>
                      <a:pt x="6773" y="24350"/>
                    </a:cubicBezTo>
                    <a:cubicBezTo>
                      <a:pt x="6773" y="17950"/>
                      <a:pt x="10702" y="10263"/>
                      <a:pt x="15375" y="7553"/>
                    </a:cubicBezTo>
                    <a:cubicBezTo>
                      <a:pt x="15973" y="7229"/>
                      <a:pt x="16920" y="6777"/>
                      <a:pt x="17797" y="6777"/>
                    </a:cubicBezTo>
                    <a:cubicBezTo>
                      <a:pt x="18111" y="6777"/>
                      <a:pt x="18417" y="6835"/>
                      <a:pt x="18694" y="6978"/>
                    </a:cubicBezTo>
                    <a:cubicBezTo>
                      <a:pt x="19207" y="7250"/>
                      <a:pt x="19757" y="7380"/>
                      <a:pt x="20297" y="7380"/>
                    </a:cubicBezTo>
                    <a:cubicBezTo>
                      <a:pt x="21501" y="7380"/>
                      <a:pt x="22657" y="6735"/>
                      <a:pt x="23265" y="5589"/>
                    </a:cubicBezTo>
                    <a:cubicBezTo>
                      <a:pt x="24146" y="3930"/>
                      <a:pt x="23536" y="1898"/>
                      <a:pt x="21877" y="1018"/>
                    </a:cubicBezTo>
                    <a:cubicBezTo>
                      <a:pt x="20608" y="339"/>
                      <a:pt x="19223" y="1"/>
                      <a:pt x="17778"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3;p39">
                <a:extLst>
                  <a:ext uri="{FF2B5EF4-FFF2-40B4-BE49-F238E27FC236}">
                    <a16:creationId xmlns:a16="http://schemas.microsoft.com/office/drawing/2014/main" id="{57899936-BB9D-74AB-73C4-964FEAF721EC}"/>
                  </a:ext>
                </a:extLst>
              </p:cNvPr>
              <p:cNvSpPr/>
              <p:nvPr/>
            </p:nvSpPr>
            <p:spPr>
              <a:xfrm>
                <a:off x="2322525" y="3026475"/>
                <a:ext cx="684900" cy="919775"/>
              </a:xfrm>
              <a:custGeom>
                <a:avLst/>
                <a:gdLst/>
                <a:ahLst/>
                <a:cxnLst/>
                <a:rect l="l" t="t" r="r" b="b"/>
                <a:pathLst>
                  <a:path w="27396" h="36791" extrusionOk="0">
                    <a:moveTo>
                      <a:pt x="9579" y="0"/>
                    </a:moveTo>
                    <a:cubicBezTo>
                      <a:pt x="8044" y="0"/>
                      <a:pt x="6578" y="386"/>
                      <a:pt x="5249" y="1165"/>
                    </a:cubicBezTo>
                    <a:cubicBezTo>
                      <a:pt x="1896" y="3095"/>
                      <a:pt x="0" y="7193"/>
                      <a:pt x="0" y="12442"/>
                    </a:cubicBezTo>
                    <a:cubicBezTo>
                      <a:pt x="0" y="21246"/>
                      <a:pt x="5249" y="31202"/>
                      <a:pt x="11988" y="35063"/>
                    </a:cubicBezTo>
                    <a:cubicBezTo>
                      <a:pt x="13952" y="36214"/>
                      <a:pt x="15916" y="36790"/>
                      <a:pt x="17779" y="36790"/>
                    </a:cubicBezTo>
                    <a:cubicBezTo>
                      <a:pt x="19336" y="36790"/>
                      <a:pt x="20793" y="36384"/>
                      <a:pt x="22147" y="35639"/>
                    </a:cubicBezTo>
                    <a:cubicBezTo>
                      <a:pt x="25466" y="33708"/>
                      <a:pt x="27396" y="29577"/>
                      <a:pt x="27396" y="24362"/>
                    </a:cubicBezTo>
                    <a:cubicBezTo>
                      <a:pt x="27396" y="22770"/>
                      <a:pt x="27227" y="21111"/>
                      <a:pt x="26888" y="19418"/>
                    </a:cubicBezTo>
                    <a:cubicBezTo>
                      <a:pt x="26562" y="17816"/>
                      <a:pt x="25144" y="16708"/>
                      <a:pt x="23569" y="16708"/>
                    </a:cubicBezTo>
                    <a:cubicBezTo>
                      <a:pt x="23345" y="16708"/>
                      <a:pt x="23119" y="16730"/>
                      <a:pt x="22892" y="16776"/>
                    </a:cubicBezTo>
                    <a:cubicBezTo>
                      <a:pt x="21063" y="17115"/>
                      <a:pt x="19878" y="18910"/>
                      <a:pt x="20251" y="20739"/>
                    </a:cubicBezTo>
                    <a:cubicBezTo>
                      <a:pt x="20488" y="21991"/>
                      <a:pt x="20623" y="23211"/>
                      <a:pt x="20623" y="24362"/>
                    </a:cubicBezTo>
                    <a:cubicBezTo>
                      <a:pt x="20623" y="27545"/>
                      <a:pt x="19641" y="29238"/>
                      <a:pt x="18761" y="29746"/>
                    </a:cubicBezTo>
                    <a:cubicBezTo>
                      <a:pt x="18463" y="29919"/>
                      <a:pt x="18128" y="29988"/>
                      <a:pt x="17781" y="29988"/>
                    </a:cubicBezTo>
                    <a:cubicBezTo>
                      <a:pt x="16905" y="29988"/>
                      <a:pt x="15957" y="29544"/>
                      <a:pt x="15374" y="29205"/>
                    </a:cubicBezTo>
                    <a:cubicBezTo>
                      <a:pt x="10701" y="26529"/>
                      <a:pt x="6773" y="18842"/>
                      <a:pt x="6773" y="12442"/>
                    </a:cubicBezTo>
                    <a:cubicBezTo>
                      <a:pt x="6773" y="9225"/>
                      <a:pt x="7721" y="7532"/>
                      <a:pt x="8635" y="7024"/>
                    </a:cubicBezTo>
                    <a:cubicBezTo>
                      <a:pt x="8933" y="6851"/>
                      <a:pt x="9268" y="6782"/>
                      <a:pt x="9614" y="6782"/>
                    </a:cubicBezTo>
                    <a:cubicBezTo>
                      <a:pt x="10489" y="6782"/>
                      <a:pt x="11430" y="7226"/>
                      <a:pt x="11988" y="7565"/>
                    </a:cubicBezTo>
                    <a:cubicBezTo>
                      <a:pt x="12665" y="7938"/>
                      <a:pt x="13309" y="8446"/>
                      <a:pt x="13952" y="9022"/>
                    </a:cubicBezTo>
                    <a:cubicBezTo>
                      <a:pt x="14607" y="9628"/>
                      <a:pt x="15427" y="9926"/>
                      <a:pt x="16243" y="9926"/>
                    </a:cubicBezTo>
                    <a:cubicBezTo>
                      <a:pt x="17157" y="9926"/>
                      <a:pt x="18065" y="9552"/>
                      <a:pt x="18727" y="8818"/>
                    </a:cubicBezTo>
                    <a:cubicBezTo>
                      <a:pt x="20014" y="7430"/>
                      <a:pt x="19912" y="5297"/>
                      <a:pt x="18524" y="4044"/>
                    </a:cubicBezTo>
                    <a:cubicBezTo>
                      <a:pt x="17508" y="3095"/>
                      <a:pt x="16458" y="2317"/>
                      <a:pt x="15374" y="1707"/>
                    </a:cubicBezTo>
                    <a:cubicBezTo>
                      <a:pt x="13422" y="573"/>
                      <a:pt x="11449" y="0"/>
                      <a:pt x="957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4;p39">
                <a:extLst>
                  <a:ext uri="{FF2B5EF4-FFF2-40B4-BE49-F238E27FC236}">
                    <a16:creationId xmlns:a16="http://schemas.microsoft.com/office/drawing/2014/main" id="{D82297FB-19E3-0888-3750-E713BBFECC4E}"/>
                  </a:ext>
                </a:extLst>
              </p:cNvPr>
              <p:cNvSpPr/>
              <p:nvPr/>
            </p:nvSpPr>
            <p:spPr>
              <a:xfrm>
                <a:off x="3296100" y="1835650"/>
                <a:ext cx="1015950" cy="507975"/>
              </a:xfrm>
              <a:custGeom>
                <a:avLst/>
                <a:gdLst/>
                <a:ahLst/>
                <a:cxnLst/>
                <a:rect l="l" t="t" r="r" b="b"/>
                <a:pathLst>
                  <a:path w="40638" h="20319" extrusionOk="0">
                    <a:moveTo>
                      <a:pt x="20319" y="0"/>
                    </a:moveTo>
                    <a:cubicBezTo>
                      <a:pt x="15375" y="0"/>
                      <a:pt x="10668" y="779"/>
                      <a:pt x="7078" y="2201"/>
                    </a:cubicBezTo>
                    <a:cubicBezTo>
                      <a:pt x="915" y="4673"/>
                      <a:pt x="1" y="8229"/>
                      <a:pt x="1" y="10159"/>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59"/>
                    </a:cubicBezTo>
                    <a:cubicBezTo>
                      <a:pt x="40637" y="8263"/>
                      <a:pt x="39113" y="6773"/>
                      <a:pt x="37251" y="6773"/>
                    </a:cubicBezTo>
                    <a:cubicBezTo>
                      <a:pt x="35422" y="6773"/>
                      <a:pt x="33932" y="8195"/>
                      <a:pt x="33865" y="10024"/>
                    </a:cubicBezTo>
                    <a:cubicBezTo>
                      <a:pt x="33255" y="11074"/>
                      <a:pt x="28582" y="13546"/>
                      <a:pt x="20319" y="13546"/>
                    </a:cubicBezTo>
                    <a:cubicBezTo>
                      <a:pt x="12361" y="13546"/>
                      <a:pt x="7722" y="11243"/>
                      <a:pt x="6841" y="10159"/>
                    </a:cubicBezTo>
                    <a:cubicBezTo>
                      <a:pt x="7722" y="9042"/>
                      <a:pt x="12361" y="6773"/>
                      <a:pt x="20319" y="6773"/>
                    </a:cubicBezTo>
                    <a:cubicBezTo>
                      <a:pt x="22452" y="6773"/>
                      <a:pt x="24552" y="6942"/>
                      <a:pt x="26482" y="7281"/>
                    </a:cubicBezTo>
                    <a:cubicBezTo>
                      <a:pt x="26674" y="7312"/>
                      <a:pt x="26865" y="7328"/>
                      <a:pt x="27053" y="7328"/>
                    </a:cubicBezTo>
                    <a:cubicBezTo>
                      <a:pt x="28692" y="7328"/>
                      <a:pt x="30137" y="6175"/>
                      <a:pt x="30410" y="4504"/>
                    </a:cubicBezTo>
                    <a:cubicBezTo>
                      <a:pt x="30749" y="2675"/>
                      <a:pt x="29496" y="915"/>
                      <a:pt x="27667" y="610"/>
                    </a:cubicBezTo>
                    <a:cubicBezTo>
                      <a:pt x="25331" y="203"/>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5;p39">
                <a:extLst>
                  <a:ext uri="{FF2B5EF4-FFF2-40B4-BE49-F238E27FC236}">
                    <a16:creationId xmlns:a16="http://schemas.microsoft.com/office/drawing/2014/main" id="{54AEE73F-6675-C60E-E842-ADA29621A571}"/>
                  </a:ext>
                </a:extLst>
              </p:cNvPr>
              <p:cNvSpPr/>
              <p:nvPr/>
            </p:nvSpPr>
            <p:spPr>
              <a:xfrm>
                <a:off x="3296100"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6;p39">
                <a:extLst>
                  <a:ext uri="{FF2B5EF4-FFF2-40B4-BE49-F238E27FC236}">
                    <a16:creationId xmlns:a16="http://schemas.microsoft.com/office/drawing/2014/main" id="{8FB15031-F3BB-45EE-D324-BF6F107B5AA1}"/>
                  </a:ext>
                </a:extLst>
              </p:cNvPr>
              <p:cNvSpPr/>
              <p:nvPr/>
            </p:nvSpPr>
            <p:spPr>
              <a:xfrm>
                <a:off x="4396675" y="1243025"/>
                <a:ext cx="1015950" cy="507975"/>
              </a:xfrm>
              <a:custGeom>
                <a:avLst/>
                <a:gdLst/>
                <a:ahLst/>
                <a:cxnLst/>
                <a:rect l="l" t="t" r="r" b="b"/>
                <a:pathLst>
                  <a:path w="40638" h="20319" extrusionOk="0">
                    <a:moveTo>
                      <a:pt x="20319" y="0"/>
                    </a:moveTo>
                    <a:cubicBezTo>
                      <a:pt x="15375" y="0"/>
                      <a:pt x="10668" y="779"/>
                      <a:pt x="7078" y="2202"/>
                    </a:cubicBezTo>
                    <a:cubicBezTo>
                      <a:pt x="915" y="4674"/>
                      <a:pt x="1" y="8229"/>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4" y="6773"/>
                      <a:pt x="37251" y="6773"/>
                    </a:cubicBezTo>
                    <a:cubicBezTo>
                      <a:pt x="35422" y="6773"/>
                      <a:pt x="33932" y="8196"/>
                      <a:pt x="33865" y="10024"/>
                    </a:cubicBezTo>
                    <a:cubicBezTo>
                      <a:pt x="33255" y="11074"/>
                      <a:pt x="28582" y="13546"/>
                      <a:pt x="20319" y="13546"/>
                    </a:cubicBezTo>
                    <a:cubicBezTo>
                      <a:pt x="12361" y="13546"/>
                      <a:pt x="7722" y="11243"/>
                      <a:pt x="6841" y="10160"/>
                    </a:cubicBezTo>
                    <a:cubicBezTo>
                      <a:pt x="7722" y="9042"/>
                      <a:pt x="12361" y="6773"/>
                      <a:pt x="20319" y="6773"/>
                    </a:cubicBezTo>
                    <a:cubicBezTo>
                      <a:pt x="22452" y="6773"/>
                      <a:pt x="24552" y="6943"/>
                      <a:pt x="26482" y="7281"/>
                    </a:cubicBezTo>
                    <a:cubicBezTo>
                      <a:pt x="26674" y="7313"/>
                      <a:pt x="26865" y="7328"/>
                      <a:pt x="27053" y="7328"/>
                    </a:cubicBezTo>
                    <a:cubicBezTo>
                      <a:pt x="28692" y="7328"/>
                      <a:pt x="30137" y="6175"/>
                      <a:pt x="30411" y="4504"/>
                    </a:cubicBezTo>
                    <a:cubicBezTo>
                      <a:pt x="30749" y="2676"/>
                      <a:pt x="29496" y="915"/>
                      <a:pt x="27668"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7;p39">
                <a:extLst>
                  <a:ext uri="{FF2B5EF4-FFF2-40B4-BE49-F238E27FC236}">
                    <a16:creationId xmlns:a16="http://schemas.microsoft.com/office/drawing/2014/main" id="{078DE84B-4E1D-7760-BDCC-E2AB8703A1FE}"/>
                  </a:ext>
                </a:extLst>
              </p:cNvPr>
              <p:cNvSpPr/>
              <p:nvPr/>
            </p:nvSpPr>
            <p:spPr>
              <a:xfrm>
                <a:off x="2195525" y="1243025"/>
                <a:ext cx="1015950" cy="507975"/>
              </a:xfrm>
              <a:custGeom>
                <a:avLst/>
                <a:gdLst/>
                <a:ahLst/>
                <a:cxnLst/>
                <a:rect l="l" t="t" r="r" b="b"/>
                <a:pathLst>
                  <a:path w="40638" h="20319" extrusionOk="0">
                    <a:moveTo>
                      <a:pt x="20319" y="0"/>
                    </a:moveTo>
                    <a:cubicBezTo>
                      <a:pt x="15375" y="0"/>
                      <a:pt x="10668" y="779"/>
                      <a:pt x="7078" y="2202"/>
                    </a:cubicBezTo>
                    <a:cubicBezTo>
                      <a:pt x="915" y="4674"/>
                      <a:pt x="0" y="8229"/>
                      <a:pt x="0" y="10160"/>
                    </a:cubicBezTo>
                    <a:cubicBezTo>
                      <a:pt x="0"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3"/>
                      <a:pt x="39113" y="6773"/>
                      <a:pt x="37251" y="6773"/>
                    </a:cubicBezTo>
                    <a:cubicBezTo>
                      <a:pt x="35422" y="6773"/>
                      <a:pt x="33932" y="8196"/>
                      <a:pt x="33864" y="10024"/>
                    </a:cubicBezTo>
                    <a:cubicBezTo>
                      <a:pt x="33255" y="11074"/>
                      <a:pt x="28582" y="13546"/>
                      <a:pt x="20319" y="13546"/>
                    </a:cubicBezTo>
                    <a:cubicBezTo>
                      <a:pt x="12361" y="13546"/>
                      <a:pt x="7721" y="11243"/>
                      <a:pt x="6841" y="10160"/>
                    </a:cubicBezTo>
                    <a:cubicBezTo>
                      <a:pt x="7721" y="9042"/>
                      <a:pt x="12361" y="6773"/>
                      <a:pt x="20319" y="6773"/>
                    </a:cubicBezTo>
                    <a:cubicBezTo>
                      <a:pt x="22452" y="6773"/>
                      <a:pt x="24552" y="6943"/>
                      <a:pt x="26482" y="7281"/>
                    </a:cubicBezTo>
                    <a:cubicBezTo>
                      <a:pt x="26674" y="7313"/>
                      <a:pt x="26865" y="7328"/>
                      <a:pt x="27053" y="7328"/>
                    </a:cubicBezTo>
                    <a:cubicBezTo>
                      <a:pt x="28692" y="7328"/>
                      <a:pt x="30137" y="6175"/>
                      <a:pt x="30410" y="4504"/>
                    </a:cubicBezTo>
                    <a:cubicBezTo>
                      <a:pt x="30749" y="2676"/>
                      <a:pt x="29496" y="915"/>
                      <a:pt x="27667" y="610"/>
                    </a:cubicBezTo>
                    <a:cubicBezTo>
                      <a:pt x="25331" y="204"/>
                      <a:pt x="22859" y="0"/>
                      <a:pt x="20319" y="0"/>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8;p39">
                <a:extLst>
                  <a:ext uri="{FF2B5EF4-FFF2-40B4-BE49-F238E27FC236}">
                    <a16:creationId xmlns:a16="http://schemas.microsoft.com/office/drawing/2014/main" id="{3CE725E0-EC91-1DEF-24DB-367C80EF35F5}"/>
                  </a:ext>
                </a:extLst>
              </p:cNvPr>
              <p:cNvSpPr/>
              <p:nvPr/>
            </p:nvSpPr>
            <p:spPr>
              <a:xfrm>
                <a:off x="3296100" y="650400"/>
                <a:ext cx="1015950" cy="508000"/>
              </a:xfrm>
              <a:custGeom>
                <a:avLst/>
                <a:gdLst/>
                <a:ahLst/>
                <a:cxnLst/>
                <a:rect l="l" t="t" r="r" b="b"/>
                <a:pathLst>
                  <a:path w="40638" h="20320" extrusionOk="0">
                    <a:moveTo>
                      <a:pt x="20319" y="1"/>
                    </a:moveTo>
                    <a:cubicBezTo>
                      <a:pt x="15375" y="1"/>
                      <a:pt x="10668" y="780"/>
                      <a:pt x="7078" y="2202"/>
                    </a:cubicBezTo>
                    <a:cubicBezTo>
                      <a:pt x="915" y="4674"/>
                      <a:pt x="1" y="8230"/>
                      <a:pt x="1" y="10160"/>
                    </a:cubicBezTo>
                    <a:cubicBezTo>
                      <a:pt x="1" y="12056"/>
                      <a:pt x="915" y="15612"/>
                      <a:pt x="7078" y="18084"/>
                    </a:cubicBezTo>
                    <a:cubicBezTo>
                      <a:pt x="10668" y="19506"/>
                      <a:pt x="15375" y="20319"/>
                      <a:pt x="20319" y="20319"/>
                    </a:cubicBezTo>
                    <a:cubicBezTo>
                      <a:pt x="25263" y="20319"/>
                      <a:pt x="29936" y="19506"/>
                      <a:pt x="33526" y="18084"/>
                    </a:cubicBezTo>
                    <a:cubicBezTo>
                      <a:pt x="39689" y="15612"/>
                      <a:pt x="40637" y="12056"/>
                      <a:pt x="40637" y="10160"/>
                    </a:cubicBezTo>
                    <a:cubicBezTo>
                      <a:pt x="40637" y="8264"/>
                      <a:pt x="39113" y="6774"/>
                      <a:pt x="37251" y="6774"/>
                    </a:cubicBezTo>
                    <a:cubicBezTo>
                      <a:pt x="35422" y="6774"/>
                      <a:pt x="33932" y="8196"/>
                      <a:pt x="33865" y="10024"/>
                    </a:cubicBezTo>
                    <a:cubicBezTo>
                      <a:pt x="33255" y="11074"/>
                      <a:pt x="28582" y="13546"/>
                      <a:pt x="20319" y="13546"/>
                    </a:cubicBezTo>
                    <a:cubicBezTo>
                      <a:pt x="12361" y="13546"/>
                      <a:pt x="7722" y="11244"/>
                      <a:pt x="6841" y="10160"/>
                    </a:cubicBezTo>
                    <a:cubicBezTo>
                      <a:pt x="7722" y="9042"/>
                      <a:pt x="12361" y="6774"/>
                      <a:pt x="20319" y="6774"/>
                    </a:cubicBezTo>
                    <a:cubicBezTo>
                      <a:pt x="22452" y="6774"/>
                      <a:pt x="24552" y="6943"/>
                      <a:pt x="26482" y="7281"/>
                    </a:cubicBezTo>
                    <a:cubicBezTo>
                      <a:pt x="26674" y="7313"/>
                      <a:pt x="26865" y="7328"/>
                      <a:pt x="27053" y="7328"/>
                    </a:cubicBezTo>
                    <a:cubicBezTo>
                      <a:pt x="28692" y="7328"/>
                      <a:pt x="30137" y="6175"/>
                      <a:pt x="30410" y="4505"/>
                    </a:cubicBezTo>
                    <a:cubicBezTo>
                      <a:pt x="30749" y="2676"/>
                      <a:pt x="29496" y="915"/>
                      <a:pt x="27667" y="610"/>
                    </a:cubicBezTo>
                    <a:cubicBezTo>
                      <a:pt x="25331" y="204"/>
                      <a:pt x="22859" y="1"/>
                      <a:pt x="20319"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169;p39">
              <a:extLst>
                <a:ext uri="{FF2B5EF4-FFF2-40B4-BE49-F238E27FC236}">
                  <a16:creationId xmlns:a16="http://schemas.microsoft.com/office/drawing/2014/main" id="{8134244D-D5E8-6EB4-8EDB-4AE81C1DE611}"/>
                </a:ext>
              </a:extLst>
            </p:cNvPr>
            <p:cNvGrpSpPr/>
            <p:nvPr/>
          </p:nvGrpSpPr>
          <p:grpSpPr>
            <a:xfrm rot="-1799794">
              <a:off x="8098764" y="1176264"/>
              <a:ext cx="365703" cy="350054"/>
              <a:chOff x="2057567" y="690970"/>
              <a:chExt cx="352891" cy="337790"/>
            </a:xfrm>
            <a:grpFill/>
          </p:grpSpPr>
          <p:sp>
            <p:nvSpPr>
              <p:cNvPr id="39" name="Google Shape;2170;p39">
                <a:extLst>
                  <a:ext uri="{FF2B5EF4-FFF2-40B4-BE49-F238E27FC236}">
                    <a16:creationId xmlns:a16="http://schemas.microsoft.com/office/drawing/2014/main" id="{00A0196D-06E4-4363-8990-ABC290F8C367}"/>
                  </a:ext>
                </a:extLst>
              </p:cNvPr>
              <p:cNvSpPr/>
              <p:nvPr/>
            </p:nvSpPr>
            <p:spPr>
              <a:xfrm>
                <a:off x="2057567" y="690970"/>
                <a:ext cx="352891" cy="337790"/>
              </a:xfrm>
              <a:custGeom>
                <a:avLst/>
                <a:gdLst/>
                <a:ahLst/>
                <a:cxnLst/>
                <a:rect l="l" t="t" r="r" b="b"/>
                <a:pathLst>
                  <a:path w="8670" h="8299" extrusionOk="0">
                    <a:moveTo>
                      <a:pt x="4719" y="1444"/>
                    </a:moveTo>
                    <a:cubicBezTo>
                      <a:pt x="5221" y="1444"/>
                      <a:pt x="5701" y="1668"/>
                      <a:pt x="6150" y="2116"/>
                    </a:cubicBezTo>
                    <a:cubicBezTo>
                      <a:pt x="6598" y="2564"/>
                      <a:pt x="6822" y="3068"/>
                      <a:pt x="6822" y="3584"/>
                    </a:cubicBezTo>
                    <a:cubicBezTo>
                      <a:pt x="6822" y="4300"/>
                      <a:pt x="6385" y="4883"/>
                      <a:pt x="6195" y="5118"/>
                    </a:cubicBezTo>
                    <a:lnTo>
                      <a:pt x="3182" y="2105"/>
                    </a:lnTo>
                    <a:cubicBezTo>
                      <a:pt x="3406" y="1903"/>
                      <a:pt x="3977" y="1455"/>
                      <a:pt x="4682" y="1444"/>
                    </a:cubicBezTo>
                    <a:cubicBezTo>
                      <a:pt x="4695" y="1444"/>
                      <a:pt x="4707" y="1444"/>
                      <a:pt x="4719" y="1444"/>
                    </a:cubicBezTo>
                    <a:close/>
                    <a:moveTo>
                      <a:pt x="4719" y="1164"/>
                    </a:moveTo>
                    <a:cubicBezTo>
                      <a:pt x="4707" y="1164"/>
                      <a:pt x="4695" y="1164"/>
                      <a:pt x="4682" y="1164"/>
                    </a:cubicBezTo>
                    <a:cubicBezTo>
                      <a:pt x="3652" y="1175"/>
                      <a:pt x="2913" y="1971"/>
                      <a:pt x="2879" y="2004"/>
                    </a:cubicBezTo>
                    <a:lnTo>
                      <a:pt x="2790" y="2105"/>
                    </a:lnTo>
                    <a:lnTo>
                      <a:pt x="6195" y="5510"/>
                    </a:lnTo>
                    <a:lnTo>
                      <a:pt x="6284" y="5420"/>
                    </a:lnTo>
                    <a:cubicBezTo>
                      <a:pt x="6318" y="5387"/>
                      <a:pt x="7091" y="4625"/>
                      <a:pt x="7102" y="3595"/>
                    </a:cubicBezTo>
                    <a:cubicBezTo>
                      <a:pt x="7113" y="2990"/>
                      <a:pt x="6855" y="2430"/>
                      <a:pt x="6340" y="1915"/>
                    </a:cubicBezTo>
                    <a:cubicBezTo>
                      <a:pt x="5847" y="1421"/>
                      <a:pt x="5289" y="1164"/>
                      <a:pt x="4719" y="1164"/>
                    </a:cubicBezTo>
                    <a:close/>
                    <a:moveTo>
                      <a:pt x="4575" y="237"/>
                    </a:moveTo>
                    <a:cubicBezTo>
                      <a:pt x="5467" y="237"/>
                      <a:pt x="6357" y="576"/>
                      <a:pt x="7035" y="1254"/>
                    </a:cubicBezTo>
                    <a:cubicBezTo>
                      <a:pt x="8401" y="2620"/>
                      <a:pt x="8401" y="4827"/>
                      <a:pt x="7035" y="6193"/>
                    </a:cubicBezTo>
                    <a:lnTo>
                      <a:pt x="6945" y="6294"/>
                    </a:lnTo>
                    <a:lnTo>
                      <a:pt x="7606" y="6955"/>
                    </a:lnTo>
                    <a:lnTo>
                      <a:pt x="6654" y="7907"/>
                    </a:lnTo>
                    <a:lnTo>
                      <a:pt x="393" y="1646"/>
                    </a:lnTo>
                    <a:lnTo>
                      <a:pt x="1345" y="694"/>
                    </a:lnTo>
                    <a:lnTo>
                      <a:pt x="2006" y="1355"/>
                    </a:lnTo>
                    <a:lnTo>
                      <a:pt x="2106" y="1254"/>
                    </a:lnTo>
                    <a:cubicBezTo>
                      <a:pt x="2790" y="576"/>
                      <a:pt x="3683" y="237"/>
                      <a:pt x="4575" y="237"/>
                    </a:cubicBezTo>
                    <a:close/>
                    <a:moveTo>
                      <a:pt x="4521" y="1"/>
                    </a:moveTo>
                    <a:cubicBezTo>
                      <a:pt x="3623" y="1"/>
                      <a:pt x="2723" y="321"/>
                      <a:pt x="2006" y="963"/>
                    </a:cubicBezTo>
                    <a:lnTo>
                      <a:pt x="1345" y="302"/>
                    </a:lnTo>
                    <a:lnTo>
                      <a:pt x="1" y="1646"/>
                    </a:lnTo>
                    <a:lnTo>
                      <a:pt x="6654" y="8299"/>
                    </a:lnTo>
                    <a:lnTo>
                      <a:pt x="7998" y="6955"/>
                    </a:lnTo>
                    <a:lnTo>
                      <a:pt x="7326" y="6283"/>
                    </a:lnTo>
                    <a:cubicBezTo>
                      <a:pt x="8670" y="4793"/>
                      <a:pt x="8603" y="2519"/>
                      <a:pt x="7191" y="1108"/>
                    </a:cubicBezTo>
                    <a:cubicBezTo>
                      <a:pt x="6454" y="371"/>
                      <a:pt x="5488" y="1"/>
                      <a:pt x="4521" y="1"/>
                    </a:cubicBez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171;p39">
                <a:extLst>
                  <a:ext uri="{FF2B5EF4-FFF2-40B4-BE49-F238E27FC236}">
                    <a16:creationId xmlns:a16="http://schemas.microsoft.com/office/drawing/2014/main" id="{48A30311-B846-47DC-5583-CFF92758D3DD}"/>
                  </a:ext>
                </a:extLst>
              </p:cNvPr>
              <p:cNvSpPr/>
              <p:nvPr/>
            </p:nvSpPr>
            <p:spPr>
              <a:xfrm>
                <a:off x="2078528" y="742459"/>
                <a:ext cx="36510" cy="36510"/>
              </a:xfrm>
              <a:custGeom>
                <a:avLst/>
                <a:gdLst/>
                <a:ahLst/>
                <a:cxnLst/>
                <a:rect l="l" t="t" r="r" b="b"/>
                <a:pathLst>
                  <a:path w="897" h="897" extrusionOk="0">
                    <a:moveTo>
                      <a:pt x="707" y="0"/>
                    </a:moveTo>
                    <a:lnTo>
                      <a:pt x="1" y="706"/>
                    </a:lnTo>
                    <a:lnTo>
                      <a:pt x="202" y="896"/>
                    </a:lnTo>
                    <a:lnTo>
                      <a:pt x="897" y="202"/>
                    </a:lnTo>
                    <a:lnTo>
                      <a:pt x="707"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72;p39">
                <a:extLst>
                  <a:ext uri="{FF2B5EF4-FFF2-40B4-BE49-F238E27FC236}">
                    <a16:creationId xmlns:a16="http://schemas.microsoft.com/office/drawing/2014/main" id="{F33BD51C-2D86-A484-9D85-9DF36CEAE73F}"/>
                  </a:ext>
                </a:extLst>
              </p:cNvPr>
              <p:cNvSpPr/>
              <p:nvPr/>
            </p:nvSpPr>
            <p:spPr>
              <a:xfrm>
                <a:off x="2099531" y="763420"/>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73;p39">
                <a:extLst>
                  <a:ext uri="{FF2B5EF4-FFF2-40B4-BE49-F238E27FC236}">
                    <a16:creationId xmlns:a16="http://schemas.microsoft.com/office/drawing/2014/main" id="{5842B98D-B9E5-5307-8AFD-CE2476CC2222}"/>
                  </a:ext>
                </a:extLst>
              </p:cNvPr>
              <p:cNvSpPr/>
              <p:nvPr/>
            </p:nvSpPr>
            <p:spPr>
              <a:xfrm>
                <a:off x="2121836" y="785766"/>
                <a:ext cx="36510" cy="36510"/>
              </a:xfrm>
              <a:custGeom>
                <a:avLst/>
                <a:gdLst/>
                <a:ahLst/>
                <a:cxnLst/>
                <a:rect l="l" t="t" r="r" b="b"/>
                <a:pathLst>
                  <a:path w="897" h="897" extrusionOk="0">
                    <a:moveTo>
                      <a:pt x="695" y="0"/>
                    </a:moveTo>
                    <a:lnTo>
                      <a:pt x="1" y="694"/>
                    </a:lnTo>
                    <a:lnTo>
                      <a:pt x="203" y="896"/>
                    </a:lnTo>
                    <a:lnTo>
                      <a:pt x="897" y="202"/>
                    </a:lnTo>
                    <a:lnTo>
                      <a:pt x="695"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4;p39">
                <a:extLst>
                  <a:ext uri="{FF2B5EF4-FFF2-40B4-BE49-F238E27FC236}">
                    <a16:creationId xmlns:a16="http://schemas.microsoft.com/office/drawing/2014/main" id="{AB50067F-6BD4-1ACF-D0E5-0D17D7968764}"/>
                  </a:ext>
                </a:extLst>
              </p:cNvPr>
              <p:cNvSpPr/>
              <p:nvPr/>
            </p:nvSpPr>
            <p:spPr>
              <a:xfrm>
                <a:off x="2144182" y="80807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5;p39">
                <a:extLst>
                  <a:ext uri="{FF2B5EF4-FFF2-40B4-BE49-F238E27FC236}">
                    <a16:creationId xmlns:a16="http://schemas.microsoft.com/office/drawing/2014/main" id="{413F199D-2078-A8DD-E741-A5600C1A7ACB}"/>
                  </a:ext>
                </a:extLst>
              </p:cNvPr>
              <p:cNvSpPr/>
              <p:nvPr/>
            </p:nvSpPr>
            <p:spPr>
              <a:xfrm>
                <a:off x="2166080" y="829969"/>
                <a:ext cx="36510" cy="36510"/>
              </a:xfrm>
              <a:custGeom>
                <a:avLst/>
                <a:gdLst/>
                <a:ahLst/>
                <a:cxnLst/>
                <a:rect l="l" t="t" r="r" b="b"/>
                <a:pathLst>
                  <a:path w="897" h="897" extrusionOk="0">
                    <a:moveTo>
                      <a:pt x="706" y="1"/>
                    </a:moveTo>
                    <a:lnTo>
                      <a:pt x="0" y="706"/>
                    </a:lnTo>
                    <a:lnTo>
                      <a:pt x="202" y="897"/>
                    </a:lnTo>
                    <a:lnTo>
                      <a:pt x="896" y="202"/>
                    </a:lnTo>
                    <a:lnTo>
                      <a:pt x="706"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6;p39">
                <a:extLst>
                  <a:ext uri="{FF2B5EF4-FFF2-40B4-BE49-F238E27FC236}">
                    <a16:creationId xmlns:a16="http://schemas.microsoft.com/office/drawing/2014/main" id="{85A07448-30C5-9949-D774-F1042E7CCA8B}"/>
                  </a:ext>
                </a:extLst>
              </p:cNvPr>
              <p:cNvSpPr/>
              <p:nvPr/>
            </p:nvSpPr>
            <p:spPr>
              <a:xfrm>
                <a:off x="2188425" y="852315"/>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7;p39">
                <a:extLst>
                  <a:ext uri="{FF2B5EF4-FFF2-40B4-BE49-F238E27FC236}">
                    <a16:creationId xmlns:a16="http://schemas.microsoft.com/office/drawing/2014/main" id="{1E6D7C1D-E65B-8092-EC98-BD30ABA5ED07}"/>
                  </a:ext>
                </a:extLst>
              </p:cNvPr>
              <p:cNvSpPr/>
              <p:nvPr/>
            </p:nvSpPr>
            <p:spPr>
              <a:xfrm>
                <a:off x="2210771" y="874660"/>
                <a:ext cx="36510" cy="36510"/>
              </a:xfrm>
              <a:custGeom>
                <a:avLst/>
                <a:gdLst/>
                <a:ahLst/>
                <a:cxnLst/>
                <a:rect l="l" t="t" r="r" b="b"/>
                <a:pathLst>
                  <a:path w="897" h="897" extrusionOk="0">
                    <a:moveTo>
                      <a:pt x="694" y="0"/>
                    </a:moveTo>
                    <a:lnTo>
                      <a:pt x="0" y="706"/>
                    </a:lnTo>
                    <a:lnTo>
                      <a:pt x="202" y="896"/>
                    </a:lnTo>
                    <a:lnTo>
                      <a:pt x="896" y="202"/>
                    </a:lnTo>
                    <a:lnTo>
                      <a:pt x="694"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8;p39">
                <a:extLst>
                  <a:ext uri="{FF2B5EF4-FFF2-40B4-BE49-F238E27FC236}">
                    <a16:creationId xmlns:a16="http://schemas.microsoft.com/office/drawing/2014/main" id="{F777BA96-4F19-B43F-562D-5E5C58C7EFDC}"/>
                  </a:ext>
                </a:extLst>
              </p:cNvPr>
              <p:cNvSpPr/>
              <p:nvPr/>
            </p:nvSpPr>
            <p:spPr>
              <a:xfrm>
                <a:off x="2233076" y="896965"/>
                <a:ext cx="36510" cy="36551"/>
              </a:xfrm>
              <a:custGeom>
                <a:avLst/>
                <a:gdLst/>
                <a:ahLst/>
                <a:cxnLst/>
                <a:rect l="l" t="t" r="r" b="b"/>
                <a:pathLst>
                  <a:path w="897" h="898" extrusionOk="0">
                    <a:moveTo>
                      <a:pt x="695" y="1"/>
                    </a:moveTo>
                    <a:lnTo>
                      <a:pt x="1" y="695"/>
                    </a:lnTo>
                    <a:lnTo>
                      <a:pt x="202" y="897"/>
                    </a:lnTo>
                    <a:lnTo>
                      <a:pt x="897" y="203"/>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9;p39">
                <a:extLst>
                  <a:ext uri="{FF2B5EF4-FFF2-40B4-BE49-F238E27FC236}">
                    <a16:creationId xmlns:a16="http://schemas.microsoft.com/office/drawing/2014/main" id="{493726DF-D248-BC15-0834-0FBD8871145C}"/>
                  </a:ext>
                </a:extLst>
              </p:cNvPr>
              <p:cNvSpPr/>
              <p:nvPr/>
            </p:nvSpPr>
            <p:spPr>
              <a:xfrm>
                <a:off x="2255422" y="919311"/>
                <a:ext cx="36510" cy="36510"/>
              </a:xfrm>
              <a:custGeom>
                <a:avLst/>
                <a:gdLst/>
                <a:ahLst/>
                <a:cxnLst/>
                <a:rect l="l" t="t" r="r" b="b"/>
                <a:pathLst>
                  <a:path w="897" h="897" extrusionOk="0">
                    <a:moveTo>
                      <a:pt x="695" y="1"/>
                    </a:moveTo>
                    <a:lnTo>
                      <a:pt x="1" y="695"/>
                    </a:lnTo>
                    <a:lnTo>
                      <a:pt x="191" y="897"/>
                    </a:lnTo>
                    <a:lnTo>
                      <a:pt x="897" y="191"/>
                    </a:lnTo>
                    <a:lnTo>
                      <a:pt x="695" y="1"/>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80;p39">
                <a:extLst>
                  <a:ext uri="{FF2B5EF4-FFF2-40B4-BE49-F238E27FC236}">
                    <a16:creationId xmlns:a16="http://schemas.microsoft.com/office/drawing/2014/main" id="{12FFDB70-BFD6-7DED-6B45-1B5050FB888C}"/>
                  </a:ext>
                </a:extLst>
              </p:cNvPr>
              <p:cNvSpPr/>
              <p:nvPr/>
            </p:nvSpPr>
            <p:spPr>
              <a:xfrm>
                <a:off x="2277319" y="941209"/>
                <a:ext cx="36510" cy="36958"/>
              </a:xfrm>
              <a:custGeom>
                <a:avLst/>
                <a:gdLst/>
                <a:ahLst/>
                <a:cxnLst/>
                <a:rect l="l" t="t" r="r" b="b"/>
                <a:pathLst>
                  <a:path w="897" h="908" extrusionOk="0">
                    <a:moveTo>
                      <a:pt x="706" y="0"/>
                    </a:moveTo>
                    <a:lnTo>
                      <a:pt x="0" y="706"/>
                    </a:lnTo>
                    <a:lnTo>
                      <a:pt x="202" y="908"/>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1;p39">
                <a:extLst>
                  <a:ext uri="{FF2B5EF4-FFF2-40B4-BE49-F238E27FC236}">
                    <a16:creationId xmlns:a16="http://schemas.microsoft.com/office/drawing/2014/main" id="{4E46D301-293F-A781-3EE3-3B2A5C8C8568}"/>
                  </a:ext>
                </a:extLst>
              </p:cNvPr>
              <p:cNvSpPr/>
              <p:nvPr/>
            </p:nvSpPr>
            <p:spPr>
              <a:xfrm>
                <a:off x="2299665" y="963554"/>
                <a:ext cx="36510" cy="36510"/>
              </a:xfrm>
              <a:custGeom>
                <a:avLst/>
                <a:gdLst/>
                <a:ahLst/>
                <a:cxnLst/>
                <a:rect l="l" t="t" r="r" b="b"/>
                <a:pathLst>
                  <a:path w="897" h="897" extrusionOk="0">
                    <a:moveTo>
                      <a:pt x="706" y="0"/>
                    </a:moveTo>
                    <a:lnTo>
                      <a:pt x="0" y="706"/>
                    </a:lnTo>
                    <a:lnTo>
                      <a:pt x="202" y="896"/>
                    </a:lnTo>
                    <a:lnTo>
                      <a:pt x="896" y="202"/>
                    </a:lnTo>
                    <a:lnTo>
                      <a:pt x="706" y="0"/>
                    </a:lnTo>
                    <a:close/>
                  </a:path>
                </a:pathLst>
              </a:custGeom>
              <a:grpFill/>
              <a:ln>
                <a:solidFill>
                  <a:srgbClr val="2C495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mc:Choice xmlns:a14="http://schemas.microsoft.com/office/drawing/2010/main" Requires="a14">
          <p:sp>
            <p:nvSpPr>
              <p:cNvPr id="62" name="Rectangle: Rounded Corners 61">
                <a:extLst>
                  <a:ext uri="{FF2B5EF4-FFF2-40B4-BE49-F238E27FC236}">
                    <a16:creationId xmlns:a16="http://schemas.microsoft.com/office/drawing/2014/main" id="{104803C1-BEC7-FDFF-57EE-16E1BA5F2156}"/>
                  </a:ext>
                </a:extLst>
              </p:cNvPr>
              <p:cNvSpPr/>
              <p:nvPr/>
            </p:nvSpPr>
            <p:spPr>
              <a:xfrm>
                <a:off x="712813" y="1560991"/>
                <a:ext cx="3459166" cy="2659289"/>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dirty="0">
                    <a:solidFill>
                      <a:schemeClr val="bg2">
                        <a:lumMod val="20000"/>
                        <a:lumOff val="80000"/>
                      </a:schemeClr>
                    </a:solidFill>
                    <a:latin typeface="Poppins" panose="00000500000000000000" pitchFamily="2" charset="0"/>
                    <a:cs typeface="Poppins" panose="00000500000000000000" pitchFamily="2" charset="0"/>
                  </a:rPr>
                  <a:t>Two random variables in a joint PMF are </a:t>
                </a:r>
                <a:r>
                  <a:rPr lang="en-CA" sz="1600" b="1" dirty="0">
                    <a:solidFill>
                      <a:schemeClr val="accent6"/>
                    </a:solidFill>
                    <a:latin typeface="Poppins" panose="00000500000000000000" pitchFamily="2" charset="0"/>
                    <a:cs typeface="Poppins" panose="00000500000000000000" pitchFamily="2" charset="0"/>
                  </a:rPr>
                  <a:t>independent</a:t>
                </a:r>
                <a:r>
                  <a:rPr lang="en-CA" sz="1600" dirty="0">
                    <a:solidFill>
                      <a:schemeClr val="bg2">
                        <a:lumMod val="20000"/>
                        <a:lumOff val="80000"/>
                      </a:schemeClr>
                    </a:solidFill>
                    <a:latin typeface="Poppins" panose="00000500000000000000" pitchFamily="2" charset="0"/>
                    <a:cs typeface="Poppins" panose="00000500000000000000" pitchFamily="2" charset="0"/>
                  </a:rPr>
                  <a:t> if and only if </a:t>
                </a:r>
                <a14:m>
                  <m:oMath xmlns:m="http://schemas.openxmlformats.org/officeDocument/2006/math">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𝑓</m:t>
                    </m:r>
                    <m:d>
                      <m:d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e>
                    </m:d>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sSub>
                      <m:sSub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𝑓</m:t>
                        </m:r>
                      </m:e>
                      <m:sub>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sub>
                    </m:sSub>
                    <m:d>
                      <m:d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sSub>
                      <m:sSub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𝑓</m:t>
                        </m:r>
                      </m:e>
                      <m:sub>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sub>
                    </m:sSub>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for all values </a:t>
                </a:r>
                <a14:m>
                  <m:oMath xmlns:m="http://schemas.openxmlformats.org/officeDocument/2006/math">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p:sp>
            <p:nvSpPr>
              <p:cNvPr id="62" name="Rectangle: Rounded Corners 61">
                <a:extLst>
                  <a:ext uri="{FF2B5EF4-FFF2-40B4-BE49-F238E27FC236}">
                    <a16:creationId xmlns:a16="http://schemas.microsoft.com/office/drawing/2014/main" id="{104803C1-BEC7-FDFF-57EE-16E1BA5F2156}"/>
                  </a:ext>
                </a:extLst>
              </p:cNvPr>
              <p:cNvSpPr>
                <a:spLocks noRot="1" noChangeAspect="1" noMove="1" noResize="1" noEditPoints="1" noAdjustHandles="1" noChangeArrowheads="1" noChangeShapeType="1" noTextEdit="1"/>
              </p:cNvSpPr>
              <p:nvPr/>
            </p:nvSpPr>
            <p:spPr>
              <a:xfrm>
                <a:off x="712813" y="1560991"/>
                <a:ext cx="3459166" cy="2659289"/>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3" name="Rectangle: Rounded Corners 2">
                <a:extLst>
                  <a:ext uri="{FF2B5EF4-FFF2-40B4-BE49-F238E27FC236}">
                    <a16:creationId xmlns:a16="http://schemas.microsoft.com/office/drawing/2014/main" id="{45F31CE6-00FB-685F-FC3F-48D168322B94}"/>
                  </a:ext>
                </a:extLst>
              </p:cNvPr>
              <p:cNvSpPr/>
              <p:nvPr/>
            </p:nvSpPr>
            <p:spPr>
              <a:xfrm>
                <a:off x="4972023" y="1560991"/>
                <a:ext cx="3459166" cy="2659289"/>
              </a:xfrm>
              <a:prstGeom prst="roundRect">
                <a:avLst/>
              </a:prstGeom>
              <a:solidFill>
                <a:schemeClr val="tx2"/>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dirty="0">
                    <a:solidFill>
                      <a:schemeClr val="bg2">
                        <a:lumMod val="20000"/>
                        <a:lumOff val="80000"/>
                      </a:schemeClr>
                    </a:solidFill>
                    <a:latin typeface="Poppins" panose="00000500000000000000" pitchFamily="2" charset="0"/>
                    <a:cs typeface="Poppins" panose="00000500000000000000" pitchFamily="2" charset="0"/>
                  </a:rPr>
                  <a:t>Two random variables in a joint PMF are </a:t>
                </a:r>
                <a:r>
                  <a:rPr lang="en-CA" sz="1600" b="1" dirty="0">
                    <a:solidFill>
                      <a:schemeClr val="accent6"/>
                    </a:solidFill>
                    <a:latin typeface="Poppins" panose="00000500000000000000" pitchFamily="2" charset="0"/>
                    <a:cs typeface="Poppins" panose="00000500000000000000" pitchFamily="2" charset="0"/>
                  </a:rPr>
                  <a:t>dependent</a:t>
                </a:r>
                <a:r>
                  <a:rPr lang="en-CA" sz="1600" dirty="0">
                    <a:solidFill>
                      <a:schemeClr val="bg2">
                        <a:lumMod val="20000"/>
                        <a:lumOff val="80000"/>
                      </a:schemeClr>
                    </a:solidFill>
                    <a:latin typeface="Poppins" panose="00000500000000000000" pitchFamily="2" charset="0"/>
                    <a:cs typeface="Poppins" panose="00000500000000000000" pitchFamily="2" charset="0"/>
                  </a:rPr>
                  <a:t> if and only if </a:t>
                </a:r>
                <a14:m>
                  <m:oMath xmlns:m="http://schemas.openxmlformats.org/officeDocument/2006/math">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𝑓</m:t>
                    </m:r>
                    <m:d>
                      <m:d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e>
                    </m:d>
                    <m:r>
                      <a:rPr lang="en-US" sz="1600" i="1">
                        <a:solidFill>
                          <a:schemeClr val="bg2">
                            <a:lumMod val="20000"/>
                            <a:lumOff val="80000"/>
                          </a:schemeClr>
                        </a:solidFill>
                        <a:latin typeface="Cambria Math" panose="02040503050406030204" pitchFamily="18" charset="0"/>
                        <a:cs typeface="Poppins" panose="00000500000000000000" pitchFamily="2" charset="0"/>
                      </a:rPr>
                      <m:t>≠</m:t>
                    </m:r>
                    <m:sSub>
                      <m:sSub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𝑓</m:t>
                        </m:r>
                      </m:e>
                      <m:sub>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sub>
                    </m:sSub>
                    <m:d>
                      <m:d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sSub>
                      <m:sSubPr>
                        <m:ctrlPr>
                          <a:rPr lang="en-US" sz="1600" b="0" i="1" smtClean="0">
                            <a:solidFill>
                              <a:schemeClr val="bg2">
                                <a:lumMod val="20000"/>
                                <a:lumOff val="80000"/>
                              </a:schemeClr>
                            </a:solidFill>
                            <a:latin typeface="Cambria Math" panose="02040503050406030204" pitchFamily="18" charset="0"/>
                            <a:cs typeface="Poppins" panose="00000500000000000000" pitchFamily="2" charset="0"/>
                          </a:rPr>
                        </m:ctrlPr>
                      </m:sSubPr>
                      <m:e>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𝑓</m:t>
                        </m:r>
                      </m:e>
                      <m:sub>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sub>
                    </m:sSub>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for some value </a:t>
                </a:r>
                <a14:m>
                  <m:oMath xmlns:m="http://schemas.openxmlformats.org/officeDocument/2006/math">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𝑦</m:t>
                    </m:r>
                    <m:r>
                      <a:rPr lang="en-US"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a:t>
                </a:r>
              </a:p>
            </p:txBody>
          </p:sp>
        </mc:Choice>
        <mc:Fallback>
          <p:sp>
            <p:nvSpPr>
              <p:cNvPr id="3" name="Rectangle: Rounded Corners 2">
                <a:extLst>
                  <a:ext uri="{FF2B5EF4-FFF2-40B4-BE49-F238E27FC236}">
                    <a16:creationId xmlns:a16="http://schemas.microsoft.com/office/drawing/2014/main" id="{45F31CE6-00FB-685F-FC3F-48D168322B94}"/>
                  </a:ext>
                </a:extLst>
              </p:cNvPr>
              <p:cNvSpPr>
                <a:spLocks noRot="1" noChangeAspect="1" noMove="1" noResize="1" noEditPoints="1" noAdjustHandles="1" noChangeArrowheads="1" noChangeShapeType="1" noTextEdit="1"/>
              </p:cNvSpPr>
              <p:nvPr/>
            </p:nvSpPr>
            <p:spPr>
              <a:xfrm>
                <a:off x="4972023" y="1560991"/>
                <a:ext cx="3459166" cy="2659289"/>
              </a:xfrm>
              <a:prstGeom prst="round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743705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B9E14-5917-E812-F51E-09F2B55CB99A}"/>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Subtitle 3">
                <a:extLst>
                  <a:ext uri="{FF2B5EF4-FFF2-40B4-BE49-F238E27FC236}">
                    <a16:creationId xmlns:a16="http://schemas.microsoft.com/office/drawing/2014/main" id="{EF6EC7C8-EE24-5BD3-1ACA-862A3D30C408}"/>
                  </a:ext>
                </a:extLst>
              </p:cNvPr>
              <p:cNvSpPr>
                <a:spLocks noGrp="1"/>
              </p:cNvSpPr>
              <p:nvPr>
                <p:ph type="subTitle" idx="3"/>
              </p:nvPr>
            </p:nvSpPr>
            <p:spPr>
              <a:xfrm>
                <a:off x="720000" y="1193738"/>
                <a:ext cx="7704000" cy="676313"/>
              </a:xfrm>
            </p:spPr>
            <p:txBody>
              <a:bodyPr/>
              <a:lstStyle/>
              <a:p>
                <a:pPr marL="0" algn="l"/>
                <a:r>
                  <a:rPr lang="en-US" b="1" dirty="0">
                    <a:solidFill>
                      <a:schemeClr val="accent5"/>
                    </a:solidFill>
                  </a:rPr>
                  <a:t>Physical Setup</a:t>
                </a:r>
                <a:r>
                  <a:rPr lang="en-US" dirty="0"/>
                  <a:t>: the number of ways of arranging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type-1 outcomes,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oMath>
                </a14:m>
                <a:r>
                  <a:rPr lang="en-US" dirty="0"/>
                  <a:t> type-2 outcomes,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oMath>
                </a14:m>
                <a:r>
                  <a:rPr lang="en-US" dirty="0"/>
                  <a:t> type-k outcomes over a sequence of </a:t>
                </a:r>
                <a14:m>
                  <m:oMath xmlns:m="http://schemas.openxmlformats.org/officeDocument/2006/math">
                    <m:r>
                      <a:rPr lang="en-US" b="0" i="1" smtClean="0">
                        <a:latin typeface="Cambria Math" panose="02040503050406030204" pitchFamily="18" charset="0"/>
                      </a:rPr>
                      <m:t>𝑛</m:t>
                    </m:r>
                  </m:oMath>
                </a14:m>
                <a:r>
                  <a:rPr lang="en-US" dirty="0"/>
                  <a:t> outcomes in total where each probability of </a:t>
                </a:r>
                <a14:m>
                  <m:oMath xmlns:m="http://schemas.openxmlformats.org/officeDocument/2006/math">
                    <m:r>
                      <a:rPr lang="en-US" b="0" i="1" smtClean="0">
                        <a:latin typeface="Cambria Math" panose="02040503050406030204" pitchFamily="18" charset="0"/>
                      </a:rPr>
                      <m:t>𝑥</m:t>
                    </m:r>
                  </m:oMath>
                </a14:m>
                <a:r>
                  <a:rPr lang="en-US" dirty="0"/>
                  <a:t> is independent </a:t>
                </a:r>
                <a:endParaRPr lang="en-CA" dirty="0"/>
              </a:p>
            </p:txBody>
          </p:sp>
        </mc:Choice>
        <mc:Fallback>
          <p:sp>
            <p:nvSpPr>
              <p:cNvPr id="4" name="Subtitle 3">
                <a:extLst>
                  <a:ext uri="{FF2B5EF4-FFF2-40B4-BE49-F238E27FC236}">
                    <a16:creationId xmlns:a16="http://schemas.microsoft.com/office/drawing/2014/main" id="{EF6EC7C8-EE24-5BD3-1ACA-862A3D30C408}"/>
                  </a:ext>
                </a:extLst>
              </p:cNvPr>
              <p:cNvSpPr>
                <a:spLocks noGrp="1" noRot="1" noChangeAspect="1" noMove="1" noResize="1" noEditPoints="1" noAdjustHandles="1" noChangeArrowheads="1" noChangeShapeType="1" noTextEdit="1"/>
              </p:cNvSpPr>
              <p:nvPr>
                <p:ph type="subTitle" idx="3"/>
              </p:nvPr>
            </p:nvSpPr>
            <p:spPr>
              <a:xfrm>
                <a:off x="720000" y="1193738"/>
                <a:ext cx="7704000" cy="676313"/>
              </a:xfrm>
              <a:blipFill>
                <a:blip r:embed="rId2"/>
                <a:stretch>
                  <a:fillRect l="-237" b="-24324"/>
                </a:stretch>
              </a:blipFill>
            </p:spPr>
            <p:txBody>
              <a:bodyPr/>
              <a:lstStyle/>
              <a:p>
                <a:r>
                  <a:rPr lang="en-CA">
                    <a:noFill/>
                  </a:rPr>
                  <a:t> </a:t>
                </a:r>
              </a:p>
            </p:txBody>
          </p:sp>
        </mc:Fallback>
      </mc:AlternateContent>
      <p:sp>
        <p:nvSpPr>
          <p:cNvPr id="6" name="Slide Number Placeholder 5">
            <a:extLst>
              <a:ext uri="{FF2B5EF4-FFF2-40B4-BE49-F238E27FC236}">
                <a16:creationId xmlns:a16="http://schemas.microsoft.com/office/drawing/2014/main" id="{548000C4-A2C7-4594-B609-A4A0C343EA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7" name="Title 6">
            <a:extLst>
              <a:ext uri="{FF2B5EF4-FFF2-40B4-BE49-F238E27FC236}">
                <a16:creationId xmlns:a16="http://schemas.microsoft.com/office/drawing/2014/main" id="{DBCD675D-2FBC-BF8C-CDE7-F45241C9E5EB}"/>
              </a:ext>
            </a:extLst>
          </p:cNvPr>
          <p:cNvSpPr>
            <a:spLocks noGrp="1"/>
          </p:cNvSpPr>
          <p:nvPr>
            <p:ph type="title"/>
          </p:nvPr>
        </p:nvSpPr>
        <p:spPr/>
        <p:txBody>
          <a:bodyPr/>
          <a:lstStyle/>
          <a:p>
            <a:r>
              <a:rPr lang="en-US" dirty="0"/>
              <a:t>Multinomial Distribution</a:t>
            </a:r>
            <a:endParaRPr lang="en-CA" dirty="0"/>
          </a:p>
        </p:txBody>
      </p:sp>
      <p:sp>
        <p:nvSpPr>
          <p:cNvPr id="12" name="Subtitle 4">
            <a:extLst>
              <a:ext uri="{FF2B5EF4-FFF2-40B4-BE49-F238E27FC236}">
                <a16:creationId xmlns:a16="http://schemas.microsoft.com/office/drawing/2014/main" id="{472777B0-42FF-C6AD-B74E-46C34E12D0AE}"/>
              </a:ext>
            </a:extLst>
          </p:cNvPr>
          <p:cNvSpPr txBox="1">
            <a:spLocks/>
          </p:cNvSpPr>
          <p:nvPr/>
        </p:nvSpPr>
        <p:spPr>
          <a:xfrm>
            <a:off x="719998" y="3605081"/>
            <a:ext cx="7703999" cy="539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139700" indent="0">
              <a:buFont typeface="Poppins"/>
              <a:buNone/>
            </a:pPr>
            <a:r>
              <a:rPr lang="en-US" b="1" dirty="0">
                <a:solidFill>
                  <a:schemeClr val="accent5"/>
                </a:solidFill>
              </a:rPr>
              <a:t>Example.</a:t>
            </a:r>
            <a:r>
              <a:rPr lang="en-US" dirty="0"/>
              <a:t> Consider an experiment in which three fair dice are tossed. In ten independent tosses, let X be the number of times all three faces are alike and let Y be the number of times only two faces are alike. </a:t>
            </a:r>
            <a:endParaRPr lang="en-CA" dirty="0"/>
          </a:p>
        </p:txBody>
      </p: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D73D47E4-414B-4DC6-D4F7-8248BC871EE4}"/>
                  </a:ext>
                </a:extLst>
              </p:cNvPr>
              <p:cNvGraphicFramePr>
                <a:graphicFrameLocks noGrp="1"/>
              </p:cNvGraphicFramePr>
              <p:nvPr>
                <p:extLst>
                  <p:ext uri="{D42A27DB-BD31-4B8C-83A1-F6EECF244321}">
                    <p14:modId xmlns:p14="http://schemas.microsoft.com/office/powerpoint/2010/main" val="2833516069"/>
                  </p:ext>
                </p:extLst>
              </p:nvPr>
            </p:nvGraphicFramePr>
            <p:xfrm>
              <a:off x="719998" y="2103088"/>
              <a:ext cx="7703999" cy="959993"/>
            </p:xfrm>
            <a:graphic>
              <a:graphicData uri="http://schemas.openxmlformats.org/drawingml/2006/table">
                <a:tbl>
                  <a:tblPr firstRow="1" bandRow="1">
                    <a:tableStyleId>{FABFCF23-3B69-468F-B69F-88F6DE6A72F2}</a:tableStyleId>
                  </a:tblPr>
                  <a:tblGrid>
                    <a:gridCol w="7703999">
                      <a:extLst>
                        <a:ext uri="{9D8B030D-6E8A-4147-A177-3AD203B41FA5}">
                          <a16:colId xmlns:a16="http://schemas.microsoft.com/office/drawing/2014/main" val="3104489800"/>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479493772"/>
                      </a:ext>
                    </a:extLst>
                  </a:tr>
                  <a:tr h="370840">
                    <a:tc>
                      <a:txBody>
                        <a:bodyPr/>
                        <a:lstStyle/>
                        <a:p>
                          <a:pPr/>
                          <a14:m>
                            <m:oMathPara xmlns:m="http://schemas.openxmlformats.org/officeDocument/2006/math">
                              <m:oMathParaPr>
                                <m:jc m:val="centerGroup"/>
                              </m:oMathParaPr>
                              <m:oMath xmlns:m="http://schemas.openxmlformats.org/officeDocument/2006/math">
                                <m:r>
                                  <a:rPr lang="en-US" sz="1600" b="0" smtClean="0">
                                    <a:solidFill>
                                      <a:srgbClr val="000000"/>
                                    </a:solidFill>
                                    <a:latin typeface="Cambria Math" panose="02040503050406030204" pitchFamily="18" charset="0"/>
                                  </a:rPr>
                                  <m:t>𝑓</m:t>
                                </m:r>
                                <m:d>
                                  <m:dPr>
                                    <m:ctrlPr>
                                      <a:rPr lang="en-US" sz="1600" b="0" i="1" smtClean="0">
                                        <a:solidFill>
                                          <a:srgbClr val="000000"/>
                                        </a:solidFill>
                                        <a:latin typeface="Cambria Math" panose="02040503050406030204" pitchFamily="18" charset="0"/>
                                      </a:rPr>
                                    </m:ctrlPr>
                                  </m:dPr>
                                  <m:e>
                                    <m:sSub>
                                      <m:sSubPr>
                                        <m:ctrlPr>
                                          <a:rPr lang="en-US" sz="1600" b="0" i="0" smtClean="0">
                                            <a:solidFill>
                                              <a:srgbClr val="000000"/>
                                            </a:solidFill>
                                            <a:latin typeface="Cambria Math" panose="02040503050406030204" pitchFamily="18" charset="0"/>
                                          </a:rPr>
                                        </m:ctrlPr>
                                      </m:sSubPr>
                                      <m:e>
                                        <m:r>
                                          <a:rPr lang="en-US" sz="1600" b="0" smtClean="0">
                                            <a:solidFill>
                                              <a:srgbClr val="000000"/>
                                            </a:solidFill>
                                            <a:latin typeface="Cambria Math" panose="02040503050406030204" pitchFamily="18" charset="0"/>
                                          </a:rPr>
                                          <m:t>𝑥</m:t>
                                        </m:r>
                                      </m:e>
                                      <m:sub>
                                        <m:r>
                                          <a:rPr lang="en-US" sz="1600" b="0" i="0" smtClean="0">
                                            <a:solidFill>
                                              <a:srgbClr val="000000"/>
                                            </a:solidFill>
                                            <a:latin typeface="Cambria Math" panose="02040503050406030204" pitchFamily="18" charset="0"/>
                                          </a:rPr>
                                          <m:t>1</m:t>
                                        </m:r>
                                      </m:sub>
                                    </m:sSub>
                                    <m:r>
                                      <a:rPr lang="en-US" sz="1600" b="0" i="0" smtClean="0">
                                        <a:solidFill>
                                          <a:srgbClr val="000000"/>
                                        </a:solidFill>
                                        <a:latin typeface="Cambria Math" panose="02040503050406030204" pitchFamily="18" charset="0"/>
                                      </a:rPr>
                                      <m:t>,</m:t>
                                    </m:r>
                                    <m:sSub>
                                      <m:sSubPr>
                                        <m:ctrlPr>
                                          <a:rPr lang="en-US" sz="1600" b="0" i="0" smtClean="0">
                                            <a:solidFill>
                                              <a:srgbClr val="000000"/>
                                            </a:solidFill>
                                            <a:latin typeface="Cambria Math" panose="02040503050406030204" pitchFamily="18" charset="0"/>
                                          </a:rPr>
                                        </m:ctrlPr>
                                      </m:sSubPr>
                                      <m:e>
                                        <m:r>
                                          <m:rPr>
                                            <m:sty m:val="p"/>
                                          </m:rPr>
                                          <a:rPr lang="en-US" sz="1600" b="0" i="0" smtClean="0">
                                            <a:solidFill>
                                              <a:srgbClr val="000000"/>
                                            </a:solidFill>
                                            <a:latin typeface="Cambria Math" panose="02040503050406030204" pitchFamily="18" charset="0"/>
                                          </a:rPr>
                                          <m:t>x</m:t>
                                        </m:r>
                                      </m:e>
                                      <m:sub>
                                        <m:r>
                                          <a:rPr lang="en-US" sz="1600" b="0" i="0" smtClean="0">
                                            <a:solidFill>
                                              <a:srgbClr val="000000"/>
                                            </a:solidFill>
                                            <a:latin typeface="Cambria Math" panose="02040503050406030204" pitchFamily="18" charset="0"/>
                                          </a:rPr>
                                          <m:t>2</m:t>
                                        </m:r>
                                      </m:sub>
                                    </m:sSub>
                                    <m:r>
                                      <a:rPr lang="en-US" sz="1600" b="0" i="0" smtClean="0">
                                        <a:solidFill>
                                          <a:srgbClr val="000000"/>
                                        </a:solidFill>
                                        <a:latin typeface="Cambria Math" panose="02040503050406030204" pitchFamily="18" charset="0"/>
                                      </a:rPr>
                                      <m:t>,…,</m:t>
                                    </m:r>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𝑘</m:t>
                                        </m:r>
                                      </m:sub>
                                    </m:sSub>
                                  </m:e>
                                </m:d>
                                <m:r>
                                  <a:rPr lang="en-US" sz="1600" b="0" i="1" smtClean="0">
                                    <a:solidFill>
                                      <a:srgbClr val="000000"/>
                                    </a:solidFill>
                                    <a:latin typeface="Cambria Math" panose="02040503050406030204" pitchFamily="18" charset="0"/>
                                  </a:rPr>
                                  <m:t>=</m:t>
                                </m:r>
                                <m:f>
                                  <m:fPr>
                                    <m:ctrlPr>
                                      <a:rPr lang="en-US" sz="1600" b="0" i="1" smtClean="0">
                                        <a:solidFill>
                                          <a:srgbClr val="000000"/>
                                        </a:solidFill>
                                        <a:latin typeface="Cambria Math" panose="02040503050406030204" pitchFamily="18" charset="0"/>
                                      </a:rPr>
                                    </m:ctrlPr>
                                  </m:fPr>
                                  <m:num>
                                    <m:r>
                                      <a:rPr lang="en-US" sz="1600" b="0" i="1" smtClean="0">
                                        <a:solidFill>
                                          <a:srgbClr val="000000"/>
                                        </a:solidFill>
                                        <a:latin typeface="Cambria Math" panose="02040503050406030204" pitchFamily="18" charset="0"/>
                                      </a:rPr>
                                      <m:t>𝑛</m:t>
                                    </m:r>
                                    <m:r>
                                      <a:rPr lang="en-US" sz="1600" b="0" i="1" smtClean="0">
                                        <a:solidFill>
                                          <a:srgbClr val="000000"/>
                                        </a:solidFill>
                                        <a:latin typeface="Cambria Math" panose="02040503050406030204" pitchFamily="18" charset="0"/>
                                      </a:rPr>
                                      <m:t>!</m:t>
                                    </m:r>
                                  </m:num>
                                  <m:den>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1</m:t>
                                        </m:r>
                                      </m:sub>
                                    </m:sSub>
                                    <m:r>
                                      <a:rPr lang="en-US" sz="1600" b="0" i="1" smtClean="0">
                                        <a:solidFill>
                                          <a:srgbClr val="000000"/>
                                        </a:solidFill>
                                        <a:latin typeface="Cambria Math" panose="02040503050406030204" pitchFamily="18" charset="0"/>
                                      </a:rPr>
                                      <m:t>!</m:t>
                                    </m:r>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2</m:t>
                                        </m:r>
                                      </m:sub>
                                    </m:sSub>
                                    <m:r>
                                      <a:rPr lang="en-US" sz="1600" b="0" i="1" smtClean="0">
                                        <a:solidFill>
                                          <a:srgbClr val="000000"/>
                                        </a:solidFill>
                                        <a:latin typeface="Cambria Math" panose="02040503050406030204" pitchFamily="18" charset="0"/>
                                      </a:rPr>
                                      <m:t>!…</m:t>
                                    </m:r>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𝑘</m:t>
                                        </m:r>
                                      </m:sub>
                                    </m:sSub>
                                    <m:r>
                                      <a:rPr lang="en-US" sz="1600" b="0" i="1" smtClean="0">
                                        <a:solidFill>
                                          <a:srgbClr val="000000"/>
                                        </a:solidFill>
                                        <a:latin typeface="Cambria Math" panose="02040503050406030204" pitchFamily="18" charset="0"/>
                                      </a:rPr>
                                      <m:t>!</m:t>
                                    </m:r>
                                  </m:den>
                                </m:f>
                                <m:sSubSup>
                                  <m:sSubSupPr>
                                    <m:ctrlPr>
                                      <a:rPr lang="en-US" sz="1600" b="0" i="1" smtClean="0">
                                        <a:solidFill>
                                          <a:srgbClr val="000000"/>
                                        </a:solidFill>
                                        <a:latin typeface="Cambria Math" panose="02040503050406030204" pitchFamily="18" charset="0"/>
                                      </a:rPr>
                                    </m:ctrlPr>
                                  </m:sSubSupPr>
                                  <m:e>
                                    <m:r>
                                      <a:rPr lang="en-US" sz="1600" b="0" i="1" smtClean="0">
                                        <a:solidFill>
                                          <a:srgbClr val="000000"/>
                                        </a:solidFill>
                                        <a:latin typeface="Cambria Math" panose="02040503050406030204" pitchFamily="18" charset="0"/>
                                      </a:rPr>
                                      <m:t>𝑝</m:t>
                                    </m:r>
                                  </m:e>
                                  <m:sub>
                                    <m:r>
                                      <a:rPr lang="en-US" sz="1600" b="0" i="1" smtClean="0">
                                        <a:solidFill>
                                          <a:srgbClr val="000000"/>
                                        </a:solidFill>
                                        <a:latin typeface="Cambria Math" panose="02040503050406030204" pitchFamily="18" charset="0"/>
                                      </a:rPr>
                                      <m:t>1</m:t>
                                    </m:r>
                                  </m:sub>
                                  <m: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1</m:t>
                                        </m:r>
                                      </m:sub>
                                    </m:sSub>
                                  </m:sup>
                                </m:sSubSup>
                                <m:sSubSup>
                                  <m:sSubSupPr>
                                    <m:ctrlPr>
                                      <a:rPr lang="en-US" sz="1600" b="0" i="1" smtClean="0">
                                        <a:solidFill>
                                          <a:srgbClr val="000000"/>
                                        </a:solidFill>
                                        <a:latin typeface="Cambria Math" panose="02040503050406030204" pitchFamily="18" charset="0"/>
                                      </a:rPr>
                                    </m:ctrlPr>
                                  </m:sSubSupPr>
                                  <m:e>
                                    <m:r>
                                      <a:rPr lang="en-US" sz="1600" b="0" i="1" smtClean="0">
                                        <a:solidFill>
                                          <a:srgbClr val="000000"/>
                                        </a:solidFill>
                                        <a:latin typeface="Cambria Math" panose="02040503050406030204" pitchFamily="18" charset="0"/>
                                      </a:rPr>
                                      <m:t>𝑝</m:t>
                                    </m:r>
                                  </m:e>
                                  <m:sub>
                                    <m:r>
                                      <a:rPr lang="en-US" sz="1600" b="0" i="1" smtClean="0">
                                        <a:solidFill>
                                          <a:srgbClr val="000000"/>
                                        </a:solidFill>
                                        <a:latin typeface="Cambria Math" panose="02040503050406030204" pitchFamily="18" charset="0"/>
                                      </a:rPr>
                                      <m:t>2</m:t>
                                    </m:r>
                                  </m:sub>
                                  <m: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2</m:t>
                                        </m:r>
                                      </m:sub>
                                    </m:sSub>
                                  </m:sup>
                                </m:sSubSup>
                                <m:r>
                                  <a:rPr lang="en-US" sz="1600" b="0" i="1" smtClean="0">
                                    <a:solidFill>
                                      <a:srgbClr val="000000"/>
                                    </a:solidFill>
                                    <a:latin typeface="Cambria Math" panose="02040503050406030204" pitchFamily="18" charset="0"/>
                                  </a:rPr>
                                  <m:t>…</m:t>
                                </m:r>
                                <m:sSubSup>
                                  <m:sSubSupPr>
                                    <m:ctrlPr>
                                      <a:rPr lang="en-US" sz="1600" b="0" i="1" smtClean="0">
                                        <a:solidFill>
                                          <a:srgbClr val="000000"/>
                                        </a:solidFill>
                                        <a:latin typeface="Cambria Math" panose="02040503050406030204" pitchFamily="18" charset="0"/>
                                      </a:rPr>
                                    </m:ctrlPr>
                                  </m:sSubSupPr>
                                  <m:e>
                                    <m:r>
                                      <a:rPr lang="en-US" sz="1600" b="0" i="1" smtClean="0">
                                        <a:solidFill>
                                          <a:srgbClr val="000000"/>
                                        </a:solidFill>
                                        <a:latin typeface="Cambria Math" panose="02040503050406030204" pitchFamily="18" charset="0"/>
                                      </a:rPr>
                                      <m:t>𝑝</m:t>
                                    </m:r>
                                  </m:e>
                                  <m:sub>
                                    <m:r>
                                      <a:rPr lang="en-US" sz="1600" b="0" i="1" smtClean="0">
                                        <a:solidFill>
                                          <a:srgbClr val="000000"/>
                                        </a:solidFill>
                                        <a:latin typeface="Cambria Math" panose="02040503050406030204" pitchFamily="18" charset="0"/>
                                      </a:rPr>
                                      <m:t>𝑘</m:t>
                                    </m:r>
                                  </m:sub>
                                  <m:sup>
                                    <m:sSub>
                                      <m:sSubPr>
                                        <m:ctrlPr>
                                          <a:rPr lang="en-US" sz="1600" b="0" i="1" smtClean="0">
                                            <a:solidFill>
                                              <a:srgbClr val="000000"/>
                                            </a:solidFill>
                                            <a:latin typeface="Cambria Math" panose="02040503050406030204" pitchFamily="18" charset="0"/>
                                          </a:rPr>
                                        </m:ctrlPr>
                                      </m:sSubPr>
                                      <m:e>
                                        <m:r>
                                          <a:rPr lang="en-US" sz="1600" b="0" i="1" smtClean="0">
                                            <a:solidFill>
                                              <a:srgbClr val="000000"/>
                                            </a:solidFill>
                                            <a:latin typeface="Cambria Math" panose="02040503050406030204" pitchFamily="18" charset="0"/>
                                          </a:rPr>
                                          <m:t>𝑥</m:t>
                                        </m:r>
                                      </m:e>
                                      <m:sub>
                                        <m:r>
                                          <a:rPr lang="en-US" sz="1600" b="0" i="1" smtClean="0">
                                            <a:solidFill>
                                              <a:srgbClr val="000000"/>
                                            </a:solidFill>
                                            <a:latin typeface="Cambria Math" panose="02040503050406030204" pitchFamily="18" charset="0"/>
                                          </a:rPr>
                                          <m:t>𝑘</m:t>
                                        </m:r>
                                      </m:sub>
                                    </m:sSub>
                                  </m:sup>
                                </m:sSubSup>
                              </m:oMath>
                            </m:oMathPara>
                          </a14:m>
                          <a:endParaRPr lang="en-CA" sz="1600" dirty="0">
                            <a:solidFill>
                              <a:srgbClr val="000000"/>
                            </a:solidFill>
                            <a:latin typeface="Poppins" panose="00000500000000000000" pitchFamily="2" charset="0"/>
                            <a:cs typeface="Poppins" panose="00000500000000000000" pitchFamily="2"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391932238"/>
                      </a:ext>
                    </a:extLst>
                  </a:tr>
                </a:tbl>
              </a:graphicData>
            </a:graphic>
          </p:graphicFrame>
        </mc:Choice>
        <mc:Fallback>
          <p:graphicFrame>
            <p:nvGraphicFramePr>
              <p:cNvPr id="2" name="Table 1">
                <a:extLst>
                  <a:ext uri="{FF2B5EF4-FFF2-40B4-BE49-F238E27FC236}">
                    <a16:creationId xmlns:a16="http://schemas.microsoft.com/office/drawing/2014/main" id="{D73D47E4-414B-4DC6-D4F7-8248BC871EE4}"/>
                  </a:ext>
                </a:extLst>
              </p:cNvPr>
              <p:cNvGraphicFramePr>
                <a:graphicFrameLocks noGrp="1"/>
              </p:cNvGraphicFramePr>
              <p:nvPr>
                <p:extLst>
                  <p:ext uri="{D42A27DB-BD31-4B8C-83A1-F6EECF244321}">
                    <p14:modId xmlns:p14="http://schemas.microsoft.com/office/powerpoint/2010/main" val="2833516069"/>
                  </p:ext>
                </p:extLst>
              </p:nvPr>
            </p:nvGraphicFramePr>
            <p:xfrm>
              <a:off x="719998" y="2103088"/>
              <a:ext cx="7703999" cy="959993"/>
            </p:xfrm>
            <a:graphic>
              <a:graphicData uri="http://schemas.openxmlformats.org/drawingml/2006/table">
                <a:tbl>
                  <a:tblPr firstRow="1" bandRow="1">
                    <a:tableStyleId>{FABFCF23-3B69-468F-B69F-88F6DE6A72F2}</a:tableStyleId>
                  </a:tblPr>
                  <a:tblGrid>
                    <a:gridCol w="7703999">
                      <a:extLst>
                        <a:ext uri="{9D8B030D-6E8A-4147-A177-3AD203B41FA5}">
                          <a16:colId xmlns:a16="http://schemas.microsoft.com/office/drawing/2014/main" val="3104489800"/>
                        </a:ext>
                      </a:extLst>
                    </a:gridCol>
                  </a:tblGrid>
                  <a:tr h="370840">
                    <a:tc>
                      <a:txBody>
                        <a:bodyPr/>
                        <a:lstStyle/>
                        <a:p>
                          <a:pPr algn="ctr"/>
                          <a:r>
                            <a:rPr lang="en-US" dirty="0">
                              <a:latin typeface="Poppins" panose="00000500000000000000" pitchFamily="2" charset="0"/>
                              <a:cs typeface="Poppins" panose="00000500000000000000" pitchFamily="2" charset="0"/>
                            </a:rPr>
                            <a:t>Probability Mass Function</a:t>
                          </a:r>
                          <a:endParaRPr lang="en-CA" dirty="0">
                            <a:latin typeface="Poppins" panose="00000500000000000000" pitchFamily="2" charset="0"/>
                            <a:cs typeface="Poppins" panose="00000500000000000000" pitchFamily="2"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479493772"/>
                      </a:ext>
                    </a:extLst>
                  </a:tr>
                  <a:tr h="589153">
                    <a:tc>
                      <a:txBody>
                        <a:bodyPr/>
                        <a:lstStyle/>
                        <a:p>
                          <a:endParaRPr lang="en-US"/>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blipFill>
                          <a:blip r:embed="rId3"/>
                          <a:stretch>
                            <a:fillRect l="-79" t="-63265" r="-158" b="-2041"/>
                          </a:stretch>
                        </a:blipFill>
                      </a:tcPr>
                    </a:tc>
                    <a:extLst>
                      <a:ext uri="{0D108BD9-81ED-4DB2-BD59-A6C34878D82A}">
                        <a16:rowId xmlns:a16="http://schemas.microsoft.com/office/drawing/2014/main" val="1391932238"/>
                      </a:ext>
                    </a:extLst>
                  </a:tr>
                </a:tbl>
              </a:graphicData>
            </a:graphic>
          </p:graphicFrame>
        </mc:Fallback>
      </mc:AlternateContent>
    </p:spTree>
    <p:extLst>
      <p:ext uri="{BB962C8B-B14F-4D97-AF65-F5344CB8AC3E}">
        <p14:creationId xmlns:p14="http://schemas.microsoft.com/office/powerpoint/2010/main" val="38661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F39DF0-2CF5-4B36-F241-AC079EBF6D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A63BF6AB-D2ED-0C59-2A34-817AC46084CB}"/>
              </a:ext>
            </a:extLst>
          </p:cNvPr>
          <p:cNvSpPr>
            <a:spLocks noGrp="1"/>
          </p:cNvSpPr>
          <p:nvPr>
            <p:ph type="title"/>
          </p:nvPr>
        </p:nvSpPr>
        <p:spPr/>
        <p:txBody>
          <a:bodyPr/>
          <a:lstStyle/>
          <a:p>
            <a:r>
              <a:rPr lang="en-CA" dirty="0"/>
              <a:t>Discrete Random Variables</a:t>
            </a:r>
          </a:p>
        </p:txBody>
      </p:sp>
      <p:sp>
        <p:nvSpPr>
          <p:cNvPr id="5" name="Rectangle: Rounded Corners 4">
            <a:extLst>
              <a:ext uri="{FF2B5EF4-FFF2-40B4-BE49-F238E27FC236}">
                <a16:creationId xmlns:a16="http://schemas.microsoft.com/office/drawing/2014/main" id="{1599A25A-F05C-674E-0169-C20CD59A9888}"/>
              </a:ext>
            </a:extLst>
          </p:cNvPr>
          <p:cNvSpPr/>
          <p:nvPr/>
        </p:nvSpPr>
        <p:spPr>
          <a:xfrm>
            <a:off x="1993804" y="1471290"/>
            <a:ext cx="5156391" cy="86627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b="1" dirty="0">
                <a:solidFill>
                  <a:schemeClr val="tx2"/>
                </a:solidFill>
                <a:latin typeface="Poppins" panose="00000500000000000000" pitchFamily="2" charset="0"/>
                <a:cs typeface="Poppins" panose="00000500000000000000" pitchFamily="2" charset="0"/>
              </a:rPr>
              <a:t>Random Variable </a:t>
            </a:r>
            <a:r>
              <a:rPr lang="en-CA" dirty="0">
                <a:solidFill>
                  <a:schemeClr val="tx2"/>
                </a:solidFill>
                <a:latin typeface="Poppins" panose="00000500000000000000" pitchFamily="2" charset="0"/>
                <a:cs typeface="Poppins" panose="00000500000000000000" pitchFamily="2" charset="0"/>
              </a:rPr>
              <a:t>– A function that assigns a point in a sample space to a set real number</a:t>
            </a:r>
          </a:p>
        </p:txBody>
      </p:sp>
      <p:sp>
        <p:nvSpPr>
          <p:cNvPr id="6" name="Rectangle: Rounded Corners 5">
            <a:extLst>
              <a:ext uri="{FF2B5EF4-FFF2-40B4-BE49-F238E27FC236}">
                <a16:creationId xmlns:a16="http://schemas.microsoft.com/office/drawing/2014/main" id="{A7C6351D-881C-58E9-0B7E-B16902167466}"/>
              </a:ext>
            </a:extLst>
          </p:cNvPr>
          <p:cNvSpPr/>
          <p:nvPr/>
        </p:nvSpPr>
        <p:spPr>
          <a:xfrm>
            <a:off x="378136" y="2964066"/>
            <a:ext cx="3874566" cy="86627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b="1" dirty="0">
                <a:solidFill>
                  <a:schemeClr val="tx2"/>
                </a:solidFill>
                <a:latin typeface="Poppins" panose="00000500000000000000" pitchFamily="2" charset="0"/>
                <a:cs typeface="Poppins" panose="00000500000000000000" pitchFamily="2" charset="0"/>
              </a:rPr>
              <a:t>Discrete Random Variables </a:t>
            </a:r>
            <a:r>
              <a:rPr lang="en-CA" dirty="0">
                <a:solidFill>
                  <a:schemeClr val="tx2"/>
                </a:solidFill>
                <a:latin typeface="Poppins" panose="00000500000000000000" pitchFamily="2" charset="0"/>
                <a:cs typeface="Poppins" panose="00000500000000000000" pitchFamily="2" charset="0"/>
              </a:rPr>
              <a:t>– The set of real numbers is countable</a:t>
            </a:r>
          </a:p>
        </p:txBody>
      </p:sp>
      <p:sp>
        <p:nvSpPr>
          <p:cNvPr id="7" name="Rectangle: Rounded Corners 6">
            <a:extLst>
              <a:ext uri="{FF2B5EF4-FFF2-40B4-BE49-F238E27FC236}">
                <a16:creationId xmlns:a16="http://schemas.microsoft.com/office/drawing/2014/main" id="{DCE396C9-7FA0-AF76-AAA0-5F4E80D80B86}"/>
              </a:ext>
            </a:extLst>
          </p:cNvPr>
          <p:cNvSpPr/>
          <p:nvPr/>
        </p:nvSpPr>
        <p:spPr>
          <a:xfrm>
            <a:off x="4891301" y="2964066"/>
            <a:ext cx="3874563" cy="86627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A" b="1" dirty="0">
                <a:solidFill>
                  <a:schemeClr val="tx2"/>
                </a:solidFill>
                <a:latin typeface="Poppins" panose="00000500000000000000" pitchFamily="2" charset="0"/>
                <a:cs typeface="Poppins" panose="00000500000000000000" pitchFamily="2" charset="0"/>
              </a:rPr>
              <a:t>Continuous Random Variable </a:t>
            </a:r>
            <a:r>
              <a:rPr lang="en-CA" dirty="0">
                <a:solidFill>
                  <a:schemeClr val="tx2"/>
                </a:solidFill>
                <a:latin typeface="Poppins" panose="00000500000000000000" pitchFamily="2" charset="0"/>
                <a:cs typeface="Poppins" panose="00000500000000000000" pitchFamily="2" charset="0"/>
              </a:rPr>
              <a:t>– The set of real numbers is countably infinite</a:t>
            </a:r>
          </a:p>
        </p:txBody>
      </p:sp>
      <p:cxnSp>
        <p:nvCxnSpPr>
          <p:cNvPr id="9" name="Connector: Elbow 8">
            <a:extLst>
              <a:ext uri="{FF2B5EF4-FFF2-40B4-BE49-F238E27FC236}">
                <a16:creationId xmlns:a16="http://schemas.microsoft.com/office/drawing/2014/main" id="{1F82F025-76EF-E93A-A037-CFF6A6444DF1}"/>
              </a:ext>
            </a:extLst>
          </p:cNvPr>
          <p:cNvCxnSpPr>
            <a:cxnSpLocks/>
            <a:stCxn id="5" idx="2"/>
            <a:endCxn id="6" idx="0"/>
          </p:cNvCxnSpPr>
          <p:nvPr/>
        </p:nvCxnSpPr>
        <p:spPr>
          <a:xfrm rot="5400000">
            <a:off x="3130459" y="1522525"/>
            <a:ext cx="626502" cy="2256581"/>
          </a:xfrm>
          <a:prstGeom prst="bentConnector3">
            <a:avLst/>
          </a:prstGeom>
          <a:ln w="28575">
            <a:solidFill>
              <a:srgbClr val="696863"/>
            </a:solidFill>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4D0E8A29-BACB-730D-01FE-925B6A78AA21}"/>
              </a:ext>
            </a:extLst>
          </p:cNvPr>
          <p:cNvCxnSpPr>
            <a:cxnSpLocks/>
            <a:stCxn id="5" idx="2"/>
            <a:endCxn id="7" idx="0"/>
          </p:cNvCxnSpPr>
          <p:nvPr/>
        </p:nvCxnSpPr>
        <p:spPr>
          <a:xfrm rot="16200000" flipH="1">
            <a:off x="5387040" y="1522523"/>
            <a:ext cx="626502" cy="2256583"/>
          </a:xfrm>
          <a:prstGeom prst="bentConnector3">
            <a:avLst/>
          </a:prstGeom>
          <a:ln w="28575">
            <a:solidFill>
              <a:srgbClr val="696863"/>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4460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2838E14-1CDA-7B0C-342A-6978100203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7" name="Title 6">
            <a:extLst>
              <a:ext uri="{FF2B5EF4-FFF2-40B4-BE49-F238E27FC236}">
                <a16:creationId xmlns:a16="http://schemas.microsoft.com/office/drawing/2014/main" id="{A0D6D3B7-CA96-67F6-CDCE-6F7CDEE22983}"/>
              </a:ext>
            </a:extLst>
          </p:cNvPr>
          <p:cNvSpPr>
            <a:spLocks noGrp="1"/>
          </p:cNvSpPr>
          <p:nvPr>
            <p:ph type="title"/>
          </p:nvPr>
        </p:nvSpPr>
        <p:spPr/>
        <p:txBody>
          <a:bodyPr/>
          <a:lstStyle/>
          <a:p>
            <a:pPr algn="ctr"/>
            <a:r>
              <a:rPr lang="en-CA" dirty="0"/>
              <a:t>Multivariate Discrete Probabilities - Example</a:t>
            </a:r>
          </a:p>
        </p:txBody>
      </p:sp>
      <p:sp>
        <p:nvSpPr>
          <p:cNvPr id="8" name="Subtitle 3">
            <a:extLst>
              <a:ext uri="{FF2B5EF4-FFF2-40B4-BE49-F238E27FC236}">
                <a16:creationId xmlns:a16="http://schemas.microsoft.com/office/drawing/2014/main" id="{AA544F36-22DC-A7C1-FBB2-4B28BEFCF27F}"/>
              </a:ext>
            </a:extLst>
          </p:cNvPr>
          <p:cNvSpPr txBox="1">
            <a:spLocks/>
          </p:cNvSpPr>
          <p:nvPr/>
        </p:nvSpPr>
        <p:spPr>
          <a:xfrm>
            <a:off x="719999" y="1416857"/>
            <a:ext cx="7684385" cy="6762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buNone/>
            </a:pPr>
            <a:r>
              <a:rPr lang="en-US" dirty="0"/>
              <a:t>Making lemonade requires lemons, sugar, and water. Good lemonade has a balance between sour (lemons) and sweet (sugar). If there are more lemons than sugar, it will be too sour, and if there is more sugar than lemons, it will be too sweet. Suppose you make 9 glasses of lemonade, where the distribution of the number of lemons, X, and the number of sugar cubes, Y, is given by the following joint probability function:</a:t>
            </a:r>
          </a:p>
          <a:p>
            <a:pPr marL="0" indent="0">
              <a:buNone/>
            </a:pPr>
            <a:endParaRPr lang="en-CA" dirty="0"/>
          </a:p>
        </p:txBody>
      </p:sp>
      <p:graphicFrame>
        <p:nvGraphicFramePr>
          <p:cNvPr id="9" name="Table 8">
            <a:extLst>
              <a:ext uri="{FF2B5EF4-FFF2-40B4-BE49-F238E27FC236}">
                <a16:creationId xmlns:a16="http://schemas.microsoft.com/office/drawing/2014/main" id="{20B853BA-A080-B638-B077-ACEDFD206DF5}"/>
              </a:ext>
            </a:extLst>
          </p:cNvPr>
          <p:cNvGraphicFramePr>
            <a:graphicFrameLocks noGrp="1"/>
          </p:cNvGraphicFramePr>
          <p:nvPr>
            <p:extLst>
              <p:ext uri="{D42A27DB-BD31-4B8C-83A1-F6EECF244321}">
                <p14:modId xmlns:p14="http://schemas.microsoft.com/office/powerpoint/2010/main" val="788495472"/>
              </p:ext>
            </p:extLst>
          </p:nvPr>
        </p:nvGraphicFramePr>
        <p:xfrm>
          <a:off x="719999" y="3050369"/>
          <a:ext cx="7684384" cy="1483360"/>
        </p:xfrm>
        <a:graphic>
          <a:graphicData uri="http://schemas.openxmlformats.org/drawingml/2006/table">
            <a:tbl>
              <a:tblPr firstRow="1" bandRow="1">
                <a:tableStyleId>{FABFCF23-3B69-468F-B69F-88F6DE6A72F2}</a:tableStyleId>
              </a:tblPr>
              <a:tblGrid>
                <a:gridCol w="1921096">
                  <a:extLst>
                    <a:ext uri="{9D8B030D-6E8A-4147-A177-3AD203B41FA5}">
                      <a16:colId xmlns:a16="http://schemas.microsoft.com/office/drawing/2014/main" val="3365814770"/>
                    </a:ext>
                  </a:extLst>
                </a:gridCol>
                <a:gridCol w="1921096">
                  <a:extLst>
                    <a:ext uri="{9D8B030D-6E8A-4147-A177-3AD203B41FA5}">
                      <a16:colId xmlns:a16="http://schemas.microsoft.com/office/drawing/2014/main" val="2567125513"/>
                    </a:ext>
                  </a:extLst>
                </a:gridCol>
                <a:gridCol w="1921096">
                  <a:extLst>
                    <a:ext uri="{9D8B030D-6E8A-4147-A177-3AD203B41FA5}">
                      <a16:colId xmlns:a16="http://schemas.microsoft.com/office/drawing/2014/main" val="725957381"/>
                    </a:ext>
                  </a:extLst>
                </a:gridCol>
                <a:gridCol w="1921096">
                  <a:extLst>
                    <a:ext uri="{9D8B030D-6E8A-4147-A177-3AD203B41FA5}">
                      <a16:colId xmlns:a16="http://schemas.microsoft.com/office/drawing/2014/main" val="3388842048"/>
                    </a:ext>
                  </a:extLst>
                </a:gridCol>
              </a:tblGrid>
              <a:tr h="370840">
                <a:tc>
                  <a:txBody>
                    <a:bodyPr/>
                    <a:lstStyle/>
                    <a:p>
                      <a:pPr algn="ctr"/>
                      <a:r>
                        <a:rPr lang="en-US" dirty="0">
                          <a:latin typeface="Poppins" panose="00000500000000000000" pitchFamily="2" charset="0"/>
                          <a:cs typeface="Poppins" panose="00000500000000000000" pitchFamily="2" charset="0"/>
                        </a:rPr>
                        <a:t>F(</a:t>
                      </a:r>
                      <a:r>
                        <a:rPr lang="en-US" dirty="0" err="1">
                          <a:latin typeface="Poppins" panose="00000500000000000000" pitchFamily="2" charset="0"/>
                          <a:cs typeface="Poppins" panose="00000500000000000000" pitchFamily="2" charset="0"/>
                        </a:rPr>
                        <a:t>x,y</a:t>
                      </a:r>
                      <a:r>
                        <a:rPr lang="en-US" dirty="0">
                          <a:latin typeface="Poppins" panose="00000500000000000000" pitchFamily="2" charset="0"/>
                          <a:cs typeface="Poppins" panose="00000500000000000000" pitchFamily="2" charset="0"/>
                        </a:rPr>
                        <a:t>)</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X=0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X=1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a:latin typeface="Poppins" panose="00000500000000000000" pitchFamily="2" charset="0"/>
                          <a:cs typeface="Poppins" panose="00000500000000000000" pitchFamily="2" charset="0"/>
                        </a:rPr>
                        <a:t>X=2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200" b="1" dirty="0">
                          <a:solidFill>
                            <a:schemeClr val="bg1"/>
                          </a:solidFill>
                          <a:latin typeface="Poppins" panose="00000500000000000000" pitchFamily="2" charset="0"/>
                          <a:cs typeface="Poppins" panose="00000500000000000000" pitchFamily="2" charset="0"/>
                        </a:rPr>
                        <a:t>Y=0</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r>
                        <a:rPr lang="en-US" sz="1200" dirty="0">
                          <a:solidFill>
                            <a:schemeClr val="tx2"/>
                          </a:solidFill>
                          <a:latin typeface="Poppins" panose="00000500000000000000" pitchFamily="2" charset="0"/>
                          <a:cs typeface="Poppins" panose="00000500000000000000" pitchFamily="2" charset="0"/>
                        </a:rPr>
                        <a:t>0.05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200" dirty="0">
                          <a:solidFill>
                            <a:schemeClr val="tx2"/>
                          </a:solidFill>
                          <a:latin typeface="Poppins" panose="00000500000000000000" pitchFamily="2" charset="0"/>
                          <a:cs typeface="Poppins" panose="00000500000000000000" pitchFamily="2" charset="0"/>
                        </a:rPr>
                        <a:t>0.05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200" dirty="0">
                          <a:solidFill>
                            <a:schemeClr val="tx2"/>
                          </a:solidFill>
                          <a:latin typeface="Poppins" panose="00000500000000000000" pitchFamily="2" charset="0"/>
                          <a:cs typeface="Poppins" panose="00000500000000000000" pitchFamily="2" charset="0"/>
                        </a:rPr>
                        <a:t>0.05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r h="370840">
                <a:tc>
                  <a:txBody>
                    <a:bodyPr/>
                    <a:lstStyle/>
                    <a:p>
                      <a:pPr algn="ctr"/>
                      <a:r>
                        <a:rPr lang="en-US" sz="1200" b="1" dirty="0">
                          <a:solidFill>
                            <a:schemeClr val="bg1"/>
                          </a:solidFill>
                          <a:latin typeface="Poppins" panose="00000500000000000000" pitchFamily="2" charset="0"/>
                          <a:cs typeface="Poppins" panose="00000500000000000000" pitchFamily="2" charset="0"/>
                        </a:rPr>
                        <a:t>Y=1</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r>
                        <a:rPr lang="en-US" sz="1200" dirty="0">
                          <a:solidFill>
                            <a:schemeClr val="tx2"/>
                          </a:solidFill>
                          <a:latin typeface="Poppins" panose="00000500000000000000" pitchFamily="2" charset="0"/>
                          <a:cs typeface="Poppins" panose="00000500000000000000" pitchFamily="2" charset="0"/>
                        </a:rPr>
                        <a:t>0.05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200" dirty="0">
                          <a:solidFill>
                            <a:schemeClr val="tx2"/>
                          </a:solidFill>
                          <a:latin typeface="Poppins" panose="00000500000000000000" pitchFamily="2" charset="0"/>
                          <a:cs typeface="Poppins" panose="00000500000000000000" pitchFamily="2" charset="0"/>
                        </a:rPr>
                        <a:t>0.25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200" dirty="0">
                          <a:solidFill>
                            <a:schemeClr val="tx2"/>
                          </a:solidFill>
                          <a:latin typeface="Poppins" panose="00000500000000000000" pitchFamily="2" charset="0"/>
                          <a:cs typeface="Poppins" panose="00000500000000000000" pitchFamily="2" charset="0"/>
                        </a:rPr>
                        <a:t>0.05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890845"/>
                  </a:ext>
                </a:extLst>
              </a:tr>
              <a:tr h="370840">
                <a:tc>
                  <a:txBody>
                    <a:bodyPr/>
                    <a:lstStyle/>
                    <a:p>
                      <a:pPr algn="ctr"/>
                      <a:r>
                        <a:rPr lang="en-US" sz="1200" b="1" dirty="0">
                          <a:solidFill>
                            <a:schemeClr val="bg1"/>
                          </a:solidFill>
                          <a:latin typeface="Poppins" panose="00000500000000000000" pitchFamily="2" charset="0"/>
                          <a:cs typeface="Poppins" panose="00000500000000000000" pitchFamily="2" charset="0"/>
                        </a:rPr>
                        <a:t>Y=2</a:t>
                      </a:r>
                      <a:endParaRPr lang="en-CA" sz="12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r>
                        <a:rPr lang="en-US" sz="1200" dirty="0">
                          <a:solidFill>
                            <a:schemeClr val="tx2"/>
                          </a:solidFill>
                          <a:latin typeface="Poppins" panose="00000500000000000000" pitchFamily="2" charset="0"/>
                          <a:cs typeface="Poppins" panose="00000500000000000000" pitchFamily="2" charset="0"/>
                        </a:rPr>
                        <a:t>0.1</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200" dirty="0">
                          <a:solidFill>
                            <a:schemeClr val="tx2"/>
                          </a:solidFill>
                          <a:latin typeface="Poppins" panose="00000500000000000000" pitchFamily="2" charset="0"/>
                          <a:cs typeface="Poppins" panose="00000500000000000000" pitchFamily="2" charset="0"/>
                        </a:rPr>
                        <a:t>0.05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200" dirty="0">
                          <a:solidFill>
                            <a:schemeClr val="tx2"/>
                          </a:solidFill>
                          <a:latin typeface="Poppins" panose="00000500000000000000" pitchFamily="2" charset="0"/>
                          <a:cs typeface="Poppins" panose="00000500000000000000" pitchFamily="2" charset="0"/>
                        </a:rPr>
                        <a:t>0.35</a:t>
                      </a:r>
                      <a:endParaRPr lang="en-CA" sz="12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804134"/>
                  </a:ext>
                </a:extLst>
              </a:tr>
            </a:tbl>
          </a:graphicData>
        </a:graphic>
      </p:graphicFrame>
    </p:spTree>
    <p:extLst>
      <p:ext uri="{BB962C8B-B14F-4D97-AF65-F5344CB8AC3E}">
        <p14:creationId xmlns:p14="http://schemas.microsoft.com/office/powerpoint/2010/main" val="160099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F4EA-2BA7-EEF7-98E5-28ED45452DA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74B27A-90F1-B2B4-1831-173E9EC204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7" name="Title 6">
            <a:extLst>
              <a:ext uri="{FF2B5EF4-FFF2-40B4-BE49-F238E27FC236}">
                <a16:creationId xmlns:a16="http://schemas.microsoft.com/office/drawing/2014/main" id="{1ADC6857-57A0-5A02-130B-0C30F17B0B75}"/>
              </a:ext>
            </a:extLst>
          </p:cNvPr>
          <p:cNvSpPr>
            <a:spLocks noGrp="1"/>
          </p:cNvSpPr>
          <p:nvPr>
            <p:ph type="title"/>
          </p:nvPr>
        </p:nvSpPr>
        <p:spPr/>
        <p:txBody>
          <a:bodyPr/>
          <a:lstStyle/>
          <a:p>
            <a:pPr algn="ctr"/>
            <a:r>
              <a:rPr lang="en-CA" dirty="0"/>
              <a:t>Multivariate Discrete Probabilities - Example</a:t>
            </a:r>
          </a:p>
        </p:txBody>
      </p:sp>
      <mc:AlternateContent xmlns:mc="http://schemas.openxmlformats.org/markup-compatibility/2006">
        <mc:Choice xmlns:a14="http://schemas.microsoft.com/office/drawing/2010/main" Requires="a14">
          <p:sp>
            <p:nvSpPr>
              <p:cNvPr id="8" name="Subtitle 3">
                <a:extLst>
                  <a:ext uri="{FF2B5EF4-FFF2-40B4-BE49-F238E27FC236}">
                    <a16:creationId xmlns:a16="http://schemas.microsoft.com/office/drawing/2014/main" id="{9342B77B-624E-D48B-398A-DB170626974C}"/>
                  </a:ext>
                </a:extLst>
              </p:cNvPr>
              <p:cNvSpPr txBox="1">
                <a:spLocks/>
              </p:cNvSpPr>
              <p:nvPr/>
            </p:nvSpPr>
            <p:spPr>
              <a:xfrm>
                <a:off x="719999" y="1416857"/>
                <a:ext cx="7684385" cy="6762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342900" indent="-342900">
                  <a:lnSpc>
                    <a:spcPct val="100000"/>
                  </a:lnSpc>
                  <a:buAutoNum type="arabicPeriod"/>
                </a:pPr>
                <a:r>
                  <a:rPr lang="en-US" dirty="0"/>
                  <a:t>Find the probability that </a:t>
                </a:r>
              </a:p>
              <a:p>
                <a:pPr marL="800100" lvl="1" indent="-342900">
                  <a:lnSpc>
                    <a:spcPct val="100000"/>
                  </a:lnSpc>
                  <a:buAutoNum type="arabicPeriod"/>
                </a:pPr>
                <a:r>
                  <a:rPr lang="en-US" dirty="0"/>
                  <a:t>A single glass of lemonade is: just actually water, too sweet, too sour, good</a:t>
                </a:r>
              </a:p>
              <a:p>
                <a:pPr marL="800100" lvl="1" indent="-342900">
                  <a:lnSpc>
                    <a:spcPct val="100000"/>
                  </a:lnSpc>
                  <a:buAutoNum type="arabicPeriod"/>
                </a:pPr>
                <a:r>
                  <a:rPr lang="en-US" dirty="0"/>
                  <a:t>1 glass is water, 2 are too sweet and 2 are too sour and 4 are good</a:t>
                </a:r>
                <a:endParaRPr lang="en-CA" dirty="0"/>
              </a:p>
              <a:p>
                <a:pPr marL="342900" indent="-342900">
                  <a:lnSpc>
                    <a:spcPct val="100000"/>
                  </a:lnSpc>
                  <a:buAutoNum type="arabicPeriod"/>
                </a:pPr>
                <a:r>
                  <a:rPr lang="en-US" dirty="0"/>
                  <a:t>Tabulate the marginal probability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CA"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CA" dirty="0"/>
              </a:p>
              <a:p>
                <a:pPr marL="800100" lvl="1" indent="-342900">
                  <a:lnSpc>
                    <a:spcPct val="100000"/>
                  </a:lnSpc>
                  <a:buAutoNum type="arabicPeriod"/>
                </a:pPr>
                <a:r>
                  <a:rPr lang="en-CA" dirty="0"/>
                  <a:t>Are the number of lemon sugar and sugar cubes independent?</a:t>
                </a:r>
              </a:p>
              <a:p>
                <a:pPr marL="342900" indent="-342900">
                  <a:lnSpc>
                    <a:spcPct val="100000"/>
                  </a:lnSpc>
                  <a:buAutoNum type="arabicPeriod"/>
                </a:pPr>
                <a:r>
                  <a:rPr lang="en-CA" dirty="0"/>
                  <a:t>Find the moment generating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CA" dirty="0"/>
              </a:p>
              <a:p>
                <a:pPr marL="342900" indent="-342900">
                  <a:lnSpc>
                    <a:spcPct val="100000"/>
                  </a:lnSpc>
                  <a:buAutoNum type="arabicPeriod"/>
                </a:pPr>
                <a:endParaRPr lang="en-CA" dirty="0"/>
              </a:p>
            </p:txBody>
          </p:sp>
        </mc:Choice>
        <mc:Fallback>
          <p:sp>
            <p:nvSpPr>
              <p:cNvPr id="8" name="Subtitle 3">
                <a:extLst>
                  <a:ext uri="{FF2B5EF4-FFF2-40B4-BE49-F238E27FC236}">
                    <a16:creationId xmlns:a16="http://schemas.microsoft.com/office/drawing/2014/main" id="{9342B77B-624E-D48B-398A-DB170626974C}"/>
                  </a:ext>
                </a:extLst>
              </p:cNvPr>
              <p:cNvSpPr txBox="1">
                <a:spLocks noRot="1" noChangeAspect="1" noMove="1" noResize="1" noEditPoints="1" noAdjustHandles="1" noChangeArrowheads="1" noChangeShapeType="1" noTextEdit="1"/>
              </p:cNvSpPr>
              <p:nvPr/>
            </p:nvSpPr>
            <p:spPr>
              <a:xfrm>
                <a:off x="719999" y="1416857"/>
                <a:ext cx="7684385" cy="676275"/>
              </a:xfrm>
              <a:prstGeom prst="rect">
                <a:avLst/>
              </a:prstGeom>
              <a:blipFill>
                <a:blip r:embed="rId2"/>
                <a:stretch>
                  <a:fillRect l="-555" t="-1802" b="-214414"/>
                </a:stretch>
              </a:blipFill>
              <a:ln>
                <a:noFill/>
              </a:ln>
            </p:spPr>
            <p:txBody>
              <a:bodyPr/>
              <a:lstStyle/>
              <a:p>
                <a:r>
                  <a:rPr lang="en-CA">
                    <a:noFill/>
                  </a:rPr>
                  <a:t> </a:t>
                </a:r>
              </a:p>
            </p:txBody>
          </p:sp>
        </mc:Fallback>
      </mc:AlternateContent>
    </p:spTree>
    <p:extLst>
      <p:ext uri="{BB962C8B-B14F-4D97-AF65-F5344CB8AC3E}">
        <p14:creationId xmlns:p14="http://schemas.microsoft.com/office/powerpoint/2010/main" val="413384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77DC1-77C1-A0CD-F9A3-D3B1964D5BF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CFF7C58-023B-25A2-65AB-B2BA0BD5CC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7" name="Title 6">
            <a:extLst>
              <a:ext uri="{FF2B5EF4-FFF2-40B4-BE49-F238E27FC236}">
                <a16:creationId xmlns:a16="http://schemas.microsoft.com/office/drawing/2014/main" id="{6B6E986E-29E5-229A-378A-7495BDED36D3}"/>
              </a:ext>
            </a:extLst>
          </p:cNvPr>
          <p:cNvSpPr>
            <a:spLocks noGrp="1"/>
          </p:cNvSpPr>
          <p:nvPr>
            <p:ph type="title"/>
          </p:nvPr>
        </p:nvSpPr>
        <p:spPr/>
        <p:txBody>
          <a:bodyPr/>
          <a:lstStyle/>
          <a:p>
            <a:pPr algn="ctr"/>
            <a:r>
              <a:rPr lang="en-CA" dirty="0"/>
              <a:t>Multivariate Discrete Probabilities - Example</a:t>
            </a:r>
          </a:p>
        </p:txBody>
      </p:sp>
      <mc:AlternateContent xmlns:mc="http://schemas.openxmlformats.org/markup-compatibility/2006">
        <mc:Choice xmlns:a14="http://schemas.microsoft.com/office/drawing/2010/main" Requires="a14">
          <p:sp>
            <p:nvSpPr>
              <p:cNvPr id="8" name="Subtitle 3">
                <a:extLst>
                  <a:ext uri="{FF2B5EF4-FFF2-40B4-BE49-F238E27FC236}">
                    <a16:creationId xmlns:a16="http://schemas.microsoft.com/office/drawing/2014/main" id="{499610F8-0E93-9048-65C8-B93E9EF24FB4}"/>
                  </a:ext>
                </a:extLst>
              </p:cNvPr>
              <p:cNvSpPr txBox="1">
                <a:spLocks/>
              </p:cNvSpPr>
              <p:nvPr/>
            </p:nvSpPr>
            <p:spPr>
              <a:xfrm>
                <a:off x="719999" y="1416857"/>
                <a:ext cx="7684385" cy="4263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nSpc>
                    <a:spcPct val="100000"/>
                  </a:lnSpc>
                  <a:buNone/>
                </a:pPr>
                <a:r>
                  <a:rPr lang="en-US" dirty="0"/>
                  <a:t>Find the probability that a single glass of lemonade is:</a:t>
                </a:r>
              </a:p>
              <a:p>
                <a:pPr marL="0" indent="0">
                  <a:lnSpc>
                    <a:spcPct val="100000"/>
                  </a:lnSpc>
                  <a:buNone/>
                </a:pPr>
                <a:endParaRPr lang="en-US" dirty="0"/>
              </a:p>
              <a:p>
                <a:pPr marL="0" indent="0">
                  <a:lnSpc>
                    <a:spcPct val="100000"/>
                  </a:lnSpc>
                  <a:buNone/>
                </a:pPr>
                <a:r>
                  <a:rPr lang="en-US" dirty="0"/>
                  <a:t>1. Just actually water</a:t>
                </a:r>
              </a:p>
              <a:p>
                <a:pPr marL="0" indent="0">
                  <a:lnSpc>
                    <a:spcPct val="100000"/>
                  </a:lnSpc>
                  <a:buNone/>
                </a:pPr>
                <a:r>
                  <a:rPr lang="en-US"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𝑤𝑎𝑡𝑒𝑟</m:t>
                        </m:r>
                      </m:e>
                    </m:d>
                    <m:r>
                      <a:rPr lang="en-US" b="0" i="0"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=0.05</m:t>
                    </m:r>
                  </m:oMath>
                </a14:m>
                <a:r>
                  <a:rPr lang="en-US" dirty="0"/>
                  <a:t> </a:t>
                </a:r>
              </a:p>
              <a:p>
                <a:pPr marL="0" indent="0">
                  <a:lnSpc>
                    <a:spcPct val="100000"/>
                  </a:lnSpc>
                  <a:buNone/>
                </a:pPr>
                <a:r>
                  <a:rPr lang="en-US" dirty="0"/>
                  <a:t>2. Too sweet</a:t>
                </a:r>
              </a:p>
              <a:p>
                <a:pPr marL="0" indent="0">
                  <a:lnSpc>
                    <a:spcPct val="100000"/>
                  </a:lnSpc>
                  <a:buNone/>
                </a:pPr>
                <a:r>
                  <a:rPr lang="en-US" b="0"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𝑇𝑜𝑜</m:t>
                        </m:r>
                        <m:r>
                          <a:rPr lang="en-US" b="0" i="1" smtClean="0">
                            <a:latin typeface="Cambria Math" panose="02040503050406030204" pitchFamily="18" charset="0"/>
                          </a:rPr>
                          <m:t> </m:t>
                        </m:r>
                        <m:r>
                          <a:rPr lang="en-US" b="0" i="1" smtClean="0">
                            <a:latin typeface="Cambria Math" panose="02040503050406030204" pitchFamily="18" charset="0"/>
                          </a:rPr>
                          <m:t>𝑆𝑤𝑒𝑒𝑡</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2,0</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2,1</m:t>
                        </m:r>
                      </m:e>
                    </m:d>
                    <m:r>
                      <a:rPr lang="en-US" b="0" i="1" smtClean="0">
                        <a:latin typeface="Cambria Math" panose="02040503050406030204" pitchFamily="18" charset="0"/>
                      </a:rPr>
                      <m:t>=0.2</m:t>
                    </m:r>
                  </m:oMath>
                </a14:m>
                <a:r>
                  <a:rPr lang="en-US" dirty="0"/>
                  <a:t> </a:t>
                </a:r>
              </a:p>
              <a:p>
                <a:pPr marL="0" indent="0">
                  <a:lnSpc>
                    <a:spcPct val="100000"/>
                  </a:lnSpc>
                  <a:buNone/>
                </a:pPr>
                <a:r>
                  <a:rPr lang="en-US" dirty="0"/>
                  <a:t>3. Too sour</a:t>
                </a:r>
              </a:p>
              <a:p>
                <a:pPr marL="0" indent="0">
                  <a:lnSpc>
                    <a:spcPct val="100000"/>
                  </a:lnSpc>
                  <a:buNone/>
                </a:pPr>
                <a:r>
                  <a:rPr lang="en-US" b="0"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𝑇𝑜𝑜</m:t>
                        </m:r>
                        <m:r>
                          <a:rPr lang="en-US" b="0" i="1" smtClean="0">
                            <a:latin typeface="Cambria Math" panose="02040503050406030204" pitchFamily="18" charset="0"/>
                          </a:rPr>
                          <m:t> </m:t>
                        </m:r>
                        <m:r>
                          <a:rPr lang="en-US" b="0" i="1" smtClean="0">
                            <a:latin typeface="Cambria Math" panose="02040503050406030204" pitchFamily="18" charset="0"/>
                          </a:rPr>
                          <m:t>𝑆𝑜𝑢𝑟</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=0.15</m:t>
                    </m:r>
                  </m:oMath>
                </a14:m>
                <a:r>
                  <a:rPr lang="en-US" dirty="0"/>
                  <a:t> </a:t>
                </a:r>
              </a:p>
              <a:p>
                <a:pPr marL="0" indent="0">
                  <a:lnSpc>
                    <a:spcPct val="100000"/>
                  </a:lnSpc>
                  <a:buNone/>
                </a:pPr>
                <a:r>
                  <a:rPr lang="en-US" dirty="0"/>
                  <a:t>4. Good</a:t>
                </a:r>
              </a:p>
              <a:p>
                <a:pPr marL="0" indent="0">
                  <a:lnSpc>
                    <a:spcPct val="100000"/>
                  </a:lnSpc>
                  <a:buNone/>
                </a:pPr>
                <a:r>
                  <a:rPr lang="en-US" b="0"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𝐺𝑜𝑜𝑑</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=0.6</m:t>
                    </m:r>
                  </m:oMath>
                </a14:m>
                <a:r>
                  <a:rPr lang="en-US" dirty="0"/>
                  <a:t> </a:t>
                </a:r>
              </a:p>
              <a:p>
                <a:pPr marL="0" indent="0">
                  <a:lnSpc>
                    <a:spcPct val="100000"/>
                  </a:lnSpc>
                  <a:buNone/>
                </a:pPr>
                <a:endParaRPr lang="en-CA" dirty="0"/>
              </a:p>
              <a:p>
                <a:pPr marL="342900" indent="-342900">
                  <a:lnSpc>
                    <a:spcPct val="100000"/>
                  </a:lnSpc>
                  <a:buFont typeface="+mj-lt"/>
                  <a:buAutoNum type="arabicPeriod"/>
                </a:pPr>
                <a:endParaRPr lang="en-CA" dirty="0"/>
              </a:p>
            </p:txBody>
          </p:sp>
        </mc:Choice>
        <mc:Fallback>
          <p:sp>
            <p:nvSpPr>
              <p:cNvPr id="8" name="Subtitle 3">
                <a:extLst>
                  <a:ext uri="{FF2B5EF4-FFF2-40B4-BE49-F238E27FC236}">
                    <a16:creationId xmlns:a16="http://schemas.microsoft.com/office/drawing/2014/main" id="{499610F8-0E93-9048-65C8-B93E9EF24FB4}"/>
                  </a:ext>
                </a:extLst>
              </p:cNvPr>
              <p:cNvSpPr txBox="1">
                <a:spLocks noRot="1" noChangeAspect="1" noMove="1" noResize="1" noEditPoints="1" noAdjustHandles="1" noChangeArrowheads="1" noChangeShapeType="1" noTextEdit="1"/>
              </p:cNvSpPr>
              <p:nvPr/>
            </p:nvSpPr>
            <p:spPr>
              <a:xfrm>
                <a:off x="719999" y="1416857"/>
                <a:ext cx="7684385" cy="426343"/>
              </a:xfrm>
              <a:prstGeom prst="rect">
                <a:avLst/>
              </a:prstGeom>
              <a:blipFill>
                <a:blip r:embed="rId2"/>
                <a:stretch>
                  <a:fillRect l="-238" b="-438571"/>
                </a:stretch>
              </a:blipFill>
              <a:ln>
                <a:noFill/>
              </a:ln>
            </p:spPr>
            <p:txBody>
              <a:bodyPr/>
              <a:lstStyle/>
              <a:p>
                <a:r>
                  <a:rPr lang="en-CA">
                    <a:noFill/>
                  </a:rPr>
                  <a:t> </a:t>
                </a:r>
              </a:p>
            </p:txBody>
          </p:sp>
        </mc:Fallback>
      </mc:AlternateContent>
      <p:graphicFrame>
        <p:nvGraphicFramePr>
          <p:cNvPr id="2" name="Table 1">
            <a:extLst>
              <a:ext uri="{FF2B5EF4-FFF2-40B4-BE49-F238E27FC236}">
                <a16:creationId xmlns:a16="http://schemas.microsoft.com/office/drawing/2014/main" id="{2C67EBE6-35B4-3F00-4065-800C03F64CB7}"/>
              </a:ext>
            </a:extLst>
          </p:cNvPr>
          <p:cNvGraphicFramePr>
            <a:graphicFrameLocks noGrp="1"/>
          </p:cNvGraphicFramePr>
          <p:nvPr>
            <p:extLst>
              <p:ext uri="{D42A27DB-BD31-4B8C-83A1-F6EECF244321}">
                <p14:modId xmlns:p14="http://schemas.microsoft.com/office/powerpoint/2010/main" val="2496774212"/>
              </p:ext>
            </p:extLst>
          </p:nvPr>
        </p:nvGraphicFramePr>
        <p:xfrm>
          <a:off x="5493599" y="1754994"/>
          <a:ext cx="3405600" cy="1483360"/>
        </p:xfrm>
        <a:graphic>
          <a:graphicData uri="http://schemas.openxmlformats.org/drawingml/2006/table">
            <a:tbl>
              <a:tblPr firstRow="1" bandRow="1">
                <a:tableStyleId>{FABFCF23-3B69-468F-B69F-88F6DE6A72F2}</a:tableStyleId>
              </a:tblPr>
              <a:tblGrid>
                <a:gridCol w="851400">
                  <a:extLst>
                    <a:ext uri="{9D8B030D-6E8A-4147-A177-3AD203B41FA5}">
                      <a16:colId xmlns:a16="http://schemas.microsoft.com/office/drawing/2014/main" val="3365814770"/>
                    </a:ext>
                  </a:extLst>
                </a:gridCol>
                <a:gridCol w="851400">
                  <a:extLst>
                    <a:ext uri="{9D8B030D-6E8A-4147-A177-3AD203B41FA5}">
                      <a16:colId xmlns:a16="http://schemas.microsoft.com/office/drawing/2014/main" val="2567125513"/>
                    </a:ext>
                  </a:extLst>
                </a:gridCol>
                <a:gridCol w="851400">
                  <a:extLst>
                    <a:ext uri="{9D8B030D-6E8A-4147-A177-3AD203B41FA5}">
                      <a16:colId xmlns:a16="http://schemas.microsoft.com/office/drawing/2014/main" val="725957381"/>
                    </a:ext>
                  </a:extLst>
                </a:gridCol>
                <a:gridCol w="851400">
                  <a:extLst>
                    <a:ext uri="{9D8B030D-6E8A-4147-A177-3AD203B41FA5}">
                      <a16:colId xmlns:a16="http://schemas.microsoft.com/office/drawing/2014/main" val="3388842048"/>
                    </a:ext>
                  </a:extLst>
                </a:gridCol>
              </a:tblGrid>
              <a:tr h="370840">
                <a:tc>
                  <a:txBody>
                    <a:bodyPr/>
                    <a:lstStyle/>
                    <a:p>
                      <a:pPr algn="ctr"/>
                      <a:r>
                        <a:rPr lang="en-US" sz="1000" dirty="0">
                          <a:latin typeface="Poppins" panose="00000500000000000000" pitchFamily="2" charset="0"/>
                          <a:cs typeface="Poppins" panose="00000500000000000000" pitchFamily="2" charset="0"/>
                        </a:rPr>
                        <a:t>F(</a:t>
                      </a:r>
                      <a:r>
                        <a:rPr lang="en-US" sz="1000" dirty="0" err="1">
                          <a:latin typeface="Poppins" panose="00000500000000000000" pitchFamily="2" charset="0"/>
                          <a:cs typeface="Poppins" panose="00000500000000000000" pitchFamily="2" charset="0"/>
                        </a:rPr>
                        <a:t>x,y</a:t>
                      </a:r>
                      <a:r>
                        <a:rPr lang="en-US" sz="1000" dirty="0">
                          <a:latin typeface="Poppins" panose="00000500000000000000" pitchFamily="2" charset="0"/>
                          <a:cs typeface="Poppins" panose="00000500000000000000" pitchFamily="2" charset="0"/>
                        </a:rPr>
                        <a:t>)</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Y=0</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Y=1</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000" dirty="0">
                          <a:solidFill>
                            <a:schemeClr val="tx2"/>
                          </a:solidFill>
                          <a:latin typeface="Poppins" panose="00000500000000000000" pitchFamily="2" charset="0"/>
                          <a:cs typeface="Poppins" panose="00000500000000000000" pitchFamily="2" charset="0"/>
                        </a:rPr>
                        <a:t>0.25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890845"/>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Y=2</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r>
                        <a:rPr lang="en-US" sz="1000" dirty="0">
                          <a:solidFill>
                            <a:schemeClr val="tx2"/>
                          </a:solidFill>
                          <a:latin typeface="Poppins" panose="00000500000000000000" pitchFamily="2" charset="0"/>
                          <a:cs typeface="Poppins" panose="00000500000000000000" pitchFamily="2" charset="0"/>
                        </a:rPr>
                        <a:t>0.1</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r>
                        <a:rPr lang="en-US" sz="1000" dirty="0">
                          <a:solidFill>
                            <a:schemeClr val="tx2"/>
                          </a:solidFill>
                          <a:latin typeface="Poppins" panose="00000500000000000000" pitchFamily="2" charset="0"/>
                          <a:cs typeface="Poppins" panose="00000500000000000000" pitchFamily="2" charset="0"/>
                        </a:rPr>
                        <a:t>0.35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804134"/>
                  </a:ext>
                </a:extLst>
              </a:tr>
            </a:tbl>
          </a:graphicData>
        </a:graphic>
      </p:graphicFrame>
    </p:spTree>
    <p:extLst>
      <p:ext uri="{BB962C8B-B14F-4D97-AF65-F5344CB8AC3E}">
        <p14:creationId xmlns:p14="http://schemas.microsoft.com/office/powerpoint/2010/main" val="80430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50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500"/>
                                        <p:tgtEl>
                                          <p:spTgt spid="8">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fade">
                                      <p:cBhvr>
                                        <p:cTn id="2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5276-4722-9EDB-7421-BDBB79C1D56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EF64E01-0A5B-D8C6-3D53-5633F69E72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7" name="Title 6">
            <a:extLst>
              <a:ext uri="{FF2B5EF4-FFF2-40B4-BE49-F238E27FC236}">
                <a16:creationId xmlns:a16="http://schemas.microsoft.com/office/drawing/2014/main" id="{B4AFC914-6446-462C-340A-30A91475F25F}"/>
              </a:ext>
            </a:extLst>
          </p:cNvPr>
          <p:cNvSpPr>
            <a:spLocks noGrp="1"/>
          </p:cNvSpPr>
          <p:nvPr>
            <p:ph type="title"/>
          </p:nvPr>
        </p:nvSpPr>
        <p:spPr/>
        <p:txBody>
          <a:bodyPr/>
          <a:lstStyle/>
          <a:p>
            <a:pPr algn="ctr"/>
            <a:r>
              <a:rPr lang="en-CA" dirty="0"/>
              <a:t>Multivariate Discrete Probabilities - Example</a:t>
            </a:r>
          </a:p>
        </p:txBody>
      </p:sp>
      <mc:AlternateContent xmlns:mc="http://schemas.openxmlformats.org/markup-compatibility/2006">
        <mc:Choice xmlns:a14="http://schemas.microsoft.com/office/drawing/2010/main" Requires="a14">
          <p:sp>
            <p:nvSpPr>
              <p:cNvPr id="8" name="Subtitle 3">
                <a:extLst>
                  <a:ext uri="{FF2B5EF4-FFF2-40B4-BE49-F238E27FC236}">
                    <a16:creationId xmlns:a16="http://schemas.microsoft.com/office/drawing/2014/main" id="{71280F34-CDCA-CCEC-1CFB-95FD81B46EA9}"/>
                  </a:ext>
                </a:extLst>
              </p:cNvPr>
              <p:cNvSpPr txBox="1">
                <a:spLocks/>
              </p:cNvSpPr>
              <p:nvPr/>
            </p:nvSpPr>
            <p:spPr>
              <a:xfrm>
                <a:off x="719999" y="1416857"/>
                <a:ext cx="7684385" cy="4263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lvl="1" indent="0">
                  <a:lnSpc>
                    <a:spcPct val="100000"/>
                  </a:lnSpc>
                  <a:spcBef>
                    <a:spcPts val="0"/>
                  </a:spcBef>
                  <a:buNone/>
                </a:pPr>
                <a:r>
                  <a:rPr lang="en-US" dirty="0"/>
                  <a:t>Find the probability that 1 glass is water, 2 are too sweet and 2 are too sour and 4 are good</a:t>
                </a:r>
              </a:p>
              <a:p>
                <a:pPr marL="0" lvl="1" indent="0">
                  <a:lnSpc>
                    <a:spcPct val="100000"/>
                  </a:lnSpc>
                  <a:spcBef>
                    <a:spcPts val="0"/>
                  </a:spcBef>
                  <a:buNone/>
                </a:pPr>
                <a:endParaRPr lang="en-US" dirty="0"/>
              </a:p>
              <a:p>
                <a:pPr marL="0" lvl="1" indent="0">
                  <a:lnSpc>
                    <a:spcPct val="100000"/>
                  </a:lnSpc>
                  <a:spcBef>
                    <a:spcPts val="0"/>
                  </a:spcBef>
                  <a:buNone/>
                </a:pPr>
                <a:endParaRPr lang="en-US" dirty="0"/>
              </a:p>
              <a:p>
                <a:pPr marL="0" lvl="1" indent="0">
                  <a:lnSpc>
                    <a:spcPct val="100000"/>
                  </a:lnSpc>
                  <a:spcBef>
                    <a:spcPts val="0"/>
                  </a:spcBef>
                  <a:buNone/>
                </a:pPr>
                <a:endParaRPr lang="en-US" dirty="0"/>
              </a:p>
              <a:p>
                <a:pPr marL="0" lvl="1" indent="0">
                  <a:lnSpc>
                    <a:spcPct val="100000"/>
                  </a:lnSpc>
                  <a:spcBef>
                    <a:spcPts val="0"/>
                  </a:spcBef>
                  <a:buNone/>
                </a:pP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1,2,2,4</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CA" b="0" i="1" smtClean="0">
                            <a:latin typeface="Cambria Math" panose="02040503050406030204" pitchFamily="18" charset="0"/>
                          </a:rPr>
                          <m:t>9</m:t>
                        </m:r>
                        <m:r>
                          <a:rPr lang="en-US" b="0" i="1" smtClean="0">
                            <a:latin typeface="Cambria Math" panose="02040503050406030204" pitchFamily="18" charset="0"/>
                          </a:rPr>
                          <m:t>!</m:t>
                        </m:r>
                      </m:num>
                      <m:den>
                        <m:r>
                          <a:rPr lang="en-US" b="0" i="1" smtClean="0">
                            <a:latin typeface="Cambria Math" panose="02040503050406030204" pitchFamily="18" charset="0"/>
                          </a:rPr>
                          <m:t>1!2!2!4!</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0.05</m:t>
                        </m:r>
                      </m:e>
                      <m:sup>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0.2</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0.15</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0.6</m:t>
                        </m:r>
                      </m:e>
                      <m:sup>
                        <m:r>
                          <a:rPr lang="en-US" b="0" i="1" smtClean="0">
                            <a:latin typeface="Cambria Math" panose="02040503050406030204" pitchFamily="18" charset="0"/>
                          </a:rPr>
                          <m:t>4</m:t>
                        </m:r>
                      </m:sup>
                    </m:sSup>
                    <m:r>
                      <a:rPr lang="en-US" b="0" i="1" smtClean="0">
                        <a:latin typeface="Cambria Math" panose="02040503050406030204" pitchFamily="18" charset="0"/>
                      </a:rPr>
                      <m:t>)</m:t>
                    </m:r>
                  </m:oMath>
                </a14:m>
                <a:r>
                  <a:rPr lang="en-US" dirty="0"/>
                  <a:t> </a:t>
                </a:r>
              </a:p>
              <a:p>
                <a:pPr marL="0" lvl="1" indent="0">
                  <a:lnSpc>
                    <a:spcPct val="100000"/>
                  </a:lnSpc>
                  <a:spcBef>
                    <a:spcPts val="0"/>
                  </a:spcBef>
                  <a:buNone/>
                </a:pPr>
                <a:endParaRPr lang="en-US" dirty="0"/>
              </a:p>
              <a:p>
                <a:pPr marL="0" indent="0">
                  <a:lnSpc>
                    <a:spcPct val="100000"/>
                  </a:lnSpc>
                  <a:buNone/>
                </a:pPr>
                <a:endParaRPr lang="en-CA" dirty="0"/>
              </a:p>
              <a:p>
                <a:pPr marL="342900" indent="-342900">
                  <a:lnSpc>
                    <a:spcPct val="100000"/>
                  </a:lnSpc>
                  <a:buFont typeface="+mj-lt"/>
                  <a:buAutoNum type="arabicPeriod"/>
                </a:pPr>
                <a:endParaRPr lang="en-CA" dirty="0"/>
              </a:p>
            </p:txBody>
          </p:sp>
        </mc:Choice>
        <mc:Fallback>
          <p:sp>
            <p:nvSpPr>
              <p:cNvPr id="8" name="Subtitle 3">
                <a:extLst>
                  <a:ext uri="{FF2B5EF4-FFF2-40B4-BE49-F238E27FC236}">
                    <a16:creationId xmlns:a16="http://schemas.microsoft.com/office/drawing/2014/main" id="{71280F34-CDCA-CCEC-1CFB-95FD81B46EA9}"/>
                  </a:ext>
                </a:extLst>
              </p:cNvPr>
              <p:cNvSpPr txBox="1">
                <a:spLocks noRot="1" noChangeAspect="1" noMove="1" noResize="1" noEditPoints="1" noAdjustHandles="1" noChangeArrowheads="1" noChangeShapeType="1" noTextEdit="1"/>
              </p:cNvSpPr>
              <p:nvPr/>
            </p:nvSpPr>
            <p:spPr>
              <a:xfrm>
                <a:off x="719999" y="1416857"/>
                <a:ext cx="7684385" cy="426343"/>
              </a:xfrm>
              <a:prstGeom prst="rect">
                <a:avLst/>
              </a:prstGeom>
              <a:blipFill>
                <a:blip r:embed="rId2"/>
                <a:stretch>
                  <a:fillRect l="-238" b="-255714"/>
                </a:stretch>
              </a:blipFill>
              <a:ln>
                <a:noFill/>
              </a:ln>
            </p:spPr>
            <p:txBody>
              <a:bodyPr/>
              <a:lstStyle/>
              <a:p>
                <a:r>
                  <a:rPr lang="en-CA">
                    <a:noFill/>
                  </a:rPr>
                  <a:t> </a:t>
                </a:r>
              </a:p>
            </p:txBody>
          </p:sp>
        </mc:Fallback>
      </mc:AlternateContent>
      <p:graphicFrame>
        <p:nvGraphicFramePr>
          <p:cNvPr id="2" name="Table 1">
            <a:extLst>
              <a:ext uri="{FF2B5EF4-FFF2-40B4-BE49-F238E27FC236}">
                <a16:creationId xmlns:a16="http://schemas.microsoft.com/office/drawing/2014/main" id="{56CDEE05-822C-F3CD-7A86-219F67E97306}"/>
              </a:ext>
            </a:extLst>
          </p:cNvPr>
          <p:cNvGraphicFramePr>
            <a:graphicFrameLocks noGrp="1"/>
          </p:cNvGraphicFramePr>
          <p:nvPr/>
        </p:nvGraphicFramePr>
        <p:xfrm>
          <a:off x="5493599" y="1754994"/>
          <a:ext cx="3405600" cy="1483360"/>
        </p:xfrm>
        <a:graphic>
          <a:graphicData uri="http://schemas.openxmlformats.org/drawingml/2006/table">
            <a:tbl>
              <a:tblPr firstRow="1" bandRow="1">
                <a:tableStyleId>{FABFCF23-3B69-468F-B69F-88F6DE6A72F2}</a:tableStyleId>
              </a:tblPr>
              <a:tblGrid>
                <a:gridCol w="851400">
                  <a:extLst>
                    <a:ext uri="{9D8B030D-6E8A-4147-A177-3AD203B41FA5}">
                      <a16:colId xmlns:a16="http://schemas.microsoft.com/office/drawing/2014/main" val="3365814770"/>
                    </a:ext>
                  </a:extLst>
                </a:gridCol>
                <a:gridCol w="851400">
                  <a:extLst>
                    <a:ext uri="{9D8B030D-6E8A-4147-A177-3AD203B41FA5}">
                      <a16:colId xmlns:a16="http://schemas.microsoft.com/office/drawing/2014/main" val="2567125513"/>
                    </a:ext>
                  </a:extLst>
                </a:gridCol>
                <a:gridCol w="851400">
                  <a:extLst>
                    <a:ext uri="{9D8B030D-6E8A-4147-A177-3AD203B41FA5}">
                      <a16:colId xmlns:a16="http://schemas.microsoft.com/office/drawing/2014/main" val="725957381"/>
                    </a:ext>
                  </a:extLst>
                </a:gridCol>
                <a:gridCol w="851400">
                  <a:extLst>
                    <a:ext uri="{9D8B030D-6E8A-4147-A177-3AD203B41FA5}">
                      <a16:colId xmlns:a16="http://schemas.microsoft.com/office/drawing/2014/main" val="3388842048"/>
                    </a:ext>
                  </a:extLst>
                </a:gridCol>
              </a:tblGrid>
              <a:tr h="370840">
                <a:tc>
                  <a:txBody>
                    <a:bodyPr/>
                    <a:lstStyle/>
                    <a:p>
                      <a:pPr algn="ctr"/>
                      <a:r>
                        <a:rPr lang="en-US" sz="1000" dirty="0">
                          <a:latin typeface="Poppins" panose="00000500000000000000" pitchFamily="2" charset="0"/>
                          <a:cs typeface="Poppins" panose="00000500000000000000" pitchFamily="2" charset="0"/>
                        </a:rPr>
                        <a:t>F(</a:t>
                      </a:r>
                      <a:r>
                        <a:rPr lang="en-US" sz="1000" dirty="0" err="1">
                          <a:latin typeface="Poppins" panose="00000500000000000000" pitchFamily="2" charset="0"/>
                          <a:cs typeface="Poppins" panose="00000500000000000000" pitchFamily="2" charset="0"/>
                        </a:rPr>
                        <a:t>x,y</a:t>
                      </a:r>
                      <a:r>
                        <a:rPr lang="en-US" sz="1000" dirty="0">
                          <a:latin typeface="Poppins" panose="00000500000000000000" pitchFamily="2" charset="0"/>
                          <a:cs typeface="Poppins" panose="00000500000000000000" pitchFamily="2" charset="0"/>
                        </a:rPr>
                        <a:t>)</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Y=0</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Y=1</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0.25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890845"/>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Y=2</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0.1</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0.35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804134"/>
                  </a:ext>
                </a:extLst>
              </a:tr>
            </a:tbl>
          </a:graphicData>
        </a:graphic>
      </p:graphicFrame>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6008CF7-61B7-6A22-3ED6-CBA33BC66942}"/>
                  </a:ext>
                </a:extLst>
              </p:cNvPr>
              <p:cNvSpPr txBox="1"/>
              <p:nvPr/>
            </p:nvSpPr>
            <p:spPr>
              <a:xfrm>
                <a:off x="813599" y="1964669"/>
                <a:ext cx="4586400" cy="5320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smtClean="0">
                          <a:solidFill>
                            <a:srgbClr val="000000"/>
                          </a:solidFill>
                          <a:latin typeface="Cambria Math" panose="02040503050406030204" pitchFamily="18" charset="0"/>
                        </a:rPr>
                        <m:t>𝑓</m:t>
                      </m:r>
                      <m:d>
                        <m:dPr>
                          <m:ctrlPr>
                            <a:rPr lang="en-US" sz="1400" b="0" i="1" smtClean="0">
                              <a:solidFill>
                                <a:srgbClr val="000000"/>
                              </a:solidFill>
                              <a:latin typeface="Cambria Math" panose="02040503050406030204" pitchFamily="18" charset="0"/>
                            </a:rPr>
                          </m:ctrlPr>
                        </m:dPr>
                        <m:e>
                          <m:sSub>
                            <m:sSubPr>
                              <m:ctrlPr>
                                <a:rPr lang="en-US" sz="1400" b="0" i="1" smtClean="0">
                                  <a:solidFill>
                                    <a:srgbClr val="000000"/>
                                  </a:solidFill>
                                  <a:latin typeface="Cambria Math" panose="02040503050406030204" pitchFamily="18" charset="0"/>
                                </a:rPr>
                              </m:ctrlPr>
                            </m:sSubPr>
                            <m:e>
                              <m:r>
                                <a:rPr lang="en-US" sz="1400" b="0" smtClean="0">
                                  <a:solidFill>
                                    <a:srgbClr val="000000"/>
                                  </a:solidFill>
                                  <a:latin typeface="Cambria Math" panose="02040503050406030204" pitchFamily="18" charset="0"/>
                                </a:rPr>
                                <m:t>𝑥</m:t>
                              </m:r>
                            </m:e>
                            <m:sub>
                              <m:r>
                                <a:rPr lang="en-US" sz="1400" b="0" i="0" smtClean="0">
                                  <a:solidFill>
                                    <a:srgbClr val="000000"/>
                                  </a:solidFill>
                                  <a:latin typeface="Cambria Math" panose="02040503050406030204" pitchFamily="18" charset="0"/>
                                </a:rPr>
                                <m:t>1</m:t>
                              </m:r>
                            </m:sub>
                          </m:sSub>
                          <m:r>
                            <a:rPr lang="en-US" sz="1400" b="0" i="0" smtClean="0">
                              <a:solidFill>
                                <a:srgbClr val="000000"/>
                              </a:solidFill>
                              <a:latin typeface="Cambria Math" panose="02040503050406030204" pitchFamily="18" charset="0"/>
                            </a:rPr>
                            <m:t>,</m:t>
                          </m:r>
                          <m:sSub>
                            <m:sSubPr>
                              <m:ctrlPr>
                                <a:rPr lang="en-US" sz="1400" b="0" i="1" smtClean="0">
                                  <a:solidFill>
                                    <a:srgbClr val="000000"/>
                                  </a:solidFill>
                                  <a:latin typeface="Cambria Math" panose="02040503050406030204" pitchFamily="18" charset="0"/>
                                </a:rPr>
                              </m:ctrlPr>
                            </m:sSubPr>
                            <m:e>
                              <m:r>
                                <m:rPr>
                                  <m:sty m:val="p"/>
                                </m:rPr>
                                <a:rPr lang="en-US" sz="1400" b="0" i="0" smtClean="0">
                                  <a:solidFill>
                                    <a:srgbClr val="000000"/>
                                  </a:solidFill>
                                  <a:latin typeface="Cambria Math" panose="02040503050406030204" pitchFamily="18" charset="0"/>
                                </a:rPr>
                                <m:t>x</m:t>
                              </m:r>
                            </m:e>
                            <m:sub>
                              <m:r>
                                <a:rPr lang="en-US" sz="1400" b="0" i="0" smtClean="0">
                                  <a:solidFill>
                                    <a:srgbClr val="000000"/>
                                  </a:solidFill>
                                  <a:latin typeface="Cambria Math" panose="02040503050406030204" pitchFamily="18" charset="0"/>
                                </a:rPr>
                                <m:t>2</m:t>
                              </m:r>
                            </m:sub>
                          </m:sSub>
                          <m:r>
                            <a:rPr lang="en-US" sz="1400" b="0" i="0" smtClean="0">
                              <a:solidFill>
                                <a:srgbClr val="000000"/>
                              </a:solidFill>
                              <a:latin typeface="Cambria Math" panose="02040503050406030204" pitchFamily="18" charset="0"/>
                            </a:rPr>
                            <m:t>,…,</m:t>
                          </m:r>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𝑘</m:t>
                              </m:r>
                            </m:sub>
                          </m:sSub>
                        </m:e>
                      </m:d>
                      <m:r>
                        <a:rPr lang="en-US" sz="1400" b="0" i="1" smtClean="0">
                          <a:solidFill>
                            <a:srgbClr val="000000"/>
                          </a:solidFill>
                          <a:latin typeface="Cambria Math" panose="02040503050406030204" pitchFamily="18" charset="0"/>
                        </a:rPr>
                        <m:t>=</m:t>
                      </m:r>
                      <m:f>
                        <m:fPr>
                          <m:ctrlPr>
                            <a:rPr lang="en-US" sz="1400" b="0" i="1" smtClean="0">
                              <a:solidFill>
                                <a:srgbClr val="000000"/>
                              </a:solidFill>
                              <a:latin typeface="Cambria Math" panose="02040503050406030204" pitchFamily="18" charset="0"/>
                            </a:rPr>
                          </m:ctrlPr>
                        </m:fPr>
                        <m:num>
                          <m:r>
                            <a:rPr lang="en-US" sz="1400" b="0" i="1" smtClean="0">
                              <a:solidFill>
                                <a:srgbClr val="000000"/>
                              </a:solidFill>
                              <a:latin typeface="Cambria Math" panose="02040503050406030204" pitchFamily="18" charset="0"/>
                            </a:rPr>
                            <m:t>𝑛</m:t>
                          </m:r>
                          <m:r>
                            <a:rPr lang="en-US" sz="1400" b="0" i="1" smtClean="0">
                              <a:solidFill>
                                <a:srgbClr val="000000"/>
                              </a:solidFill>
                              <a:latin typeface="Cambria Math" panose="02040503050406030204" pitchFamily="18" charset="0"/>
                            </a:rPr>
                            <m:t>!</m:t>
                          </m:r>
                        </m:num>
                        <m:den>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1</m:t>
                              </m:r>
                            </m:sub>
                          </m:sSub>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2</m:t>
                              </m:r>
                            </m:sub>
                          </m:sSub>
                          <m:r>
                            <a:rPr lang="en-US" sz="1400" b="0" i="1" smtClean="0">
                              <a:solidFill>
                                <a:srgbClr val="000000"/>
                              </a:solidFill>
                              <a:latin typeface="Cambria Math" panose="02040503050406030204" pitchFamily="18" charset="0"/>
                            </a:rPr>
                            <m:t>!…</m:t>
                          </m:r>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𝑘</m:t>
                              </m:r>
                            </m:sub>
                          </m:sSub>
                          <m:r>
                            <a:rPr lang="en-US" sz="1400" b="0" i="1" smtClean="0">
                              <a:solidFill>
                                <a:srgbClr val="000000"/>
                              </a:solidFill>
                              <a:latin typeface="Cambria Math" panose="02040503050406030204" pitchFamily="18" charset="0"/>
                            </a:rPr>
                            <m:t>!</m:t>
                          </m:r>
                        </m:den>
                      </m:f>
                      <m:sSubSup>
                        <m:sSubSupPr>
                          <m:ctrlPr>
                            <a:rPr lang="en-US" sz="1400" b="0" i="1" smtClean="0">
                              <a:solidFill>
                                <a:srgbClr val="000000"/>
                              </a:solidFill>
                              <a:latin typeface="Cambria Math" panose="02040503050406030204" pitchFamily="18" charset="0"/>
                            </a:rPr>
                          </m:ctrlPr>
                        </m:sSubSupPr>
                        <m:e>
                          <m:r>
                            <a:rPr lang="en-US" sz="1400" b="0" i="1" smtClean="0">
                              <a:solidFill>
                                <a:srgbClr val="000000"/>
                              </a:solidFill>
                              <a:latin typeface="Cambria Math" panose="02040503050406030204" pitchFamily="18" charset="0"/>
                            </a:rPr>
                            <m:t>𝑝</m:t>
                          </m:r>
                        </m:e>
                        <m:sub>
                          <m:r>
                            <a:rPr lang="en-US" sz="1400" b="0" i="1" smtClean="0">
                              <a:solidFill>
                                <a:srgbClr val="000000"/>
                              </a:solidFill>
                              <a:latin typeface="Cambria Math" panose="02040503050406030204" pitchFamily="18" charset="0"/>
                            </a:rPr>
                            <m:t>1</m:t>
                          </m:r>
                        </m:sub>
                        <m:sup>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1</m:t>
                              </m:r>
                            </m:sub>
                          </m:sSub>
                        </m:sup>
                      </m:sSubSup>
                      <m:sSubSup>
                        <m:sSubSupPr>
                          <m:ctrlPr>
                            <a:rPr lang="en-US" sz="1400" b="0" i="1" smtClean="0">
                              <a:solidFill>
                                <a:srgbClr val="000000"/>
                              </a:solidFill>
                              <a:latin typeface="Cambria Math" panose="02040503050406030204" pitchFamily="18" charset="0"/>
                            </a:rPr>
                          </m:ctrlPr>
                        </m:sSubSupPr>
                        <m:e>
                          <m:r>
                            <a:rPr lang="en-US" sz="1400" b="0" i="1" smtClean="0">
                              <a:solidFill>
                                <a:srgbClr val="000000"/>
                              </a:solidFill>
                              <a:latin typeface="Cambria Math" panose="02040503050406030204" pitchFamily="18" charset="0"/>
                            </a:rPr>
                            <m:t>𝑝</m:t>
                          </m:r>
                        </m:e>
                        <m:sub>
                          <m:r>
                            <a:rPr lang="en-US" sz="1400" b="0" i="1" smtClean="0">
                              <a:solidFill>
                                <a:srgbClr val="000000"/>
                              </a:solidFill>
                              <a:latin typeface="Cambria Math" panose="02040503050406030204" pitchFamily="18" charset="0"/>
                            </a:rPr>
                            <m:t>2</m:t>
                          </m:r>
                        </m:sub>
                        <m:sup>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2</m:t>
                              </m:r>
                            </m:sub>
                          </m:sSub>
                        </m:sup>
                      </m:sSubSup>
                      <m:r>
                        <a:rPr lang="en-US" sz="1400" b="0" i="1" smtClean="0">
                          <a:solidFill>
                            <a:srgbClr val="000000"/>
                          </a:solidFill>
                          <a:latin typeface="Cambria Math" panose="02040503050406030204" pitchFamily="18" charset="0"/>
                        </a:rPr>
                        <m:t>…</m:t>
                      </m:r>
                      <m:sSubSup>
                        <m:sSubSupPr>
                          <m:ctrlPr>
                            <a:rPr lang="en-US" sz="1400" b="0" i="1" smtClean="0">
                              <a:solidFill>
                                <a:srgbClr val="000000"/>
                              </a:solidFill>
                              <a:latin typeface="Cambria Math" panose="02040503050406030204" pitchFamily="18" charset="0"/>
                            </a:rPr>
                          </m:ctrlPr>
                        </m:sSubSupPr>
                        <m:e>
                          <m:r>
                            <a:rPr lang="en-US" sz="1400" b="0" i="1" smtClean="0">
                              <a:solidFill>
                                <a:srgbClr val="000000"/>
                              </a:solidFill>
                              <a:latin typeface="Cambria Math" panose="02040503050406030204" pitchFamily="18" charset="0"/>
                            </a:rPr>
                            <m:t>𝑝</m:t>
                          </m:r>
                        </m:e>
                        <m:sub>
                          <m:r>
                            <a:rPr lang="en-US" sz="1400" b="0" i="1" smtClean="0">
                              <a:solidFill>
                                <a:srgbClr val="000000"/>
                              </a:solidFill>
                              <a:latin typeface="Cambria Math" panose="02040503050406030204" pitchFamily="18" charset="0"/>
                            </a:rPr>
                            <m:t>𝑘</m:t>
                          </m:r>
                        </m:sub>
                        <m:sup>
                          <m:sSub>
                            <m:sSubPr>
                              <m:ctrlPr>
                                <a:rPr lang="en-US" sz="1400" b="0" i="1" smtClean="0">
                                  <a:solidFill>
                                    <a:srgbClr val="000000"/>
                                  </a:solidFill>
                                  <a:latin typeface="Cambria Math" panose="02040503050406030204" pitchFamily="18" charset="0"/>
                                </a:rPr>
                              </m:ctrlPr>
                            </m:sSubPr>
                            <m:e>
                              <m:r>
                                <a:rPr lang="en-US" sz="1400" b="0" i="1" smtClean="0">
                                  <a:solidFill>
                                    <a:srgbClr val="000000"/>
                                  </a:solidFill>
                                  <a:latin typeface="Cambria Math" panose="02040503050406030204" pitchFamily="18" charset="0"/>
                                </a:rPr>
                                <m:t>𝑥</m:t>
                              </m:r>
                            </m:e>
                            <m:sub>
                              <m:r>
                                <a:rPr lang="en-US" sz="1400" b="0" i="1" smtClean="0">
                                  <a:solidFill>
                                    <a:srgbClr val="000000"/>
                                  </a:solidFill>
                                  <a:latin typeface="Cambria Math" panose="02040503050406030204" pitchFamily="18" charset="0"/>
                                </a:rPr>
                                <m:t>𝑘</m:t>
                              </m:r>
                            </m:sub>
                          </m:sSub>
                        </m:sup>
                      </m:sSubSup>
                    </m:oMath>
                  </m:oMathPara>
                </a14:m>
                <a:endParaRPr lang="en-CA" sz="1400" dirty="0">
                  <a:solidFill>
                    <a:srgbClr val="000000"/>
                  </a:solidFill>
                  <a:latin typeface="Poppins" panose="00000500000000000000" pitchFamily="2" charset="0"/>
                  <a:cs typeface="Poppins" panose="00000500000000000000" pitchFamily="2" charset="0"/>
                </a:endParaRPr>
              </a:p>
            </p:txBody>
          </p:sp>
        </mc:Choice>
        <mc:Fallback>
          <p:sp>
            <p:nvSpPr>
              <p:cNvPr id="4" name="TextBox 3">
                <a:extLst>
                  <a:ext uri="{FF2B5EF4-FFF2-40B4-BE49-F238E27FC236}">
                    <a16:creationId xmlns:a16="http://schemas.microsoft.com/office/drawing/2014/main" id="{F6008CF7-61B7-6A22-3ED6-CBA33BC66942}"/>
                  </a:ext>
                </a:extLst>
              </p:cNvPr>
              <p:cNvSpPr txBox="1">
                <a:spLocks noRot="1" noChangeAspect="1" noMove="1" noResize="1" noEditPoints="1" noAdjustHandles="1" noChangeArrowheads="1" noChangeShapeType="1" noTextEdit="1"/>
              </p:cNvSpPr>
              <p:nvPr/>
            </p:nvSpPr>
            <p:spPr>
              <a:xfrm>
                <a:off x="813599" y="1964669"/>
                <a:ext cx="4586400" cy="532005"/>
              </a:xfrm>
              <a:prstGeom prst="rect">
                <a:avLst/>
              </a:prstGeom>
              <a:blipFill>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245838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B7B9-29CE-9003-1416-714F963FCF38}"/>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96083E6-7768-DE0B-A6CD-DFB2918964B8}"/>
              </a:ext>
            </a:extLst>
          </p:cNvPr>
          <p:cNvGraphicFramePr>
            <a:graphicFrameLocks noGrp="1"/>
          </p:cNvGraphicFramePr>
          <p:nvPr>
            <p:extLst>
              <p:ext uri="{D42A27DB-BD31-4B8C-83A1-F6EECF244321}">
                <p14:modId xmlns:p14="http://schemas.microsoft.com/office/powerpoint/2010/main" val="2157096652"/>
              </p:ext>
            </p:extLst>
          </p:nvPr>
        </p:nvGraphicFramePr>
        <p:xfrm>
          <a:off x="4773600" y="3464636"/>
          <a:ext cx="4039200" cy="741680"/>
        </p:xfrm>
        <a:graphic>
          <a:graphicData uri="http://schemas.openxmlformats.org/drawingml/2006/table">
            <a:tbl>
              <a:tblPr firstRow="1" bandRow="1">
                <a:tableStyleId>{FABFCF23-3B69-468F-B69F-88F6DE6A72F2}</a:tableStyleId>
              </a:tblPr>
              <a:tblGrid>
                <a:gridCol w="1009800">
                  <a:extLst>
                    <a:ext uri="{9D8B030D-6E8A-4147-A177-3AD203B41FA5}">
                      <a16:colId xmlns:a16="http://schemas.microsoft.com/office/drawing/2014/main" val="3365814770"/>
                    </a:ext>
                  </a:extLst>
                </a:gridCol>
                <a:gridCol w="1009800">
                  <a:extLst>
                    <a:ext uri="{9D8B030D-6E8A-4147-A177-3AD203B41FA5}">
                      <a16:colId xmlns:a16="http://schemas.microsoft.com/office/drawing/2014/main" val="2567125513"/>
                    </a:ext>
                  </a:extLst>
                </a:gridCol>
                <a:gridCol w="1009800">
                  <a:extLst>
                    <a:ext uri="{9D8B030D-6E8A-4147-A177-3AD203B41FA5}">
                      <a16:colId xmlns:a16="http://schemas.microsoft.com/office/drawing/2014/main" val="725957381"/>
                    </a:ext>
                  </a:extLst>
                </a:gridCol>
                <a:gridCol w="1009800">
                  <a:extLst>
                    <a:ext uri="{9D8B030D-6E8A-4147-A177-3AD203B41FA5}">
                      <a16:colId xmlns:a16="http://schemas.microsoft.com/office/drawing/2014/main" val="3388842048"/>
                    </a:ext>
                  </a:extLst>
                </a:gridCol>
              </a:tblGrid>
              <a:tr h="370840">
                <a:tc>
                  <a:txBody>
                    <a:bodyPr/>
                    <a:lstStyle/>
                    <a:p>
                      <a:pPr algn="ct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F(y)</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0.15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0.35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bl>
          </a:graphicData>
        </a:graphic>
      </p:graphicFrame>
      <p:sp>
        <p:nvSpPr>
          <p:cNvPr id="6" name="Slide Number Placeholder 5">
            <a:extLst>
              <a:ext uri="{FF2B5EF4-FFF2-40B4-BE49-F238E27FC236}">
                <a16:creationId xmlns:a16="http://schemas.microsoft.com/office/drawing/2014/main" id="{7A8E7E25-6B46-9A71-4076-3AA69F549F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7" name="Title 6">
            <a:extLst>
              <a:ext uri="{FF2B5EF4-FFF2-40B4-BE49-F238E27FC236}">
                <a16:creationId xmlns:a16="http://schemas.microsoft.com/office/drawing/2014/main" id="{66A3B30E-FBFC-E4AC-06A0-0C737FD0D681}"/>
              </a:ext>
            </a:extLst>
          </p:cNvPr>
          <p:cNvSpPr>
            <a:spLocks noGrp="1"/>
          </p:cNvSpPr>
          <p:nvPr>
            <p:ph type="title"/>
          </p:nvPr>
        </p:nvSpPr>
        <p:spPr/>
        <p:txBody>
          <a:bodyPr/>
          <a:lstStyle/>
          <a:p>
            <a:pPr algn="ctr"/>
            <a:r>
              <a:rPr lang="en-CA" dirty="0"/>
              <a:t>Multivariate Discrete Probabilities - Example</a:t>
            </a:r>
          </a:p>
        </p:txBody>
      </p:sp>
      <mc:AlternateContent xmlns:mc="http://schemas.openxmlformats.org/markup-compatibility/2006">
        <mc:Choice xmlns:a14="http://schemas.microsoft.com/office/drawing/2010/main" Requires="a14">
          <p:sp>
            <p:nvSpPr>
              <p:cNvPr id="8" name="Subtitle 3">
                <a:extLst>
                  <a:ext uri="{FF2B5EF4-FFF2-40B4-BE49-F238E27FC236}">
                    <a16:creationId xmlns:a16="http://schemas.microsoft.com/office/drawing/2014/main" id="{40DC7CCD-0957-A796-1D44-576A0F5EC23F}"/>
                  </a:ext>
                </a:extLst>
              </p:cNvPr>
              <p:cNvSpPr txBox="1">
                <a:spLocks/>
              </p:cNvSpPr>
              <p:nvPr/>
            </p:nvSpPr>
            <p:spPr>
              <a:xfrm>
                <a:off x="719999" y="1416857"/>
                <a:ext cx="7684385" cy="4263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nSpc>
                    <a:spcPct val="100000"/>
                  </a:lnSpc>
                  <a:buNone/>
                </a:pPr>
                <a:r>
                  <a:rPr lang="en-US" dirty="0"/>
                  <a:t>Tabulate the marginal probability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CA"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CA" dirty="0"/>
                  <a:t>. Are X and Y independent?</a:t>
                </a:r>
              </a:p>
              <a:p>
                <a:pPr marL="0" lvl="1" indent="0">
                  <a:lnSpc>
                    <a:spcPct val="100000"/>
                  </a:lnSpc>
                  <a:spcBef>
                    <a:spcPts val="0"/>
                  </a:spcBef>
                  <a:buNone/>
                </a:pPr>
                <a:endParaRPr lang="en-US" dirty="0"/>
              </a:p>
              <a:p>
                <a:pPr marL="0" indent="0">
                  <a:lnSpc>
                    <a:spcPct val="100000"/>
                  </a:lnSpc>
                  <a:buNone/>
                </a:pPr>
                <a:endParaRPr lang="en-CA" dirty="0"/>
              </a:p>
              <a:p>
                <a:pPr marL="342900" indent="-342900">
                  <a:lnSpc>
                    <a:spcPct val="100000"/>
                  </a:lnSpc>
                  <a:buFont typeface="+mj-lt"/>
                  <a:buAutoNum type="arabicPeriod"/>
                </a:pPr>
                <a:endParaRPr lang="en-CA" dirty="0"/>
              </a:p>
            </p:txBody>
          </p:sp>
        </mc:Choice>
        <mc:Fallback>
          <p:sp>
            <p:nvSpPr>
              <p:cNvPr id="8" name="Subtitle 3">
                <a:extLst>
                  <a:ext uri="{FF2B5EF4-FFF2-40B4-BE49-F238E27FC236}">
                    <a16:creationId xmlns:a16="http://schemas.microsoft.com/office/drawing/2014/main" id="{40DC7CCD-0957-A796-1D44-576A0F5EC23F}"/>
                  </a:ext>
                </a:extLst>
              </p:cNvPr>
              <p:cNvSpPr txBox="1">
                <a:spLocks noRot="1" noChangeAspect="1" noMove="1" noResize="1" noEditPoints="1" noAdjustHandles="1" noChangeArrowheads="1" noChangeShapeType="1" noTextEdit="1"/>
              </p:cNvSpPr>
              <p:nvPr/>
            </p:nvSpPr>
            <p:spPr>
              <a:xfrm>
                <a:off x="719999" y="1416857"/>
                <a:ext cx="7684385" cy="426343"/>
              </a:xfrm>
              <a:prstGeom prst="rect">
                <a:avLst/>
              </a:prstGeom>
              <a:blipFill>
                <a:blip r:embed="rId2"/>
                <a:stretch>
                  <a:fillRect l="-238"/>
                </a:stretch>
              </a:blipFill>
              <a:ln>
                <a:noFill/>
              </a:ln>
            </p:spPr>
            <p:txBody>
              <a:bodyPr/>
              <a:lstStyle/>
              <a:p>
                <a:r>
                  <a:rPr lang="en-CA">
                    <a:noFill/>
                  </a:rPr>
                  <a:t> </a:t>
                </a:r>
              </a:p>
            </p:txBody>
          </p:sp>
        </mc:Fallback>
      </mc:AlternateContent>
      <p:graphicFrame>
        <p:nvGraphicFramePr>
          <p:cNvPr id="2" name="Table 1">
            <a:extLst>
              <a:ext uri="{FF2B5EF4-FFF2-40B4-BE49-F238E27FC236}">
                <a16:creationId xmlns:a16="http://schemas.microsoft.com/office/drawing/2014/main" id="{2374DDD7-D04C-8830-D2A5-4A46FC69F9E3}"/>
              </a:ext>
            </a:extLst>
          </p:cNvPr>
          <p:cNvGraphicFramePr>
            <a:graphicFrameLocks noGrp="1"/>
          </p:cNvGraphicFramePr>
          <p:nvPr>
            <p:extLst>
              <p:ext uri="{D42A27DB-BD31-4B8C-83A1-F6EECF244321}">
                <p14:modId xmlns:p14="http://schemas.microsoft.com/office/powerpoint/2010/main" val="1862110127"/>
              </p:ext>
            </p:extLst>
          </p:nvPr>
        </p:nvGraphicFramePr>
        <p:xfrm>
          <a:off x="2869200" y="1843200"/>
          <a:ext cx="3405600" cy="1483360"/>
        </p:xfrm>
        <a:graphic>
          <a:graphicData uri="http://schemas.openxmlformats.org/drawingml/2006/table">
            <a:tbl>
              <a:tblPr firstRow="1" bandRow="1">
                <a:tableStyleId>{FABFCF23-3B69-468F-B69F-88F6DE6A72F2}</a:tableStyleId>
              </a:tblPr>
              <a:tblGrid>
                <a:gridCol w="851400">
                  <a:extLst>
                    <a:ext uri="{9D8B030D-6E8A-4147-A177-3AD203B41FA5}">
                      <a16:colId xmlns:a16="http://schemas.microsoft.com/office/drawing/2014/main" val="3365814770"/>
                    </a:ext>
                  </a:extLst>
                </a:gridCol>
                <a:gridCol w="851400">
                  <a:extLst>
                    <a:ext uri="{9D8B030D-6E8A-4147-A177-3AD203B41FA5}">
                      <a16:colId xmlns:a16="http://schemas.microsoft.com/office/drawing/2014/main" val="2567125513"/>
                    </a:ext>
                  </a:extLst>
                </a:gridCol>
                <a:gridCol w="851400">
                  <a:extLst>
                    <a:ext uri="{9D8B030D-6E8A-4147-A177-3AD203B41FA5}">
                      <a16:colId xmlns:a16="http://schemas.microsoft.com/office/drawing/2014/main" val="725957381"/>
                    </a:ext>
                  </a:extLst>
                </a:gridCol>
                <a:gridCol w="851400">
                  <a:extLst>
                    <a:ext uri="{9D8B030D-6E8A-4147-A177-3AD203B41FA5}">
                      <a16:colId xmlns:a16="http://schemas.microsoft.com/office/drawing/2014/main" val="3388842048"/>
                    </a:ext>
                  </a:extLst>
                </a:gridCol>
              </a:tblGrid>
              <a:tr h="370840">
                <a:tc>
                  <a:txBody>
                    <a:bodyPr/>
                    <a:lstStyle/>
                    <a:p>
                      <a:pPr algn="ctr"/>
                      <a:r>
                        <a:rPr lang="en-US" sz="1000" dirty="0">
                          <a:latin typeface="Poppins" panose="00000500000000000000" pitchFamily="2" charset="0"/>
                          <a:cs typeface="Poppins" panose="00000500000000000000" pitchFamily="2" charset="0"/>
                        </a:rPr>
                        <a:t>F(</a:t>
                      </a:r>
                      <a:r>
                        <a:rPr lang="en-US" sz="1000" dirty="0" err="1">
                          <a:latin typeface="Poppins" panose="00000500000000000000" pitchFamily="2" charset="0"/>
                          <a:cs typeface="Poppins" panose="00000500000000000000" pitchFamily="2" charset="0"/>
                        </a:rPr>
                        <a:t>x,y</a:t>
                      </a:r>
                      <a:r>
                        <a:rPr lang="en-US" sz="1000" dirty="0">
                          <a:latin typeface="Poppins" panose="00000500000000000000" pitchFamily="2" charset="0"/>
                          <a:cs typeface="Poppins" panose="00000500000000000000" pitchFamily="2" charset="0"/>
                        </a:rPr>
                        <a:t>)</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Y=0</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Y=1</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0.25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7890845"/>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Y=2</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0.1</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0.35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7804134"/>
                  </a:ext>
                </a:extLst>
              </a:tr>
            </a:tbl>
          </a:graphicData>
        </a:graphic>
      </p:graphicFrame>
      <p:graphicFrame>
        <p:nvGraphicFramePr>
          <p:cNvPr id="3" name="Table 2">
            <a:extLst>
              <a:ext uri="{FF2B5EF4-FFF2-40B4-BE49-F238E27FC236}">
                <a16:creationId xmlns:a16="http://schemas.microsoft.com/office/drawing/2014/main" id="{5AC280ED-995F-3375-B737-E7C6BA9C1E66}"/>
              </a:ext>
            </a:extLst>
          </p:cNvPr>
          <p:cNvGraphicFramePr>
            <a:graphicFrameLocks noGrp="1"/>
          </p:cNvGraphicFramePr>
          <p:nvPr>
            <p:extLst>
              <p:ext uri="{D42A27DB-BD31-4B8C-83A1-F6EECF244321}">
                <p14:modId xmlns:p14="http://schemas.microsoft.com/office/powerpoint/2010/main" val="2483343441"/>
              </p:ext>
            </p:extLst>
          </p:nvPr>
        </p:nvGraphicFramePr>
        <p:xfrm>
          <a:off x="331200" y="3469382"/>
          <a:ext cx="4039200" cy="741680"/>
        </p:xfrm>
        <a:graphic>
          <a:graphicData uri="http://schemas.openxmlformats.org/drawingml/2006/table">
            <a:tbl>
              <a:tblPr firstRow="1" bandRow="1">
                <a:tableStyleId>{FABFCF23-3B69-468F-B69F-88F6DE6A72F2}</a:tableStyleId>
              </a:tblPr>
              <a:tblGrid>
                <a:gridCol w="1009800">
                  <a:extLst>
                    <a:ext uri="{9D8B030D-6E8A-4147-A177-3AD203B41FA5}">
                      <a16:colId xmlns:a16="http://schemas.microsoft.com/office/drawing/2014/main" val="3365814770"/>
                    </a:ext>
                  </a:extLst>
                </a:gridCol>
                <a:gridCol w="1009800">
                  <a:extLst>
                    <a:ext uri="{9D8B030D-6E8A-4147-A177-3AD203B41FA5}">
                      <a16:colId xmlns:a16="http://schemas.microsoft.com/office/drawing/2014/main" val="2567125513"/>
                    </a:ext>
                  </a:extLst>
                </a:gridCol>
                <a:gridCol w="1009800">
                  <a:extLst>
                    <a:ext uri="{9D8B030D-6E8A-4147-A177-3AD203B41FA5}">
                      <a16:colId xmlns:a16="http://schemas.microsoft.com/office/drawing/2014/main" val="725957381"/>
                    </a:ext>
                  </a:extLst>
                </a:gridCol>
                <a:gridCol w="1009800">
                  <a:extLst>
                    <a:ext uri="{9D8B030D-6E8A-4147-A177-3AD203B41FA5}">
                      <a16:colId xmlns:a16="http://schemas.microsoft.com/office/drawing/2014/main" val="3388842048"/>
                    </a:ext>
                  </a:extLst>
                </a:gridCol>
              </a:tblGrid>
              <a:tr h="370840">
                <a:tc>
                  <a:txBody>
                    <a:bodyPr/>
                    <a:lstStyle/>
                    <a:p>
                      <a:pPr algn="ct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F(x)</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0.2</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0.35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0.45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bl>
          </a:graphicData>
        </a:graphic>
      </p:graphicFrame>
      <p:graphicFrame>
        <p:nvGraphicFramePr>
          <p:cNvPr id="5" name="Table 4">
            <a:extLst>
              <a:ext uri="{FF2B5EF4-FFF2-40B4-BE49-F238E27FC236}">
                <a16:creationId xmlns:a16="http://schemas.microsoft.com/office/drawing/2014/main" id="{01806710-4BA5-096B-61BE-1D7EB230D56E}"/>
              </a:ext>
            </a:extLst>
          </p:cNvPr>
          <p:cNvGraphicFramePr>
            <a:graphicFrameLocks noGrp="1"/>
          </p:cNvGraphicFramePr>
          <p:nvPr>
            <p:extLst>
              <p:ext uri="{D42A27DB-BD31-4B8C-83A1-F6EECF244321}">
                <p14:modId xmlns:p14="http://schemas.microsoft.com/office/powerpoint/2010/main" val="869607742"/>
              </p:ext>
            </p:extLst>
          </p:nvPr>
        </p:nvGraphicFramePr>
        <p:xfrm>
          <a:off x="4773600" y="3464636"/>
          <a:ext cx="4039200" cy="741680"/>
        </p:xfrm>
        <a:graphic>
          <a:graphicData uri="http://schemas.openxmlformats.org/drawingml/2006/table">
            <a:tbl>
              <a:tblPr firstRow="1" bandRow="1">
                <a:tableStyleId>{FABFCF23-3B69-468F-B69F-88F6DE6A72F2}</a:tableStyleId>
              </a:tblPr>
              <a:tblGrid>
                <a:gridCol w="1009800">
                  <a:extLst>
                    <a:ext uri="{9D8B030D-6E8A-4147-A177-3AD203B41FA5}">
                      <a16:colId xmlns:a16="http://schemas.microsoft.com/office/drawing/2014/main" val="3365814770"/>
                    </a:ext>
                  </a:extLst>
                </a:gridCol>
                <a:gridCol w="1009800">
                  <a:extLst>
                    <a:ext uri="{9D8B030D-6E8A-4147-A177-3AD203B41FA5}">
                      <a16:colId xmlns:a16="http://schemas.microsoft.com/office/drawing/2014/main" val="2567125513"/>
                    </a:ext>
                  </a:extLst>
                </a:gridCol>
                <a:gridCol w="1009800">
                  <a:extLst>
                    <a:ext uri="{9D8B030D-6E8A-4147-A177-3AD203B41FA5}">
                      <a16:colId xmlns:a16="http://schemas.microsoft.com/office/drawing/2014/main" val="725957381"/>
                    </a:ext>
                  </a:extLst>
                </a:gridCol>
                <a:gridCol w="1009800">
                  <a:extLst>
                    <a:ext uri="{9D8B030D-6E8A-4147-A177-3AD203B41FA5}">
                      <a16:colId xmlns:a16="http://schemas.microsoft.com/office/drawing/2014/main" val="3388842048"/>
                    </a:ext>
                  </a:extLst>
                </a:gridCol>
              </a:tblGrid>
              <a:tr h="370840">
                <a:tc>
                  <a:txBody>
                    <a:bodyPr/>
                    <a:lstStyle/>
                    <a:p>
                      <a:pPr algn="ct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F(y)</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CA" sz="7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7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7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bl>
          </a:graphicData>
        </a:graphic>
      </p:graphicFrame>
      <p:graphicFrame>
        <p:nvGraphicFramePr>
          <p:cNvPr id="9" name="Table 8">
            <a:extLst>
              <a:ext uri="{FF2B5EF4-FFF2-40B4-BE49-F238E27FC236}">
                <a16:creationId xmlns:a16="http://schemas.microsoft.com/office/drawing/2014/main" id="{1E0E7FB4-73DB-05B0-BAF5-3804B09E4256}"/>
              </a:ext>
            </a:extLst>
          </p:cNvPr>
          <p:cNvGraphicFramePr>
            <a:graphicFrameLocks noGrp="1"/>
          </p:cNvGraphicFramePr>
          <p:nvPr>
            <p:extLst>
              <p:ext uri="{D42A27DB-BD31-4B8C-83A1-F6EECF244321}">
                <p14:modId xmlns:p14="http://schemas.microsoft.com/office/powerpoint/2010/main" val="2227801832"/>
              </p:ext>
            </p:extLst>
          </p:nvPr>
        </p:nvGraphicFramePr>
        <p:xfrm>
          <a:off x="331200" y="3464636"/>
          <a:ext cx="4039200" cy="741680"/>
        </p:xfrm>
        <a:graphic>
          <a:graphicData uri="http://schemas.openxmlformats.org/drawingml/2006/table">
            <a:tbl>
              <a:tblPr firstRow="1" bandRow="1">
                <a:tableStyleId>{FABFCF23-3B69-468F-B69F-88F6DE6A72F2}</a:tableStyleId>
              </a:tblPr>
              <a:tblGrid>
                <a:gridCol w="1009800">
                  <a:extLst>
                    <a:ext uri="{9D8B030D-6E8A-4147-A177-3AD203B41FA5}">
                      <a16:colId xmlns:a16="http://schemas.microsoft.com/office/drawing/2014/main" val="3365814770"/>
                    </a:ext>
                  </a:extLst>
                </a:gridCol>
                <a:gridCol w="1009800">
                  <a:extLst>
                    <a:ext uri="{9D8B030D-6E8A-4147-A177-3AD203B41FA5}">
                      <a16:colId xmlns:a16="http://schemas.microsoft.com/office/drawing/2014/main" val="2567125513"/>
                    </a:ext>
                  </a:extLst>
                </a:gridCol>
                <a:gridCol w="1009800">
                  <a:extLst>
                    <a:ext uri="{9D8B030D-6E8A-4147-A177-3AD203B41FA5}">
                      <a16:colId xmlns:a16="http://schemas.microsoft.com/office/drawing/2014/main" val="725957381"/>
                    </a:ext>
                  </a:extLst>
                </a:gridCol>
                <a:gridCol w="1009800">
                  <a:extLst>
                    <a:ext uri="{9D8B030D-6E8A-4147-A177-3AD203B41FA5}">
                      <a16:colId xmlns:a16="http://schemas.microsoft.com/office/drawing/2014/main" val="3388842048"/>
                    </a:ext>
                  </a:extLst>
                </a:gridCol>
              </a:tblGrid>
              <a:tr h="370840">
                <a:tc>
                  <a:txBody>
                    <a:bodyPr/>
                    <a:lstStyle/>
                    <a:p>
                      <a:pPr algn="ct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X=2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F(x)</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CA" sz="9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9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9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bl>
          </a:graphicData>
        </a:graphic>
      </p:graphicFrame>
      <p:sp>
        <p:nvSpPr>
          <p:cNvPr id="11" name="Subtitle 3">
            <a:extLst>
              <a:ext uri="{FF2B5EF4-FFF2-40B4-BE49-F238E27FC236}">
                <a16:creationId xmlns:a16="http://schemas.microsoft.com/office/drawing/2014/main" id="{D046C6BF-0D82-17A6-B9BC-72F39168A42C}"/>
              </a:ext>
            </a:extLst>
          </p:cNvPr>
          <p:cNvSpPr txBox="1">
            <a:spLocks/>
          </p:cNvSpPr>
          <p:nvPr/>
        </p:nvSpPr>
        <p:spPr>
          <a:xfrm>
            <a:off x="719998" y="4344392"/>
            <a:ext cx="7684385" cy="4263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nSpc>
                <a:spcPct val="100000"/>
              </a:lnSpc>
              <a:buNone/>
            </a:pPr>
            <a:r>
              <a:rPr lang="en-US" dirty="0"/>
              <a:t>They are not independent</a:t>
            </a:r>
            <a:endParaRPr lang="en-CA" dirty="0"/>
          </a:p>
          <a:p>
            <a:pPr marL="0" lvl="1" indent="0">
              <a:lnSpc>
                <a:spcPct val="100000"/>
              </a:lnSpc>
              <a:spcBef>
                <a:spcPts val="0"/>
              </a:spcBef>
              <a:buNone/>
            </a:pPr>
            <a:endParaRPr lang="en-US" dirty="0"/>
          </a:p>
          <a:p>
            <a:pPr marL="0" indent="0">
              <a:lnSpc>
                <a:spcPct val="100000"/>
              </a:lnSpc>
              <a:buNone/>
            </a:pPr>
            <a:endParaRPr lang="en-CA" dirty="0"/>
          </a:p>
          <a:p>
            <a:pPr marL="342900" indent="-342900">
              <a:lnSpc>
                <a:spcPct val="100000"/>
              </a:lnSpc>
              <a:buFont typeface="+mj-lt"/>
              <a:buAutoNum type="arabicPeriod"/>
            </a:pPr>
            <a:endParaRPr lang="en-CA" dirty="0"/>
          </a:p>
        </p:txBody>
      </p:sp>
    </p:spTree>
    <p:extLst>
      <p:ext uri="{BB962C8B-B14F-4D97-AF65-F5344CB8AC3E}">
        <p14:creationId xmlns:p14="http://schemas.microsoft.com/office/powerpoint/2010/main" val="31723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3B26-4C94-E720-F0EC-59A6BEDC261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530825B-5211-E3F8-AD34-667F56F8CD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7" name="Title 6">
            <a:extLst>
              <a:ext uri="{FF2B5EF4-FFF2-40B4-BE49-F238E27FC236}">
                <a16:creationId xmlns:a16="http://schemas.microsoft.com/office/drawing/2014/main" id="{4D8BE902-2048-2873-EC95-F7CCFC406818}"/>
              </a:ext>
            </a:extLst>
          </p:cNvPr>
          <p:cNvSpPr>
            <a:spLocks noGrp="1"/>
          </p:cNvSpPr>
          <p:nvPr>
            <p:ph type="title"/>
          </p:nvPr>
        </p:nvSpPr>
        <p:spPr/>
        <p:txBody>
          <a:bodyPr/>
          <a:lstStyle/>
          <a:p>
            <a:pPr algn="ctr"/>
            <a:r>
              <a:rPr lang="en-CA" dirty="0"/>
              <a:t>Multivariate Discrete Probabilities - Example</a:t>
            </a:r>
          </a:p>
        </p:txBody>
      </p:sp>
      <mc:AlternateContent xmlns:mc="http://schemas.openxmlformats.org/markup-compatibility/2006">
        <mc:Choice xmlns:a14="http://schemas.microsoft.com/office/drawing/2010/main" Requires="a14">
          <p:sp>
            <p:nvSpPr>
              <p:cNvPr id="8" name="Subtitle 3">
                <a:extLst>
                  <a:ext uri="{FF2B5EF4-FFF2-40B4-BE49-F238E27FC236}">
                    <a16:creationId xmlns:a16="http://schemas.microsoft.com/office/drawing/2014/main" id="{B8E917FA-628A-4E18-B13A-8C1B03E1A22E}"/>
                  </a:ext>
                </a:extLst>
              </p:cNvPr>
              <p:cNvSpPr txBox="1">
                <a:spLocks/>
              </p:cNvSpPr>
              <p:nvPr/>
            </p:nvSpPr>
            <p:spPr>
              <a:xfrm>
                <a:off x="719999" y="1416857"/>
                <a:ext cx="7684385" cy="6762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15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3pPr>
                <a:lvl4pPr marL="1828800" marR="0" lvl="3"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4pPr>
                <a:lvl5pPr marL="2286000" marR="0" lvl="4"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5pPr>
                <a:lvl6pPr marL="2743200" marR="0" lvl="5"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6pPr>
                <a:lvl7pPr marL="3200400" marR="0" lvl="6"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7pPr>
                <a:lvl8pPr marL="3657600" marR="0" lvl="7" indent="-317500" algn="l" rtl="0" eaLnBrk="1" hangingPunct="1">
                  <a:lnSpc>
                    <a:spcPct val="115000"/>
                  </a:lnSpc>
                  <a:spcBef>
                    <a:spcPts val="160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8pPr>
                <a:lvl9pPr marL="4114800" marR="0" lvl="8" indent="-317500" algn="l" rtl="0" eaLnBrk="1" hangingPunct="1">
                  <a:lnSpc>
                    <a:spcPct val="115000"/>
                  </a:lnSpc>
                  <a:spcBef>
                    <a:spcPts val="1600"/>
                  </a:spcBef>
                  <a:spcAft>
                    <a:spcPts val="160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9pPr>
              </a:lstStyle>
              <a:p>
                <a:pPr marL="0" indent="0">
                  <a:lnSpc>
                    <a:spcPct val="100000"/>
                  </a:lnSpc>
                  <a:buNone/>
                </a:pPr>
                <a:r>
                  <a:rPr lang="en-CA" dirty="0"/>
                  <a:t>Find the moment generating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CA" dirty="0"/>
              </a:p>
              <a:p>
                <a:pPr marL="0" indent="0">
                  <a:lnSpc>
                    <a:spcPct val="100000"/>
                  </a:lnSpc>
                  <a:buNone/>
                </a:pPr>
                <a:endParaRPr lang="en-CA"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𝑌</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m:t>
                      </m:r>
                      <m:r>
                        <a:rPr lang="en-US" sz="1800" b="0" i="1" smtClean="0">
                          <a:latin typeface="Cambria Math" panose="02040503050406030204" pitchFamily="18" charset="0"/>
                        </a:rPr>
                        <m:t>𝐸</m:t>
                      </m:r>
                      <m:d>
                        <m:dPr>
                          <m:begChr m:val="["/>
                          <m:endChr m:val="]"/>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𝑡𝑌</m:t>
                              </m:r>
                            </m:sup>
                          </m:sSup>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𝑡𝑦</m:t>
                          </m:r>
                        </m:sup>
                      </m:s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oMath>
                  </m:oMathPara>
                </a14:m>
                <a:endParaRPr lang="en-CA" sz="1800" dirty="0"/>
              </a:p>
              <a:p>
                <a:pPr marL="0" indent="0">
                  <a:lnSpc>
                    <a:spcPct val="100000"/>
                  </a:lnSpc>
                  <a:buNone/>
                </a:pPr>
                <a:endParaRPr lang="en-CA" sz="1800" dirty="0"/>
              </a:p>
              <a:p>
                <a:pPr marL="0" indent="0">
                  <a:lnSpc>
                    <a:spcPct val="100000"/>
                  </a:lnSpc>
                  <a:buNone/>
                </a:pPr>
                <a:endParaRPr lang="en-CA" sz="1800" dirty="0"/>
              </a:p>
              <a:p>
                <a:pPr marL="0" indent="0">
                  <a:lnSpc>
                    <a:spcPct val="100000"/>
                  </a:lnSpc>
                  <a:buNone/>
                </a:pPr>
                <a:endParaRPr lang="en-CA" sz="1800" dirty="0"/>
              </a:p>
              <a:p>
                <a:pPr marL="0" indent="0">
                  <a:lnSpc>
                    <a:spcPct val="100000"/>
                  </a:lnSpc>
                  <a:buNone/>
                </a:pPr>
                <a:endParaRPr lang="en-CA" sz="1800" dirty="0"/>
              </a:p>
              <a:p>
                <a:pPr marL="0" indent="0">
                  <a:lnSpc>
                    <a:spcPct val="100000"/>
                  </a:lnSpc>
                  <a:buNone/>
                </a:pPr>
                <a:endParaRPr lang="en-CA" sz="1800"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rPr>
                            <m:t>𝑌</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=0.15+0.35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𝑡</m:t>
                          </m:r>
                        </m:sup>
                      </m:sSup>
                      <m:r>
                        <a:rPr lang="en-US" sz="1800" b="0" i="1" smtClean="0">
                          <a:latin typeface="Cambria Math" panose="02040503050406030204" pitchFamily="18" charset="0"/>
                        </a:rPr>
                        <m:t>+0.5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2</m:t>
                          </m:r>
                          <m:r>
                            <a:rPr lang="en-US" sz="1800" b="0" i="1" smtClean="0">
                              <a:latin typeface="Cambria Math" panose="02040503050406030204" pitchFamily="18" charset="0"/>
                            </a:rPr>
                            <m:t>𝑡</m:t>
                          </m:r>
                        </m:sup>
                      </m:sSup>
                    </m:oMath>
                  </m:oMathPara>
                </a14:m>
                <a:endParaRPr lang="en-CA" sz="1800" dirty="0"/>
              </a:p>
              <a:p>
                <a:pPr marL="342900" indent="-342900">
                  <a:lnSpc>
                    <a:spcPct val="100000"/>
                  </a:lnSpc>
                  <a:buAutoNum type="arabicPeriod"/>
                </a:pPr>
                <a:endParaRPr lang="en-CA" dirty="0"/>
              </a:p>
            </p:txBody>
          </p:sp>
        </mc:Choice>
        <mc:Fallback>
          <p:sp>
            <p:nvSpPr>
              <p:cNvPr id="8" name="Subtitle 3">
                <a:extLst>
                  <a:ext uri="{FF2B5EF4-FFF2-40B4-BE49-F238E27FC236}">
                    <a16:creationId xmlns:a16="http://schemas.microsoft.com/office/drawing/2014/main" id="{B8E917FA-628A-4E18-B13A-8C1B03E1A22E}"/>
                  </a:ext>
                </a:extLst>
              </p:cNvPr>
              <p:cNvSpPr txBox="1">
                <a:spLocks noRot="1" noChangeAspect="1" noMove="1" noResize="1" noEditPoints="1" noAdjustHandles="1" noChangeArrowheads="1" noChangeShapeType="1" noTextEdit="1"/>
              </p:cNvSpPr>
              <p:nvPr/>
            </p:nvSpPr>
            <p:spPr>
              <a:xfrm>
                <a:off x="719999" y="1416857"/>
                <a:ext cx="7684385" cy="676275"/>
              </a:xfrm>
              <a:prstGeom prst="rect">
                <a:avLst/>
              </a:prstGeom>
              <a:blipFill>
                <a:blip r:embed="rId2"/>
                <a:stretch>
                  <a:fillRect l="-238" b="-267568"/>
                </a:stretch>
              </a:blipFill>
              <a:ln>
                <a:noFill/>
              </a:ln>
            </p:spPr>
            <p:txBody>
              <a:bodyPr/>
              <a:lstStyle/>
              <a:p>
                <a:r>
                  <a:rPr lang="en-CA">
                    <a:noFill/>
                  </a:rPr>
                  <a:t> </a:t>
                </a:r>
              </a:p>
            </p:txBody>
          </p:sp>
        </mc:Fallback>
      </mc:AlternateContent>
      <p:graphicFrame>
        <p:nvGraphicFramePr>
          <p:cNvPr id="2" name="Table 1">
            <a:extLst>
              <a:ext uri="{FF2B5EF4-FFF2-40B4-BE49-F238E27FC236}">
                <a16:creationId xmlns:a16="http://schemas.microsoft.com/office/drawing/2014/main" id="{EE21E427-A528-8ED2-9B32-131C14B9099A}"/>
              </a:ext>
            </a:extLst>
          </p:cNvPr>
          <p:cNvGraphicFramePr>
            <a:graphicFrameLocks noGrp="1"/>
          </p:cNvGraphicFramePr>
          <p:nvPr>
            <p:extLst>
              <p:ext uri="{D42A27DB-BD31-4B8C-83A1-F6EECF244321}">
                <p14:modId xmlns:p14="http://schemas.microsoft.com/office/powerpoint/2010/main" val="1094207265"/>
              </p:ext>
            </p:extLst>
          </p:nvPr>
        </p:nvGraphicFramePr>
        <p:xfrm>
          <a:off x="2552400" y="2406236"/>
          <a:ext cx="4039200" cy="741680"/>
        </p:xfrm>
        <a:graphic>
          <a:graphicData uri="http://schemas.openxmlformats.org/drawingml/2006/table">
            <a:tbl>
              <a:tblPr firstRow="1" bandRow="1">
                <a:tableStyleId>{FABFCF23-3B69-468F-B69F-88F6DE6A72F2}</a:tableStyleId>
              </a:tblPr>
              <a:tblGrid>
                <a:gridCol w="1009800">
                  <a:extLst>
                    <a:ext uri="{9D8B030D-6E8A-4147-A177-3AD203B41FA5}">
                      <a16:colId xmlns:a16="http://schemas.microsoft.com/office/drawing/2014/main" val="3365814770"/>
                    </a:ext>
                  </a:extLst>
                </a:gridCol>
                <a:gridCol w="1009800">
                  <a:extLst>
                    <a:ext uri="{9D8B030D-6E8A-4147-A177-3AD203B41FA5}">
                      <a16:colId xmlns:a16="http://schemas.microsoft.com/office/drawing/2014/main" val="2567125513"/>
                    </a:ext>
                  </a:extLst>
                </a:gridCol>
                <a:gridCol w="1009800">
                  <a:extLst>
                    <a:ext uri="{9D8B030D-6E8A-4147-A177-3AD203B41FA5}">
                      <a16:colId xmlns:a16="http://schemas.microsoft.com/office/drawing/2014/main" val="725957381"/>
                    </a:ext>
                  </a:extLst>
                </a:gridCol>
                <a:gridCol w="1009800">
                  <a:extLst>
                    <a:ext uri="{9D8B030D-6E8A-4147-A177-3AD203B41FA5}">
                      <a16:colId xmlns:a16="http://schemas.microsoft.com/office/drawing/2014/main" val="3388842048"/>
                    </a:ext>
                  </a:extLst>
                </a:gridCol>
              </a:tblGrid>
              <a:tr h="370840">
                <a:tc>
                  <a:txBody>
                    <a:bodyPr/>
                    <a:lstStyle/>
                    <a:p>
                      <a:pPr algn="ct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Y=0</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Y=1</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000" dirty="0">
                          <a:latin typeface="Poppins" panose="00000500000000000000" pitchFamily="2" charset="0"/>
                          <a:cs typeface="Poppins" panose="00000500000000000000" pitchFamily="2" charset="0"/>
                        </a:rPr>
                        <a:t>Y=2</a:t>
                      </a:r>
                      <a:endParaRPr lang="en-CA" sz="1000"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630904620"/>
                  </a:ext>
                </a:extLst>
              </a:tr>
              <a:tr h="370840">
                <a:tc>
                  <a:txBody>
                    <a:bodyPr/>
                    <a:lstStyle/>
                    <a:p>
                      <a:pPr algn="ctr"/>
                      <a:r>
                        <a:rPr lang="en-US" sz="1000" b="1" dirty="0">
                          <a:solidFill>
                            <a:schemeClr val="bg1"/>
                          </a:solidFill>
                          <a:latin typeface="Poppins" panose="00000500000000000000" pitchFamily="2" charset="0"/>
                          <a:cs typeface="Poppins" panose="00000500000000000000" pitchFamily="2" charset="0"/>
                        </a:rPr>
                        <a:t>F(y)</a:t>
                      </a:r>
                      <a:endParaRPr lang="en-CA" sz="1000" b="1" dirty="0">
                        <a:solidFill>
                          <a:schemeClr val="bg1"/>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1000" dirty="0">
                          <a:solidFill>
                            <a:schemeClr val="tx2"/>
                          </a:solidFill>
                          <a:latin typeface="Poppins" panose="00000500000000000000" pitchFamily="2" charset="0"/>
                          <a:cs typeface="Poppins" panose="00000500000000000000" pitchFamily="2" charset="0"/>
                        </a:rPr>
                        <a:t>0.15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0.35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tx2"/>
                          </a:solidFill>
                          <a:latin typeface="Poppins" panose="00000500000000000000" pitchFamily="2" charset="0"/>
                          <a:cs typeface="Poppins" panose="00000500000000000000" pitchFamily="2" charset="0"/>
                        </a:rPr>
                        <a:t>0.5</a:t>
                      </a:r>
                      <a:endParaRPr lang="en-CA" sz="1000"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27480"/>
                  </a:ext>
                </a:extLst>
              </a:tr>
            </a:tbl>
          </a:graphicData>
        </a:graphic>
      </p:graphicFrame>
    </p:spTree>
    <p:extLst>
      <p:ext uri="{BB962C8B-B14F-4D97-AF65-F5344CB8AC3E}">
        <p14:creationId xmlns:p14="http://schemas.microsoft.com/office/powerpoint/2010/main" val="426962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260B56-C789-0A95-61E8-37C5D35E71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itle 4">
            <a:extLst>
              <a:ext uri="{FF2B5EF4-FFF2-40B4-BE49-F238E27FC236}">
                <a16:creationId xmlns:a16="http://schemas.microsoft.com/office/drawing/2014/main" id="{EED97E88-8AC8-32F8-5372-121831E88A68}"/>
              </a:ext>
            </a:extLst>
          </p:cNvPr>
          <p:cNvSpPr>
            <a:spLocks noGrp="1"/>
          </p:cNvSpPr>
          <p:nvPr>
            <p:ph type="title"/>
          </p:nvPr>
        </p:nvSpPr>
        <p:spPr/>
        <p:txBody>
          <a:bodyPr/>
          <a:lstStyle/>
          <a:p>
            <a:r>
              <a:rPr lang="en-CA" dirty="0"/>
              <a:t>Probability Mass Function</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1712CA73-799E-BF68-C25D-9EB096882825}"/>
                  </a:ext>
                </a:extLst>
              </p:cNvPr>
              <p:cNvSpPr/>
              <p:nvPr/>
            </p:nvSpPr>
            <p:spPr>
              <a:xfrm>
                <a:off x="947829" y="1341091"/>
                <a:ext cx="7248342" cy="90709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sz="1600" b="1" dirty="0">
                    <a:solidFill>
                      <a:schemeClr val="bg2">
                        <a:lumMod val="20000"/>
                        <a:lumOff val="80000"/>
                      </a:schemeClr>
                    </a:solidFill>
                    <a:latin typeface="Poppins" panose="00000500000000000000" pitchFamily="2" charset="0"/>
                    <a:cs typeface="Poppins" panose="00000500000000000000" pitchFamily="2" charset="0"/>
                  </a:rPr>
                  <a:t>Probability Mass Function (PMF) </a:t>
                </a:r>
                <a:r>
                  <a:rPr lang="en-CA" sz="1600" dirty="0">
                    <a:solidFill>
                      <a:schemeClr val="bg2">
                        <a:lumMod val="20000"/>
                        <a:lumOff val="80000"/>
                      </a:schemeClr>
                    </a:solidFill>
                    <a:latin typeface="Poppins" panose="00000500000000000000" pitchFamily="2" charset="0"/>
                    <a:cs typeface="Poppins" panose="00000500000000000000" pitchFamily="2" charset="0"/>
                  </a:rPr>
                  <a:t>– A function of a random variable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such that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𝑓</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𝑃</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defined for all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𝐴</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a:t>
                </a:r>
              </a:p>
            </p:txBody>
          </p:sp>
        </mc:Choice>
        <mc:Fallback xmlns="">
          <p:sp>
            <p:nvSpPr>
              <p:cNvPr id="6" name="Rectangle: Rounded Corners 5">
                <a:extLst>
                  <a:ext uri="{FF2B5EF4-FFF2-40B4-BE49-F238E27FC236}">
                    <a16:creationId xmlns:a16="http://schemas.microsoft.com/office/drawing/2014/main" id="{1712CA73-799E-BF68-C25D-9EB096882825}"/>
                  </a:ext>
                </a:extLst>
              </p:cNvPr>
              <p:cNvSpPr>
                <a:spLocks noRot="1" noChangeAspect="1" noMove="1" noResize="1" noEditPoints="1" noAdjustHandles="1" noChangeArrowheads="1" noChangeShapeType="1" noTextEdit="1"/>
              </p:cNvSpPr>
              <p:nvPr/>
            </p:nvSpPr>
            <p:spPr>
              <a:xfrm>
                <a:off x="947829" y="1341091"/>
                <a:ext cx="7248342" cy="907095"/>
              </a:xfrm>
              <a:prstGeom prst="roundRect">
                <a:avLst/>
              </a:prstGeom>
              <a:blipFill>
                <a:blip r:embed="rId2"/>
                <a:stretch>
                  <a:fillRect/>
                </a:stretch>
              </a:blipFill>
            </p:spPr>
            <p:txBody>
              <a:bodyPr/>
              <a:lstStyle/>
              <a:p>
                <a:r>
                  <a:rPr lang="en-CA">
                    <a:noFill/>
                  </a:rPr>
                  <a:t> </a:t>
                </a:r>
              </a:p>
            </p:txBody>
          </p:sp>
        </mc:Fallback>
      </mc:AlternateContent>
      <p:sp>
        <p:nvSpPr>
          <p:cNvPr id="10" name="Rectangle: Rounded Corners 9">
            <a:extLst>
              <a:ext uri="{FF2B5EF4-FFF2-40B4-BE49-F238E27FC236}">
                <a16:creationId xmlns:a16="http://schemas.microsoft.com/office/drawing/2014/main" id="{23CC9B3D-F06D-C4C5-43CA-098303871A96}"/>
              </a:ext>
            </a:extLst>
          </p:cNvPr>
          <p:cNvSpPr/>
          <p:nvPr/>
        </p:nvSpPr>
        <p:spPr>
          <a:xfrm>
            <a:off x="1182532" y="2490394"/>
            <a:ext cx="7013639" cy="562190"/>
          </a:xfrm>
          <a:prstGeom prst="roundRect">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Determine the random variable </a:t>
            </a:r>
          </a:p>
        </p:txBody>
      </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16025D78-8962-FB12-662C-A6B6D291D18B}"/>
                  </a:ext>
                </a:extLst>
              </p:cNvPr>
              <p:cNvSpPr/>
              <p:nvPr/>
            </p:nvSpPr>
            <p:spPr>
              <a:xfrm>
                <a:off x="1182532" y="3199684"/>
                <a:ext cx="7013639" cy="562190"/>
              </a:xfrm>
              <a:prstGeom prst="roundRect">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Determine the probability distribution (the set </a:t>
                </a:r>
                <a14:m>
                  <m:oMath xmlns:m="http://schemas.openxmlformats.org/officeDocument/2006/math">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d>
                      <m:d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𝑓</m:t>
                        </m:r>
                        <m:d>
                          <m:dPr>
                            <m:ctrlPr>
                              <a:rPr lang="en-CA"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b="0" i="1" smtClean="0">
                                <a:solidFill>
                                  <a:schemeClr val="bg2">
                                    <a:lumMod val="20000"/>
                                    <a:lumOff val="80000"/>
                                  </a:schemeClr>
                                </a:solidFill>
                                <a:latin typeface="Cambria Math" panose="02040503050406030204" pitchFamily="18" charset="0"/>
                                <a:cs typeface="Poppins" panose="00000500000000000000" pitchFamily="2" charset="0"/>
                              </a:rPr>
                              <m:t>𝑥</m:t>
                            </m:r>
                          </m:e>
                        </m:d>
                      </m:e>
                    </m:d>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r>
                      <a:rPr lang="en-CA" b="0" i="1" smtClean="0">
                        <a:solidFill>
                          <a:schemeClr val="bg2">
                            <a:lumMod val="20000"/>
                            <a:lumOff val="80000"/>
                          </a:schemeClr>
                        </a:solidFill>
                        <a:latin typeface="Cambria Math" panose="02040503050406030204" pitchFamily="18" charset="0"/>
                        <a:cs typeface="Poppins" panose="00000500000000000000" pitchFamily="2" charset="0"/>
                      </a:rPr>
                      <m:t>𝐴</m:t>
                    </m:r>
                    <m:r>
                      <a:rPr lang="en-CA"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dirty="0">
                    <a:solidFill>
                      <a:schemeClr val="bg2">
                        <a:lumMod val="20000"/>
                        <a:lumOff val="80000"/>
                      </a:schemeClr>
                    </a:solidFill>
                    <a:latin typeface="Poppins" panose="00000500000000000000" pitchFamily="2" charset="0"/>
                    <a:cs typeface="Poppins" panose="00000500000000000000" pitchFamily="2" charset="0"/>
                  </a:rPr>
                  <a:t>)</a:t>
                </a:r>
              </a:p>
            </p:txBody>
          </p:sp>
        </mc:Choice>
        <mc:Fallback xmlns="">
          <p:sp>
            <p:nvSpPr>
              <p:cNvPr id="11" name="Rectangle: Rounded Corners 10">
                <a:extLst>
                  <a:ext uri="{FF2B5EF4-FFF2-40B4-BE49-F238E27FC236}">
                    <a16:creationId xmlns:a16="http://schemas.microsoft.com/office/drawing/2014/main" id="{16025D78-8962-FB12-662C-A6B6D291D18B}"/>
                  </a:ext>
                </a:extLst>
              </p:cNvPr>
              <p:cNvSpPr>
                <a:spLocks noRot="1" noChangeAspect="1" noMove="1" noResize="1" noEditPoints="1" noAdjustHandles="1" noChangeArrowheads="1" noChangeShapeType="1" noTextEdit="1"/>
              </p:cNvSpPr>
              <p:nvPr/>
            </p:nvSpPr>
            <p:spPr>
              <a:xfrm>
                <a:off x="1182532" y="3199684"/>
                <a:ext cx="7013639" cy="562190"/>
              </a:xfrm>
              <a:prstGeom prst="roundRect">
                <a:avLst/>
              </a:prstGeom>
              <a:blipFill>
                <a:blip r:embed="rId3"/>
                <a:stretch>
                  <a:fillRect/>
                </a:stretch>
              </a:blipFill>
            </p:spPr>
            <p:txBody>
              <a:bodyPr/>
              <a:lstStyle/>
              <a:p>
                <a:r>
                  <a:rPr lang="en-CA">
                    <a:noFill/>
                  </a:rPr>
                  <a:t> </a:t>
                </a:r>
              </a:p>
            </p:txBody>
          </p:sp>
        </mc:Fallback>
      </mc:AlternateContent>
      <p:sp>
        <p:nvSpPr>
          <p:cNvPr id="12" name="Rectangle: Rounded Corners 11">
            <a:extLst>
              <a:ext uri="{FF2B5EF4-FFF2-40B4-BE49-F238E27FC236}">
                <a16:creationId xmlns:a16="http://schemas.microsoft.com/office/drawing/2014/main" id="{BFA127CF-2B99-E8A7-1BFC-057EDAB2EFD5}"/>
              </a:ext>
            </a:extLst>
          </p:cNvPr>
          <p:cNvSpPr/>
          <p:nvPr/>
        </p:nvSpPr>
        <p:spPr>
          <a:xfrm>
            <a:off x="1182532" y="3933467"/>
            <a:ext cx="7013639" cy="562190"/>
          </a:xfrm>
          <a:prstGeom prst="roundRect">
            <a:avLst/>
          </a:prstGeom>
          <a:solidFill>
            <a:schemeClr val="accent3">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A" dirty="0">
                <a:solidFill>
                  <a:schemeClr val="bg2">
                    <a:lumMod val="20000"/>
                    <a:lumOff val="80000"/>
                  </a:schemeClr>
                </a:solidFill>
                <a:latin typeface="Poppins" panose="00000500000000000000" pitchFamily="2" charset="0"/>
                <a:cs typeface="Poppins" panose="00000500000000000000" pitchFamily="2" charset="0"/>
              </a:rPr>
              <a:t>Compute the PMF (create a function if necessary)</a:t>
            </a:r>
          </a:p>
        </p:txBody>
      </p:sp>
      <p:sp>
        <p:nvSpPr>
          <p:cNvPr id="19" name="Flowchart: Connector 18">
            <a:extLst>
              <a:ext uri="{FF2B5EF4-FFF2-40B4-BE49-F238E27FC236}">
                <a16:creationId xmlns:a16="http://schemas.microsoft.com/office/drawing/2014/main" id="{6761580F-B4EA-1C69-9067-FB1D7DB90984}"/>
              </a:ext>
            </a:extLst>
          </p:cNvPr>
          <p:cNvSpPr/>
          <p:nvPr/>
        </p:nvSpPr>
        <p:spPr>
          <a:xfrm>
            <a:off x="947829" y="2490394"/>
            <a:ext cx="562190" cy="562190"/>
          </a:xfrm>
          <a:prstGeom prst="flowChartConnector">
            <a:avLst/>
          </a:prstGeom>
          <a:solidFill>
            <a:schemeClr val="accent3"/>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1</a:t>
            </a:r>
          </a:p>
        </p:txBody>
      </p:sp>
      <p:sp>
        <p:nvSpPr>
          <p:cNvPr id="22" name="Flowchart: Connector 21">
            <a:extLst>
              <a:ext uri="{FF2B5EF4-FFF2-40B4-BE49-F238E27FC236}">
                <a16:creationId xmlns:a16="http://schemas.microsoft.com/office/drawing/2014/main" id="{DB463B4B-E6C5-2009-59E9-4B85ABA3DA77}"/>
              </a:ext>
            </a:extLst>
          </p:cNvPr>
          <p:cNvSpPr/>
          <p:nvPr/>
        </p:nvSpPr>
        <p:spPr>
          <a:xfrm>
            <a:off x="947829" y="3199685"/>
            <a:ext cx="562190" cy="562190"/>
          </a:xfrm>
          <a:prstGeom prst="flowChartConnector">
            <a:avLst/>
          </a:prstGeom>
          <a:solidFill>
            <a:schemeClr val="accent3"/>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2</a:t>
            </a:r>
          </a:p>
        </p:txBody>
      </p:sp>
      <p:sp>
        <p:nvSpPr>
          <p:cNvPr id="23" name="Flowchart: Connector 22">
            <a:extLst>
              <a:ext uri="{FF2B5EF4-FFF2-40B4-BE49-F238E27FC236}">
                <a16:creationId xmlns:a16="http://schemas.microsoft.com/office/drawing/2014/main" id="{EEFDBE07-11E9-6233-6EC7-93D3C0E4BA6E}"/>
              </a:ext>
            </a:extLst>
          </p:cNvPr>
          <p:cNvSpPr/>
          <p:nvPr/>
        </p:nvSpPr>
        <p:spPr>
          <a:xfrm>
            <a:off x="945307" y="3933467"/>
            <a:ext cx="562190" cy="562190"/>
          </a:xfrm>
          <a:prstGeom prst="flowChartConnector">
            <a:avLst/>
          </a:prstGeom>
          <a:solidFill>
            <a:schemeClr val="accent3"/>
          </a:solidFill>
          <a:ln>
            <a:solidFill>
              <a:srgbClr val="2A36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solidFill>
                  <a:srgbClr val="F8F6EC"/>
                </a:solidFill>
                <a:latin typeface="Poppins Black" panose="00000A00000000000000" pitchFamily="2" charset="0"/>
                <a:cs typeface="Poppins Black" panose="00000A00000000000000" pitchFamily="2" charset="0"/>
              </a:rPr>
              <a:t>3</a:t>
            </a:r>
          </a:p>
        </p:txBody>
      </p:sp>
    </p:spTree>
    <p:extLst>
      <p:ext uri="{BB962C8B-B14F-4D97-AF65-F5344CB8AC3E}">
        <p14:creationId xmlns:p14="http://schemas.microsoft.com/office/powerpoint/2010/main" val="34826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0741FE-6F6B-A6B9-28A6-2716A648E9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7" name="Title 6">
            <a:extLst>
              <a:ext uri="{FF2B5EF4-FFF2-40B4-BE49-F238E27FC236}">
                <a16:creationId xmlns:a16="http://schemas.microsoft.com/office/drawing/2014/main" id="{0A2E35FC-BD7E-4937-14B9-5BD98E9EFEB4}"/>
              </a:ext>
            </a:extLst>
          </p:cNvPr>
          <p:cNvSpPr>
            <a:spLocks noGrp="1"/>
          </p:cNvSpPr>
          <p:nvPr>
            <p:ph type="title"/>
          </p:nvPr>
        </p:nvSpPr>
        <p:spPr/>
        <p:txBody>
          <a:bodyPr/>
          <a:lstStyle/>
          <a:p>
            <a:pPr algn="ctr"/>
            <a:r>
              <a:rPr lang="en-CA" dirty="0"/>
              <a:t>Cumulative Distribution Function</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958A6835-9F81-620F-0616-AB00EFBF723D}"/>
                  </a:ext>
                </a:extLst>
              </p:cNvPr>
              <p:cNvSpPr/>
              <p:nvPr/>
            </p:nvSpPr>
            <p:spPr>
              <a:xfrm>
                <a:off x="947829" y="1341091"/>
                <a:ext cx="7248342" cy="90709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CA" sz="1600" b="1" dirty="0">
                    <a:solidFill>
                      <a:schemeClr val="bg2">
                        <a:lumMod val="20000"/>
                        <a:lumOff val="80000"/>
                      </a:schemeClr>
                    </a:solidFill>
                    <a:latin typeface="Poppins" panose="00000500000000000000" pitchFamily="2" charset="0"/>
                    <a:cs typeface="Poppins" panose="00000500000000000000" pitchFamily="2" charset="0"/>
                  </a:rPr>
                  <a:t>Cumulative Distribution Function (CDF) </a:t>
                </a:r>
                <a:r>
                  <a:rPr lang="en-CA" sz="1600" dirty="0">
                    <a:solidFill>
                      <a:schemeClr val="bg2">
                        <a:lumMod val="20000"/>
                        <a:lumOff val="80000"/>
                      </a:schemeClr>
                    </a:solidFill>
                    <a:latin typeface="Poppins" panose="00000500000000000000" pitchFamily="2" charset="0"/>
                    <a:cs typeface="Poppins" panose="00000500000000000000" pitchFamily="2" charset="0"/>
                  </a:rPr>
                  <a:t>– A function of a random variable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such that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𝐹</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𝑃</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𝑋</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defined for all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𝐴</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a:t>
                </a:r>
              </a:p>
            </p:txBody>
          </p:sp>
        </mc:Choice>
        <mc:Fallback xmlns="">
          <p:sp>
            <p:nvSpPr>
              <p:cNvPr id="8" name="Rectangle: Rounded Corners 7">
                <a:extLst>
                  <a:ext uri="{FF2B5EF4-FFF2-40B4-BE49-F238E27FC236}">
                    <a16:creationId xmlns:a16="http://schemas.microsoft.com/office/drawing/2014/main" id="{958A6835-9F81-620F-0616-AB00EFBF723D}"/>
                  </a:ext>
                </a:extLst>
              </p:cNvPr>
              <p:cNvSpPr>
                <a:spLocks noRot="1" noChangeAspect="1" noMove="1" noResize="1" noEditPoints="1" noAdjustHandles="1" noChangeArrowheads="1" noChangeShapeType="1" noTextEdit="1"/>
              </p:cNvSpPr>
              <p:nvPr/>
            </p:nvSpPr>
            <p:spPr>
              <a:xfrm>
                <a:off x="947829" y="1341091"/>
                <a:ext cx="7248342" cy="907095"/>
              </a:xfrm>
              <a:prstGeom prst="round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ED55728-5501-CC60-9B1F-E3AF8C407DEA}"/>
                  </a:ext>
                </a:extLst>
              </p:cNvPr>
              <p:cNvSpPr/>
              <p:nvPr/>
            </p:nvSpPr>
            <p:spPr>
              <a:xfrm>
                <a:off x="1973177" y="2379742"/>
                <a:ext cx="6222992" cy="501657"/>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0≤</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𝐹</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≤1</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for </a:t>
                </a: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ℝ</m:t>
                    </m:r>
                  </m:oMath>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9" name="Rectangle: Rounded Corners 8">
                <a:extLst>
                  <a:ext uri="{FF2B5EF4-FFF2-40B4-BE49-F238E27FC236}">
                    <a16:creationId xmlns:a16="http://schemas.microsoft.com/office/drawing/2014/main" id="{BED55728-5501-CC60-9B1F-E3AF8C407DEA}"/>
                  </a:ext>
                </a:extLst>
              </p:cNvPr>
              <p:cNvSpPr>
                <a:spLocks noRot="1" noChangeAspect="1" noMove="1" noResize="1" noEditPoints="1" noAdjustHandles="1" noChangeArrowheads="1" noChangeShapeType="1" noTextEdit="1"/>
              </p:cNvSpPr>
              <p:nvPr/>
            </p:nvSpPr>
            <p:spPr>
              <a:xfrm>
                <a:off x="1973177" y="2379742"/>
                <a:ext cx="6222992" cy="501657"/>
              </a:xfrm>
              <a:prstGeom prst="round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532910BF-CB62-4292-5F8A-55DBA4E2D9C3}"/>
                  </a:ext>
                </a:extLst>
              </p:cNvPr>
              <p:cNvSpPr/>
              <p:nvPr/>
            </p:nvSpPr>
            <p:spPr>
              <a:xfrm>
                <a:off x="1973177" y="3012955"/>
                <a:ext cx="6222992" cy="50165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14:m>
                  <m:oMath xmlns:m="http://schemas.openxmlformats.org/officeDocument/2006/math">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𝐹</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is non-decreasing over </a:t>
                </a:r>
                <a14:m>
                  <m:oMath xmlns:m="http://schemas.openxmlformats.org/officeDocument/2006/math">
                    <m:r>
                      <a:rPr lang="en-CA" sz="1600" i="1">
                        <a:solidFill>
                          <a:schemeClr val="bg2">
                            <a:lumMod val="20000"/>
                            <a:lumOff val="80000"/>
                          </a:schemeClr>
                        </a:solidFill>
                        <a:latin typeface="Cambria Math" panose="02040503050406030204" pitchFamily="18" charset="0"/>
                        <a:cs typeface="Poppins" panose="00000500000000000000" pitchFamily="2" charset="0"/>
                      </a:rPr>
                      <m:t>𝑥</m:t>
                    </m:r>
                    <m:r>
                      <a:rPr lang="en-CA" sz="1600" i="1">
                        <a:solidFill>
                          <a:schemeClr val="bg2">
                            <a:lumMod val="20000"/>
                            <a:lumOff val="80000"/>
                          </a:schemeClr>
                        </a:solidFill>
                        <a:latin typeface="Cambria Math" panose="02040503050406030204" pitchFamily="18" charset="0"/>
                        <a:cs typeface="Poppins" panose="00000500000000000000" pitchFamily="2" charset="0"/>
                      </a:rPr>
                      <m:t>∈</m:t>
                    </m:r>
                    <m:r>
                      <a:rPr lang="en-CA" sz="1600" i="1">
                        <a:solidFill>
                          <a:schemeClr val="bg2">
                            <a:lumMod val="20000"/>
                            <a:lumOff val="80000"/>
                          </a:schemeClr>
                        </a:solidFill>
                        <a:latin typeface="Cambria Math" panose="02040503050406030204" pitchFamily="18" charset="0"/>
                        <a:cs typeface="Poppins" panose="00000500000000000000" pitchFamily="2" charset="0"/>
                      </a:rPr>
                      <m:t>ℝ</m:t>
                    </m:r>
                  </m:oMath>
                </a14:m>
                <a:r>
                  <a:rPr lang="en-CA" sz="1600" dirty="0">
                    <a:solidFill>
                      <a:schemeClr val="bg2">
                        <a:lumMod val="20000"/>
                        <a:lumOff val="80000"/>
                      </a:schemeClr>
                    </a:solidFill>
                    <a:latin typeface="Poppins" panose="00000500000000000000" pitchFamily="2" charset="0"/>
                    <a:cs typeface="Poppins" panose="00000500000000000000" pitchFamily="2" charset="0"/>
                  </a:rPr>
                  <a:t> </a:t>
                </a:r>
              </a:p>
            </p:txBody>
          </p:sp>
        </mc:Choice>
        <mc:Fallback xmlns="">
          <p:sp>
            <p:nvSpPr>
              <p:cNvPr id="10" name="Rectangle: Rounded Corners 9">
                <a:extLst>
                  <a:ext uri="{FF2B5EF4-FFF2-40B4-BE49-F238E27FC236}">
                    <a16:creationId xmlns:a16="http://schemas.microsoft.com/office/drawing/2014/main" id="{532910BF-CB62-4292-5F8A-55DBA4E2D9C3}"/>
                  </a:ext>
                </a:extLst>
              </p:cNvPr>
              <p:cNvSpPr>
                <a:spLocks noRot="1" noChangeAspect="1" noMove="1" noResize="1" noEditPoints="1" noAdjustHandles="1" noChangeArrowheads="1" noChangeShapeType="1" noTextEdit="1"/>
              </p:cNvSpPr>
              <p:nvPr/>
            </p:nvSpPr>
            <p:spPr>
              <a:xfrm>
                <a:off x="1973177" y="3012955"/>
                <a:ext cx="6222992" cy="501658"/>
              </a:xfrm>
              <a:prstGeom prst="roundRect">
                <a:avLst/>
              </a:prstGeom>
              <a:blipFill>
                <a:blip r:embed="rId4"/>
                <a:stretch>
                  <a:fillRect/>
                </a:stretch>
              </a:blipFill>
            </p:spPr>
            <p:txBody>
              <a:bodyPr/>
              <a:lstStyle/>
              <a:p>
                <a:r>
                  <a:rPr lang="en-CA">
                    <a:noFill/>
                  </a:rPr>
                  <a:t> </a:t>
                </a:r>
              </a:p>
            </p:txBody>
          </p:sp>
        </mc:Fallback>
      </mc:AlternateContent>
      <p:cxnSp>
        <p:nvCxnSpPr>
          <p:cNvPr id="12" name="Connector: Elbow 11">
            <a:extLst>
              <a:ext uri="{FF2B5EF4-FFF2-40B4-BE49-F238E27FC236}">
                <a16:creationId xmlns:a16="http://schemas.microsoft.com/office/drawing/2014/main" id="{F9BD238C-DEBF-5109-C361-C588384144A0}"/>
              </a:ext>
            </a:extLst>
          </p:cNvPr>
          <p:cNvCxnSpPr>
            <a:cxnSpLocks/>
            <a:stCxn id="8" idx="1"/>
            <a:endCxn id="10" idx="1"/>
          </p:cNvCxnSpPr>
          <p:nvPr/>
        </p:nvCxnSpPr>
        <p:spPr>
          <a:xfrm rot="10800000" flipH="1" flipV="1">
            <a:off x="947829" y="1794638"/>
            <a:ext cx="1025348" cy="1469145"/>
          </a:xfrm>
          <a:prstGeom prst="bentConnector3">
            <a:avLst>
              <a:gd name="adj1" fmla="val -22295"/>
            </a:avLst>
          </a:prstGeom>
          <a:ln w="28575">
            <a:solidFill>
              <a:srgbClr val="2C4957"/>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76AB80E-E91F-E349-FBC6-131AE6FA7EF1}"/>
              </a:ext>
            </a:extLst>
          </p:cNvPr>
          <p:cNvCxnSpPr>
            <a:cxnSpLocks/>
            <a:stCxn id="8" idx="1"/>
            <a:endCxn id="9" idx="1"/>
          </p:cNvCxnSpPr>
          <p:nvPr/>
        </p:nvCxnSpPr>
        <p:spPr>
          <a:xfrm rot="10800000" flipH="1" flipV="1">
            <a:off x="947829" y="1794639"/>
            <a:ext cx="1025348" cy="835932"/>
          </a:xfrm>
          <a:prstGeom prst="bentConnector3">
            <a:avLst>
              <a:gd name="adj1" fmla="val -22295"/>
            </a:avLst>
          </a:prstGeom>
          <a:ln w="28575">
            <a:solidFill>
              <a:srgbClr val="2C495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10AA642D-6C06-D11C-ADCF-33E356EB2C65}"/>
                  </a:ext>
                </a:extLst>
              </p:cNvPr>
              <p:cNvSpPr/>
              <p:nvPr/>
            </p:nvSpPr>
            <p:spPr>
              <a:xfrm>
                <a:off x="1973177" y="3646169"/>
                <a:ext cx="6222992" cy="50165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funcPr>
                        <m:fName>
                          <m:limLow>
                            <m:limLow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limLowPr>
                            <m:e>
                              <m:r>
                                <m:rPr>
                                  <m:sty m:val="p"/>
                                </m:rPr>
                                <a:rPr lang="en-CA" sz="1600" b="0" i="0" smtClean="0">
                                  <a:solidFill>
                                    <a:schemeClr val="bg2">
                                      <a:lumMod val="20000"/>
                                      <a:lumOff val="80000"/>
                                    </a:schemeClr>
                                  </a:solidFill>
                                  <a:latin typeface="Cambria Math" panose="02040503050406030204" pitchFamily="18" charset="0"/>
                                  <a:cs typeface="Poppins" panose="00000500000000000000" pitchFamily="2" charset="0"/>
                                </a:rPr>
                                <m:t>lim</m:t>
                              </m:r>
                            </m:e>
                            <m:lim>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h</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Sup>
                                <m:sSup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sSup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0</m:t>
                                  </m:r>
                                </m:e>
                                <m:sup>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sup>
                              </m:sSup>
                            </m:lim>
                          </m:limLow>
                        </m:fName>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𝑓</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h</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𝐹</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e>
                      </m:func>
                    </m:oMath>
                  </m:oMathPara>
                </a14:m>
                <a:endParaRPr lang="en-CA" sz="1600" dirty="0">
                  <a:solidFill>
                    <a:schemeClr val="bg2">
                      <a:lumMod val="20000"/>
                      <a:lumOff val="80000"/>
                    </a:schemeClr>
                  </a:solidFill>
                  <a:latin typeface="Poppins" panose="00000500000000000000" pitchFamily="2" charset="0"/>
                  <a:cs typeface="Poppins" panose="00000500000000000000" pitchFamily="2" charset="0"/>
                </a:endParaRPr>
              </a:p>
            </p:txBody>
          </p:sp>
        </mc:Choice>
        <mc:Fallback xmlns="">
          <p:sp>
            <p:nvSpPr>
              <p:cNvPr id="22" name="Rectangle: Rounded Corners 21">
                <a:extLst>
                  <a:ext uri="{FF2B5EF4-FFF2-40B4-BE49-F238E27FC236}">
                    <a16:creationId xmlns:a16="http://schemas.microsoft.com/office/drawing/2014/main" id="{10AA642D-6C06-D11C-ADCF-33E356EB2C65}"/>
                  </a:ext>
                </a:extLst>
              </p:cNvPr>
              <p:cNvSpPr>
                <a:spLocks noRot="1" noChangeAspect="1" noMove="1" noResize="1" noEditPoints="1" noAdjustHandles="1" noChangeArrowheads="1" noChangeShapeType="1" noTextEdit="1"/>
              </p:cNvSpPr>
              <p:nvPr/>
            </p:nvSpPr>
            <p:spPr>
              <a:xfrm>
                <a:off x="1973177" y="3646169"/>
                <a:ext cx="6222992" cy="501658"/>
              </a:xfrm>
              <a:prstGeom prst="roundRect">
                <a:avLst/>
              </a:prstGeom>
              <a:blipFill>
                <a:blip r:embed="rId5"/>
                <a:stretch>
                  <a:fillRect/>
                </a:stretch>
              </a:blipFill>
            </p:spPr>
            <p:txBody>
              <a:bodyPr/>
              <a:lstStyle/>
              <a:p>
                <a:r>
                  <a:rPr lang="en-CA">
                    <a:noFill/>
                  </a:rPr>
                  <a:t> </a:t>
                </a:r>
              </a:p>
            </p:txBody>
          </p:sp>
        </mc:Fallback>
      </mc:AlternateContent>
      <p:cxnSp>
        <p:nvCxnSpPr>
          <p:cNvPr id="23" name="Connector: Elbow 22">
            <a:extLst>
              <a:ext uri="{FF2B5EF4-FFF2-40B4-BE49-F238E27FC236}">
                <a16:creationId xmlns:a16="http://schemas.microsoft.com/office/drawing/2014/main" id="{6C3D1BFC-FBC3-1EF5-DA41-EB73AE0F321A}"/>
              </a:ext>
            </a:extLst>
          </p:cNvPr>
          <p:cNvCxnSpPr>
            <a:cxnSpLocks/>
            <a:stCxn id="8" idx="1"/>
            <a:endCxn id="22" idx="1"/>
          </p:cNvCxnSpPr>
          <p:nvPr/>
        </p:nvCxnSpPr>
        <p:spPr>
          <a:xfrm rot="10800000" flipH="1" flipV="1">
            <a:off x="947829" y="1794638"/>
            <a:ext cx="1025348" cy="2102359"/>
          </a:xfrm>
          <a:prstGeom prst="bentConnector3">
            <a:avLst>
              <a:gd name="adj1" fmla="val -22295"/>
            </a:avLst>
          </a:prstGeom>
          <a:ln w="28575">
            <a:solidFill>
              <a:srgbClr val="2C495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410633E9-BFF7-3BE2-9314-B48F639B1717}"/>
                  </a:ext>
                </a:extLst>
              </p:cNvPr>
              <p:cNvSpPr/>
              <p:nvPr/>
            </p:nvSpPr>
            <p:spPr>
              <a:xfrm>
                <a:off x="1973177" y="4279383"/>
                <a:ext cx="6222992" cy="501658"/>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14:m>
                  <m:oMath xmlns:m="http://schemas.openxmlformats.org/officeDocument/2006/math">
                    <m:func>
                      <m:func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funcPr>
                      <m:fName>
                        <m:limLow>
                          <m:limLow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limLowPr>
                          <m:e>
                            <m:r>
                              <m:rPr>
                                <m:sty m:val="p"/>
                              </m:rPr>
                              <a:rPr lang="en-CA" sz="1600" b="0" i="0" smtClean="0">
                                <a:solidFill>
                                  <a:schemeClr val="bg2">
                                    <a:lumMod val="20000"/>
                                    <a:lumOff val="80000"/>
                                  </a:schemeClr>
                                </a:solidFill>
                                <a:latin typeface="Cambria Math" panose="02040503050406030204" pitchFamily="18" charset="0"/>
                                <a:cs typeface="Poppins" panose="00000500000000000000" pitchFamily="2" charset="0"/>
                              </a:rPr>
                              <m:t>lim</m:t>
                            </m:r>
                          </m:e>
                          <m:lim>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m:t>
                            </m:r>
                          </m:lim>
                        </m:limLow>
                      </m:fName>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𝐹</m:t>
                        </m:r>
                        <m:d>
                          <m:dPr>
                            <m:ctrlPr>
                              <a:rPr lang="en-CA" sz="1600" b="0" i="1" smtClean="0">
                                <a:solidFill>
                                  <a:schemeClr val="bg2">
                                    <a:lumMod val="20000"/>
                                    <a:lumOff val="80000"/>
                                  </a:schemeClr>
                                </a:solidFill>
                                <a:latin typeface="Cambria Math" panose="02040503050406030204" pitchFamily="18" charset="0"/>
                                <a:cs typeface="Poppins" panose="00000500000000000000" pitchFamily="2" charset="0"/>
                              </a:rPr>
                            </m:ctrlPr>
                          </m:dPr>
                          <m:e>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=0</m:t>
                        </m:r>
                      </m:e>
                    </m:func>
                  </m:oMath>
                </a14:m>
                <a:r>
                  <a:rPr lang="en-CA" sz="1600" dirty="0">
                    <a:solidFill>
                      <a:schemeClr val="bg2">
                        <a:lumMod val="20000"/>
                        <a:lumOff val="80000"/>
                      </a:schemeClr>
                    </a:solidFill>
                    <a:latin typeface="Poppins" panose="00000500000000000000" pitchFamily="2" charset="0"/>
                    <a:cs typeface="Poppins" panose="00000500000000000000" pitchFamily="2" charset="0"/>
                  </a:rPr>
                  <a:t> and </a:t>
                </a:r>
                <a14:m>
                  <m:oMath xmlns:m="http://schemas.openxmlformats.org/officeDocument/2006/math">
                    <m:func>
                      <m:func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funcPr>
                      <m:fName>
                        <m:limLow>
                          <m:limLow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limLowPr>
                          <m:e>
                            <m:r>
                              <m:rPr>
                                <m:sty m:val="p"/>
                              </m:rPr>
                              <a:rPr lang="en-CA" sz="1600">
                                <a:solidFill>
                                  <a:schemeClr val="bg2">
                                    <a:lumMod val="20000"/>
                                    <a:lumOff val="80000"/>
                                  </a:schemeClr>
                                </a:solidFill>
                                <a:latin typeface="Cambria Math" panose="02040503050406030204" pitchFamily="18" charset="0"/>
                                <a:cs typeface="Poppins" panose="00000500000000000000" pitchFamily="2" charset="0"/>
                              </a:rPr>
                              <m:t>lim</m:t>
                            </m:r>
                          </m:e>
                          <m:lim>
                            <m:r>
                              <a:rPr lang="en-CA" sz="1600" i="1">
                                <a:solidFill>
                                  <a:schemeClr val="bg2">
                                    <a:lumMod val="20000"/>
                                    <a:lumOff val="80000"/>
                                  </a:schemeClr>
                                </a:solidFill>
                                <a:latin typeface="Cambria Math" panose="02040503050406030204" pitchFamily="18" charset="0"/>
                                <a:cs typeface="Poppins" panose="00000500000000000000" pitchFamily="2" charset="0"/>
                              </a:rPr>
                              <m:t>𝑥</m:t>
                            </m:r>
                            <m:r>
                              <a:rPr lang="en-CA" sz="1600" i="1">
                                <a:solidFill>
                                  <a:schemeClr val="bg2">
                                    <a:lumMod val="20000"/>
                                    <a:lumOff val="80000"/>
                                  </a:schemeClr>
                                </a:solidFill>
                                <a:latin typeface="Cambria Math" panose="02040503050406030204" pitchFamily="18" charset="0"/>
                                <a:cs typeface="Poppins" panose="00000500000000000000" pitchFamily="2" charset="0"/>
                              </a:rPr>
                              <m:t>→∞</m:t>
                            </m:r>
                          </m:lim>
                        </m:limLow>
                      </m:fName>
                      <m:e>
                        <m:r>
                          <a:rPr lang="en-CA" sz="1600" i="1">
                            <a:solidFill>
                              <a:schemeClr val="bg2">
                                <a:lumMod val="20000"/>
                                <a:lumOff val="80000"/>
                              </a:schemeClr>
                            </a:solidFill>
                            <a:latin typeface="Cambria Math" panose="02040503050406030204" pitchFamily="18" charset="0"/>
                            <a:cs typeface="Poppins" panose="00000500000000000000" pitchFamily="2" charset="0"/>
                          </a:rPr>
                          <m:t>𝐹</m:t>
                        </m:r>
                        <m:d>
                          <m:dPr>
                            <m:ctrlPr>
                              <a:rPr lang="en-CA" sz="1600" i="1">
                                <a:solidFill>
                                  <a:schemeClr val="bg2">
                                    <a:lumMod val="20000"/>
                                    <a:lumOff val="80000"/>
                                  </a:schemeClr>
                                </a:solidFill>
                                <a:latin typeface="Cambria Math" panose="02040503050406030204" pitchFamily="18" charset="0"/>
                                <a:cs typeface="Poppins" panose="00000500000000000000" pitchFamily="2" charset="0"/>
                              </a:rPr>
                            </m:ctrlPr>
                          </m:dPr>
                          <m:e>
                            <m:r>
                              <a:rPr lang="en-CA" sz="1600" i="1">
                                <a:solidFill>
                                  <a:schemeClr val="bg2">
                                    <a:lumMod val="20000"/>
                                    <a:lumOff val="80000"/>
                                  </a:schemeClr>
                                </a:solidFill>
                                <a:latin typeface="Cambria Math" panose="02040503050406030204" pitchFamily="18" charset="0"/>
                                <a:cs typeface="Poppins" panose="00000500000000000000" pitchFamily="2" charset="0"/>
                              </a:rPr>
                              <m:t>𝑥</m:t>
                            </m:r>
                          </m:e>
                        </m:d>
                        <m:r>
                          <a:rPr lang="en-CA" sz="1600" i="1">
                            <a:solidFill>
                              <a:schemeClr val="bg2">
                                <a:lumMod val="20000"/>
                                <a:lumOff val="80000"/>
                              </a:schemeClr>
                            </a:solidFill>
                            <a:latin typeface="Cambria Math" panose="02040503050406030204" pitchFamily="18" charset="0"/>
                            <a:cs typeface="Poppins" panose="00000500000000000000" pitchFamily="2" charset="0"/>
                          </a:rPr>
                          <m:t>=</m:t>
                        </m:r>
                        <m:r>
                          <a:rPr lang="en-CA" sz="1600" b="0" i="1" smtClean="0">
                            <a:solidFill>
                              <a:schemeClr val="bg2">
                                <a:lumMod val="20000"/>
                                <a:lumOff val="80000"/>
                              </a:schemeClr>
                            </a:solidFill>
                            <a:latin typeface="Cambria Math" panose="02040503050406030204" pitchFamily="18" charset="0"/>
                            <a:cs typeface="Poppins" panose="00000500000000000000" pitchFamily="2" charset="0"/>
                          </a:rPr>
                          <m:t>1</m:t>
                        </m:r>
                      </m:e>
                    </m:func>
                  </m:oMath>
                </a14:m>
                <a:r>
                  <a:rPr lang="en-CA" sz="1600" dirty="0">
                    <a:solidFill>
                      <a:schemeClr val="bg2">
                        <a:lumMod val="20000"/>
                        <a:lumOff val="80000"/>
                      </a:schemeClr>
                    </a:solidFill>
                    <a:latin typeface="Poppins" panose="00000500000000000000" pitchFamily="2" charset="0"/>
                    <a:cs typeface="Poppins" panose="00000500000000000000" pitchFamily="2" charset="0"/>
                  </a:rPr>
                  <a:t> </a:t>
                </a:r>
              </a:p>
            </p:txBody>
          </p:sp>
        </mc:Choice>
        <mc:Fallback xmlns="">
          <p:sp>
            <p:nvSpPr>
              <p:cNvPr id="25" name="Rectangle: Rounded Corners 24">
                <a:extLst>
                  <a:ext uri="{FF2B5EF4-FFF2-40B4-BE49-F238E27FC236}">
                    <a16:creationId xmlns:a16="http://schemas.microsoft.com/office/drawing/2014/main" id="{410633E9-BFF7-3BE2-9314-B48F639B1717}"/>
                  </a:ext>
                </a:extLst>
              </p:cNvPr>
              <p:cNvSpPr>
                <a:spLocks noRot="1" noChangeAspect="1" noMove="1" noResize="1" noEditPoints="1" noAdjustHandles="1" noChangeArrowheads="1" noChangeShapeType="1" noTextEdit="1"/>
              </p:cNvSpPr>
              <p:nvPr/>
            </p:nvSpPr>
            <p:spPr>
              <a:xfrm>
                <a:off x="1973177" y="4279383"/>
                <a:ext cx="6222992" cy="501658"/>
              </a:xfrm>
              <a:prstGeom prst="roundRect">
                <a:avLst/>
              </a:prstGeom>
              <a:blipFill>
                <a:blip r:embed="rId6"/>
                <a:stretch>
                  <a:fillRect/>
                </a:stretch>
              </a:blipFill>
            </p:spPr>
            <p:txBody>
              <a:bodyPr/>
              <a:lstStyle/>
              <a:p>
                <a:r>
                  <a:rPr lang="en-CA">
                    <a:noFill/>
                  </a:rPr>
                  <a:t> </a:t>
                </a:r>
              </a:p>
            </p:txBody>
          </p:sp>
        </mc:Fallback>
      </mc:AlternateContent>
      <p:cxnSp>
        <p:nvCxnSpPr>
          <p:cNvPr id="26" name="Connector: Elbow 25">
            <a:extLst>
              <a:ext uri="{FF2B5EF4-FFF2-40B4-BE49-F238E27FC236}">
                <a16:creationId xmlns:a16="http://schemas.microsoft.com/office/drawing/2014/main" id="{A2E576BF-8836-75AD-56A7-5E7CF1A6484A}"/>
              </a:ext>
            </a:extLst>
          </p:cNvPr>
          <p:cNvCxnSpPr>
            <a:cxnSpLocks/>
            <a:stCxn id="8" idx="1"/>
            <a:endCxn id="25" idx="1"/>
          </p:cNvCxnSpPr>
          <p:nvPr/>
        </p:nvCxnSpPr>
        <p:spPr>
          <a:xfrm rot="10800000" flipH="1" flipV="1">
            <a:off x="947829" y="1794638"/>
            <a:ext cx="1025348" cy="2735573"/>
          </a:xfrm>
          <a:prstGeom prst="bentConnector3">
            <a:avLst>
              <a:gd name="adj1" fmla="val -22295"/>
            </a:avLst>
          </a:prstGeom>
          <a:ln w="28575">
            <a:solidFill>
              <a:srgbClr val="2C495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95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40AEC0-20A4-E95F-9C3C-50BD74D920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7" name="Title 6">
            <a:extLst>
              <a:ext uri="{FF2B5EF4-FFF2-40B4-BE49-F238E27FC236}">
                <a16:creationId xmlns:a16="http://schemas.microsoft.com/office/drawing/2014/main" id="{7EB2279D-87C8-0F75-2AC5-E39D1DF2E8AD}"/>
              </a:ext>
            </a:extLst>
          </p:cNvPr>
          <p:cNvSpPr>
            <a:spLocks noGrp="1"/>
          </p:cNvSpPr>
          <p:nvPr>
            <p:ph type="title"/>
          </p:nvPr>
        </p:nvSpPr>
        <p:spPr/>
        <p:txBody>
          <a:bodyPr/>
          <a:lstStyle/>
          <a:p>
            <a:pPr algn="ctr"/>
            <a:r>
              <a:rPr lang="en-US" dirty="0"/>
              <a:t>Probability Mass &amp; Distribution - Example</a:t>
            </a:r>
            <a:endParaRPr lang="en-CA" dirty="0"/>
          </a:p>
        </p:txBody>
      </p:sp>
      <mc:AlternateContent xmlns:mc="http://schemas.openxmlformats.org/markup-compatibility/2006">
        <mc:Choice xmlns:a14="http://schemas.microsoft.com/office/drawing/2010/main" Requires="a14">
          <p:sp>
            <p:nvSpPr>
              <p:cNvPr id="9" name="Text Placeholder 62">
                <a:extLst>
                  <a:ext uri="{FF2B5EF4-FFF2-40B4-BE49-F238E27FC236}">
                    <a16:creationId xmlns:a16="http://schemas.microsoft.com/office/drawing/2014/main" id="{BB5D5483-B8CA-2775-FD14-69D1BFEE84F0}"/>
                  </a:ext>
                </a:extLst>
              </p:cNvPr>
              <p:cNvSpPr txBox="1">
                <a:spLocks/>
              </p:cNvSpPr>
              <p:nvPr/>
            </p:nvSpPr>
            <p:spPr>
              <a:xfrm>
                <a:off x="720000" y="1071267"/>
                <a:ext cx="7704000" cy="2572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00000"/>
                  </a:lnSpc>
                  <a:spcBef>
                    <a:spcPts val="0"/>
                  </a:spcBef>
                  <a:spcAft>
                    <a:spcPts val="0"/>
                  </a:spcAft>
                  <a:buClr>
                    <a:schemeClr val="accent4"/>
                  </a:buClr>
                  <a:buSzPts val="2400"/>
                  <a:buFont typeface="Poppins"/>
                  <a:buNone/>
                  <a:defRPr sz="2400" b="0" i="0" u="none" strike="noStrike" cap="none">
                    <a:solidFill>
                      <a:schemeClr val="accent4"/>
                    </a:solidFill>
                    <a:latin typeface="Poppins ExtraBold"/>
                    <a:ea typeface="Poppins ExtraBold"/>
                    <a:cs typeface="Poppins ExtraBold"/>
                    <a:sym typeface="Poppins ExtraBold"/>
                  </a:defRPr>
                </a:lvl1pPr>
                <a:lvl2pPr marL="914400" marR="0" lvl="1"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2pPr>
                <a:lvl3pPr marL="1371600" marR="0" lvl="2"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3pPr>
                <a:lvl4pPr marL="1828800" marR="0" lvl="3"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4pPr>
                <a:lvl5pPr marL="2286000" marR="0" lvl="4"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5pPr>
                <a:lvl6pPr marL="2743200" marR="0" lvl="5"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6pPr>
                <a:lvl7pPr marL="3200400" marR="0" lvl="6"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7pPr>
                <a:lvl8pPr marL="3657600" marR="0" lvl="7"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8pPr>
                <a:lvl9pPr marL="4114800" marR="0" lvl="8"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9pPr>
              </a:lstStyle>
              <a:p>
                <a:pPr marL="152400" indent="0" algn="l"/>
                <a:r>
                  <a:rPr lang="en-US" sz="1600" dirty="0">
                    <a:solidFill>
                      <a:schemeClr val="tx2"/>
                    </a:solidFill>
                    <a:latin typeface="Poppins" panose="00000500000000000000" pitchFamily="2" charset="0"/>
                    <a:cs typeface="Poppins" panose="00000500000000000000" pitchFamily="2" charset="0"/>
                  </a:rPr>
                  <a:t>We are given the following probability distribution function:</a:t>
                </a: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A. Find </a:t>
                </a:r>
                <a14:m>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𝑐</m:t>
                    </m:r>
                  </m:oMath>
                </a14:m>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B. Find the CDF of </a:t>
                </a:r>
                <a14:m>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𝑋</m:t>
                    </m:r>
                  </m:oMath>
                </a14:m>
                <a:r>
                  <a:rPr lang="en-US" sz="1600" dirty="0">
                    <a:solidFill>
                      <a:schemeClr val="tx2"/>
                    </a:solidFill>
                    <a:latin typeface="Poppins" panose="00000500000000000000" pitchFamily="2" charset="0"/>
                    <a:cs typeface="Poppins" panose="00000500000000000000" pitchFamily="2" charset="0"/>
                  </a:rPr>
                  <a:t>. Specify ranges for </a:t>
                </a:r>
                <a14:m>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𝑋</m:t>
                    </m:r>
                  </m:oMath>
                </a14:m>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C. Find </a:t>
                </a:r>
                <a14:m>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𝑃</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1</m:t>
                        </m:r>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𝑋</m:t>
                        </m:r>
                        <m:r>
                          <a:rPr lang="en-US" sz="1600" b="0" i="1" smtClean="0">
                            <a:solidFill>
                              <a:schemeClr val="tx2"/>
                            </a:solidFill>
                            <a:latin typeface="Cambria Math" panose="02040503050406030204" pitchFamily="18" charset="0"/>
                            <a:cs typeface="Poppins" panose="00000500000000000000" pitchFamily="2" charset="0"/>
                          </a:rPr>
                          <m:t>&lt;3</m:t>
                        </m:r>
                      </m:e>
                    </m:d>
                  </m:oMath>
                </a14:m>
                <a:endParaRPr lang="en-US" sz="1600" b="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 </a:t>
                </a:r>
                <a:endParaRPr lang="en-CA" sz="1600" dirty="0">
                  <a:solidFill>
                    <a:schemeClr val="tx2"/>
                  </a:solidFill>
                  <a:latin typeface="Poppins" panose="00000500000000000000" pitchFamily="2" charset="0"/>
                  <a:cs typeface="Poppins" panose="00000500000000000000" pitchFamily="2" charset="0"/>
                </a:endParaRPr>
              </a:p>
            </p:txBody>
          </p:sp>
        </mc:Choice>
        <mc:Fallback>
          <p:sp>
            <p:nvSpPr>
              <p:cNvPr id="9" name="Text Placeholder 62">
                <a:extLst>
                  <a:ext uri="{FF2B5EF4-FFF2-40B4-BE49-F238E27FC236}">
                    <a16:creationId xmlns:a16="http://schemas.microsoft.com/office/drawing/2014/main" id="{BB5D5483-B8CA-2775-FD14-69D1BFEE84F0}"/>
                  </a:ext>
                </a:extLst>
              </p:cNvPr>
              <p:cNvSpPr txBox="1">
                <a:spLocks noRot="1" noChangeAspect="1" noMove="1" noResize="1" noEditPoints="1" noAdjustHandles="1" noChangeArrowheads="1" noChangeShapeType="1" noTextEdit="1"/>
              </p:cNvSpPr>
              <p:nvPr/>
            </p:nvSpPr>
            <p:spPr>
              <a:xfrm>
                <a:off x="720000" y="1071267"/>
                <a:ext cx="7704000" cy="2572583"/>
              </a:xfrm>
              <a:prstGeom prst="rect">
                <a:avLst/>
              </a:prstGeom>
              <a:blipFill>
                <a:blip r:embed="rId2"/>
                <a:stretch>
                  <a:fillRect/>
                </a:stretch>
              </a:blipFill>
              <a:ln>
                <a:no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7F4B0D3D-5D65-0059-1B58-48A02D8AD111}"/>
                  </a:ext>
                </a:extLst>
              </p:cNvPr>
              <p:cNvGraphicFramePr>
                <a:graphicFrameLocks noGrp="1"/>
              </p:cNvGraphicFramePr>
              <p:nvPr>
                <p:extLst>
                  <p:ext uri="{D42A27DB-BD31-4B8C-83A1-F6EECF244321}">
                    <p14:modId xmlns:p14="http://schemas.microsoft.com/office/powerpoint/2010/main" val="2476420534"/>
                  </p:ext>
                </p:extLst>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0.11</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0.7</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10" name="Table 9">
                <a:extLst>
                  <a:ext uri="{FF2B5EF4-FFF2-40B4-BE49-F238E27FC236}">
                    <a16:creationId xmlns:a16="http://schemas.microsoft.com/office/drawing/2014/main" id="{7F4B0D3D-5D65-0059-1B58-48A02D8AD111}"/>
                  </a:ext>
                </a:extLst>
              </p:cNvPr>
              <p:cNvGraphicFramePr>
                <a:graphicFrameLocks noGrp="1"/>
              </p:cNvGraphicFramePr>
              <p:nvPr>
                <p:extLst>
                  <p:ext uri="{D42A27DB-BD31-4B8C-83A1-F6EECF244321}">
                    <p14:modId xmlns:p14="http://schemas.microsoft.com/office/powerpoint/2010/main" val="2476420534"/>
                  </p:ext>
                </p:extLst>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p:spTree>
    <p:extLst>
      <p:ext uri="{BB962C8B-B14F-4D97-AF65-F5344CB8AC3E}">
        <p14:creationId xmlns:p14="http://schemas.microsoft.com/office/powerpoint/2010/main" val="349605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7D752-6DDB-CFBA-1698-9165BC0A98F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BAAF49-6243-E4A7-7DC3-21B330282A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7" name="Title 6">
            <a:extLst>
              <a:ext uri="{FF2B5EF4-FFF2-40B4-BE49-F238E27FC236}">
                <a16:creationId xmlns:a16="http://schemas.microsoft.com/office/drawing/2014/main" id="{9CBE46A0-1B36-EA30-B03C-62F3752D9279}"/>
              </a:ext>
            </a:extLst>
          </p:cNvPr>
          <p:cNvSpPr>
            <a:spLocks noGrp="1"/>
          </p:cNvSpPr>
          <p:nvPr>
            <p:ph type="title"/>
          </p:nvPr>
        </p:nvSpPr>
        <p:spPr/>
        <p:txBody>
          <a:bodyPr/>
          <a:lstStyle/>
          <a:p>
            <a:pPr algn="ctr"/>
            <a:r>
              <a:rPr lang="en-US" dirty="0"/>
              <a:t>Probability Mass &amp; Distribution - Example</a:t>
            </a:r>
            <a:endParaRPr lang="en-CA" dirty="0"/>
          </a:p>
        </p:txBody>
      </p:sp>
      <mc:AlternateContent xmlns:mc="http://schemas.openxmlformats.org/markup-compatibility/2006">
        <mc:Choice xmlns:a14="http://schemas.microsoft.com/office/drawing/2010/main" Requires="a14">
          <p:sp>
            <p:nvSpPr>
              <p:cNvPr id="9" name="Text Placeholder 62">
                <a:extLst>
                  <a:ext uri="{FF2B5EF4-FFF2-40B4-BE49-F238E27FC236}">
                    <a16:creationId xmlns:a16="http://schemas.microsoft.com/office/drawing/2014/main" id="{47CBA261-5B43-0650-8F05-06BA4529FFCC}"/>
                  </a:ext>
                </a:extLst>
              </p:cNvPr>
              <p:cNvSpPr txBox="1">
                <a:spLocks/>
              </p:cNvSpPr>
              <p:nvPr/>
            </p:nvSpPr>
            <p:spPr>
              <a:xfrm>
                <a:off x="720000" y="1071267"/>
                <a:ext cx="7704000" cy="25725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00000"/>
                  </a:lnSpc>
                  <a:spcBef>
                    <a:spcPts val="0"/>
                  </a:spcBef>
                  <a:spcAft>
                    <a:spcPts val="0"/>
                  </a:spcAft>
                  <a:buClr>
                    <a:schemeClr val="accent4"/>
                  </a:buClr>
                  <a:buSzPts val="2400"/>
                  <a:buFont typeface="Poppins"/>
                  <a:buNone/>
                  <a:defRPr sz="2400" b="0" i="0" u="none" strike="noStrike" cap="none">
                    <a:solidFill>
                      <a:schemeClr val="accent4"/>
                    </a:solidFill>
                    <a:latin typeface="Poppins ExtraBold"/>
                    <a:ea typeface="Poppins ExtraBold"/>
                    <a:cs typeface="Poppins ExtraBold"/>
                    <a:sym typeface="Poppins ExtraBold"/>
                  </a:defRPr>
                </a:lvl1pPr>
                <a:lvl2pPr marL="914400" marR="0" lvl="1"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2pPr>
                <a:lvl3pPr marL="1371600" marR="0" lvl="2"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3pPr>
                <a:lvl4pPr marL="1828800" marR="0" lvl="3"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4pPr>
                <a:lvl5pPr marL="2286000" marR="0" lvl="4"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5pPr>
                <a:lvl6pPr marL="2743200" marR="0" lvl="5"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6pPr>
                <a:lvl7pPr marL="3200400" marR="0" lvl="6"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7pPr>
                <a:lvl8pPr marL="3657600" marR="0" lvl="7"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8pPr>
                <a:lvl9pPr marL="4114800" marR="0" lvl="8"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9pPr>
              </a:lstStyle>
              <a:p>
                <a:pPr marL="152400" indent="0" algn="l"/>
                <a:r>
                  <a:rPr lang="en-US" sz="1600" dirty="0">
                    <a:solidFill>
                      <a:schemeClr val="tx2"/>
                    </a:solidFill>
                    <a:latin typeface="Poppins" panose="00000500000000000000" pitchFamily="2" charset="0"/>
                    <a:cs typeface="Poppins" panose="00000500000000000000" pitchFamily="2" charset="0"/>
                  </a:rPr>
                  <a:t>A. Find </a:t>
                </a:r>
                <a14:m>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𝑐</m:t>
                    </m:r>
                  </m:oMath>
                </a14:m>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14:m>
                  <m:oMathPara xmlns:m="http://schemas.openxmlformats.org/officeDocument/2006/math">
                    <m:oMathParaPr>
                      <m:jc m:val="centerGroup"/>
                    </m:oMathParaPr>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1=</m:t>
                      </m:r>
                      <m:r>
                        <a:rPr lang="en-US" sz="1600" b="0" i="1" smtClean="0">
                          <a:solidFill>
                            <a:schemeClr val="tx2"/>
                          </a:solidFill>
                          <a:latin typeface="Cambria Math" panose="02040503050406030204" pitchFamily="18" charset="0"/>
                          <a:cs typeface="Poppins" panose="00000500000000000000" pitchFamily="2" charset="0"/>
                        </a:rPr>
                        <m:t>𝑓</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0</m:t>
                          </m:r>
                        </m:e>
                      </m:d>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𝑓</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1</m:t>
                          </m:r>
                        </m:e>
                      </m:d>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𝑓</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2</m:t>
                          </m:r>
                        </m:e>
                      </m:d>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𝑓</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3</m:t>
                          </m:r>
                        </m:e>
                      </m:d>
                      <m:r>
                        <a:rPr lang="en-US" sz="1600" b="0" i="1" smtClean="0">
                          <a:solidFill>
                            <a:schemeClr val="tx2"/>
                          </a:solidFill>
                          <a:latin typeface="Cambria Math" panose="02040503050406030204" pitchFamily="18" charset="0"/>
                          <a:cs typeface="Poppins" panose="00000500000000000000" pitchFamily="2" charset="0"/>
                        </a:rPr>
                        <m:t>=0.81</m:t>
                      </m:r>
                      <m:r>
                        <a:rPr lang="en-US" sz="1600" b="0" i="1" smtClean="0">
                          <a:solidFill>
                            <a:schemeClr val="tx2"/>
                          </a:solidFill>
                          <a:latin typeface="Cambria Math" panose="02040503050406030204" pitchFamily="18" charset="0"/>
                          <a:cs typeface="Poppins" panose="00000500000000000000" pitchFamily="2" charset="0"/>
                        </a:rPr>
                        <m:t>𝑐</m:t>
                      </m:r>
                      <m:r>
                        <a:rPr lang="en-US" sz="1600" b="0" i="1" smtClean="0">
                          <a:solidFill>
                            <a:schemeClr val="tx2"/>
                          </a:solidFill>
                          <a:latin typeface="Cambria Math" panose="02040503050406030204" pitchFamily="18" charset="0"/>
                          <a:cs typeface="Poppins" panose="00000500000000000000" pitchFamily="2" charset="0"/>
                        </a:rPr>
                        <m:t>+0.71</m:t>
                      </m:r>
                    </m:oMath>
                  </m:oMathPara>
                </a14:m>
                <a:endParaRPr lang="en-US" sz="1600" b="0" dirty="0">
                  <a:solidFill>
                    <a:schemeClr val="tx2"/>
                  </a:solidFill>
                  <a:latin typeface="Poppins" panose="00000500000000000000" pitchFamily="2" charset="0"/>
                  <a:cs typeface="Poppins" panose="00000500000000000000" pitchFamily="2" charset="0"/>
                </a:endParaRPr>
              </a:p>
              <a:p>
                <a:pPr marL="152400" indent="0" algn="l"/>
                <a14:m>
                  <m:oMathPara xmlns:m="http://schemas.openxmlformats.org/officeDocument/2006/math">
                    <m:oMathParaPr>
                      <m:jc m:val="centerGroup"/>
                    </m:oMathParaPr>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𝑐</m:t>
                      </m:r>
                      <m:r>
                        <a:rPr lang="en-US" sz="1600" b="0" i="1" smtClean="0">
                          <a:solidFill>
                            <a:schemeClr val="tx2"/>
                          </a:solidFill>
                          <a:latin typeface="Cambria Math" panose="02040503050406030204" pitchFamily="18" charset="0"/>
                          <a:cs typeface="Poppins" panose="00000500000000000000" pitchFamily="2" charset="0"/>
                        </a:rPr>
                        <m:t>=0.358</m:t>
                      </m:r>
                    </m:oMath>
                  </m:oMathPara>
                </a14:m>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 </a:t>
                </a:r>
                <a:endParaRPr lang="en-CA" sz="1600" dirty="0">
                  <a:solidFill>
                    <a:schemeClr val="tx2"/>
                  </a:solidFill>
                  <a:latin typeface="Poppins" panose="00000500000000000000" pitchFamily="2" charset="0"/>
                  <a:cs typeface="Poppins" panose="00000500000000000000" pitchFamily="2" charset="0"/>
                </a:endParaRPr>
              </a:p>
            </p:txBody>
          </p:sp>
        </mc:Choice>
        <mc:Fallback>
          <p:sp>
            <p:nvSpPr>
              <p:cNvPr id="9" name="Text Placeholder 62">
                <a:extLst>
                  <a:ext uri="{FF2B5EF4-FFF2-40B4-BE49-F238E27FC236}">
                    <a16:creationId xmlns:a16="http://schemas.microsoft.com/office/drawing/2014/main" id="{47CBA261-5B43-0650-8F05-06BA4529FFCC}"/>
                  </a:ext>
                </a:extLst>
              </p:cNvPr>
              <p:cNvSpPr txBox="1">
                <a:spLocks noRot="1" noChangeAspect="1" noMove="1" noResize="1" noEditPoints="1" noAdjustHandles="1" noChangeArrowheads="1" noChangeShapeType="1" noTextEdit="1"/>
              </p:cNvSpPr>
              <p:nvPr/>
            </p:nvSpPr>
            <p:spPr>
              <a:xfrm>
                <a:off x="720000" y="1071267"/>
                <a:ext cx="7704000" cy="2572583"/>
              </a:xfrm>
              <a:prstGeom prst="rect">
                <a:avLst/>
              </a:prstGeom>
              <a:blipFill>
                <a:blip r:embed="rId2"/>
                <a:stretch>
                  <a:fillRect/>
                </a:stretch>
              </a:blipFill>
              <a:ln>
                <a:no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8D38C90B-2C22-495D-1AD2-EEEE3C98B3AF}"/>
                  </a:ext>
                </a:extLst>
              </p:cNvPr>
              <p:cNvGraphicFramePr>
                <a:graphicFrameLocks noGrp="1"/>
              </p:cNvGraphicFramePr>
              <p:nvPr>
                <p:extLst>
                  <p:ext uri="{D42A27DB-BD31-4B8C-83A1-F6EECF244321}">
                    <p14:modId xmlns:p14="http://schemas.microsoft.com/office/powerpoint/2010/main" val="3062332479"/>
                  </p:ext>
                </p:extLst>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0.11</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0.7</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10" name="Table 9">
                <a:extLst>
                  <a:ext uri="{FF2B5EF4-FFF2-40B4-BE49-F238E27FC236}">
                    <a16:creationId xmlns:a16="http://schemas.microsoft.com/office/drawing/2014/main" id="{8D38C90B-2C22-495D-1AD2-EEEE3C98B3AF}"/>
                  </a:ext>
                </a:extLst>
              </p:cNvPr>
              <p:cNvGraphicFramePr>
                <a:graphicFrameLocks noGrp="1"/>
              </p:cNvGraphicFramePr>
              <p:nvPr>
                <p:extLst>
                  <p:ext uri="{D42A27DB-BD31-4B8C-83A1-F6EECF244321}">
                    <p14:modId xmlns:p14="http://schemas.microsoft.com/office/powerpoint/2010/main" val="3062332479"/>
                  </p:ext>
                </p:extLst>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6C7035F8-B399-D96B-B5C7-4A3FC71DC39F}"/>
                  </a:ext>
                </a:extLst>
              </p:cNvPr>
              <p:cNvGraphicFramePr>
                <a:graphicFrameLocks noGrp="1"/>
              </p:cNvGraphicFramePr>
              <p:nvPr>
                <p:extLst>
                  <p:ext uri="{D42A27DB-BD31-4B8C-83A1-F6EECF244321}">
                    <p14:modId xmlns:p14="http://schemas.microsoft.com/office/powerpoint/2010/main" val="2559417030"/>
                  </p:ext>
                </p:extLst>
              </p:nvPr>
            </p:nvGraphicFramePr>
            <p:xfrm>
              <a:off x="1524000" y="3273010"/>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0.039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0.251</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2" name="Table 1">
                <a:extLst>
                  <a:ext uri="{FF2B5EF4-FFF2-40B4-BE49-F238E27FC236}">
                    <a16:creationId xmlns:a16="http://schemas.microsoft.com/office/drawing/2014/main" id="{6C7035F8-B399-D96B-B5C7-4A3FC71DC39F}"/>
                  </a:ext>
                </a:extLst>
              </p:cNvPr>
              <p:cNvGraphicFramePr>
                <a:graphicFrameLocks noGrp="1"/>
              </p:cNvGraphicFramePr>
              <p:nvPr>
                <p:extLst>
                  <p:ext uri="{D42A27DB-BD31-4B8C-83A1-F6EECF244321}">
                    <p14:modId xmlns:p14="http://schemas.microsoft.com/office/powerpoint/2010/main" val="2559417030"/>
                  </p:ext>
                </p:extLst>
              </p:nvPr>
            </p:nvGraphicFramePr>
            <p:xfrm>
              <a:off x="1524000" y="3273010"/>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p:spTree>
    <p:extLst>
      <p:ext uri="{BB962C8B-B14F-4D97-AF65-F5344CB8AC3E}">
        <p14:creationId xmlns:p14="http://schemas.microsoft.com/office/powerpoint/2010/main" val="352551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393E-BB4C-8560-557C-418748A6CF7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BB68B3-03E4-B895-12D8-416C05A2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7" name="Title 6">
            <a:extLst>
              <a:ext uri="{FF2B5EF4-FFF2-40B4-BE49-F238E27FC236}">
                <a16:creationId xmlns:a16="http://schemas.microsoft.com/office/drawing/2014/main" id="{B18DA8C9-B17D-B9EB-70CC-A10C63FFEAFF}"/>
              </a:ext>
            </a:extLst>
          </p:cNvPr>
          <p:cNvSpPr>
            <a:spLocks noGrp="1"/>
          </p:cNvSpPr>
          <p:nvPr>
            <p:ph type="title"/>
          </p:nvPr>
        </p:nvSpPr>
        <p:spPr/>
        <p:txBody>
          <a:bodyPr/>
          <a:lstStyle/>
          <a:p>
            <a:pPr algn="ctr"/>
            <a:r>
              <a:rPr lang="en-US" dirty="0"/>
              <a:t>Probability Mass &amp; Distribution - Example</a:t>
            </a:r>
            <a:endParaRPr lang="en-CA" dirty="0"/>
          </a:p>
        </p:txBody>
      </p:sp>
      <mc:AlternateContent xmlns:mc="http://schemas.openxmlformats.org/markup-compatibility/2006">
        <mc:Choice xmlns:a14="http://schemas.microsoft.com/office/drawing/2010/main" Requires="a14">
          <p:sp>
            <p:nvSpPr>
              <p:cNvPr id="9" name="Text Placeholder 62">
                <a:extLst>
                  <a:ext uri="{FF2B5EF4-FFF2-40B4-BE49-F238E27FC236}">
                    <a16:creationId xmlns:a16="http://schemas.microsoft.com/office/drawing/2014/main" id="{A0DB30CF-4CD5-4AAA-4F78-3D2FE51BF084}"/>
                  </a:ext>
                </a:extLst>
              </p:cNvPr>
              <p:cNvSpPr txBox="1">
                <a:spLocks/>
              </p:cNvSpPr>
              <p:nvPr/>
            </p:nvSpPr>
            <p:spPr>
              <a:xfrm>
                <a:off x="720000" y="1071267"/>
                <a:ext cx="7704000" cy="2978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00000"/>
                  </a:lnSpc>
                  <a:spcBef>
                    <a:spcPts val="0"/>
                  </a:spcBef>
                  <a:spcAft>
                    <a:spcPts val="0"/>
                  </a:spcAft>
                  <a:buClr>
                    <a:schemeClr val="accent4"/>
                  </a:buClr>
                  <a:buSzPts val="2400"/>
                  <a:buFont typeface="Poppins"/>
                  <a:buNone/>
                  <a:defRPr sz="2400" b="0" i="0" u="none" strike="noStrike" cap="none">
                    <a:solidFill>
                      <a:schemeClr val="accent4"/>
                    </a:solidFill>
                    <a:latin typeface="Poppins ExtraBold"/>
                    <a:ea typeface="Poppins ExtraBold"/>
                    <a:cs typeface="Poppins ExtraBold"/>
                    <a:sym typeface="Poppins ExtraBold"/>
                  </a:defRPr>
                </a:lvl1pPr>
                <a:lvl2pPr marL="914400" marR="0" lvl="1"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2pPr>
                <a:lvl3pPr marL="1371600" marR="0" lvl="2"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3pPr>
                <a:lvl4pPr marL="1828800" marR="0" lvl="3"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4pPr>
                <a:lvl5pPr marL="2286000" marR="0" lvl="4"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5pPr>
                <a:lvl6pPr marL="2743200" marR="0" lvl="5"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6pPr>
                <a:lvl7pPr marL="3200400" marR="0" lvl="6"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7pPr>
                <a:lvl8pPr marL="3657600" marR="0" lvl="7"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8pPr>
                <a:lvl9pPr marL="4114800" marR="0" lvl="8"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9pPr>
              </a:lstStyle>
              <a:p>
                <a:pPr marL="152400" indent="0" algn="l"/>
                <a:r>
                  <a:rPr lang="en-US" sz="1600" dirty="0">
                    <a:solidFill>
                      <a:schemeClr val="tx2"/>
                    </a:solidFill>
                    <a:latin typeface="Poppins" panose="00000500000000000000" pitchFamily="2" charset="0"/>
                    <a:cs typeface="Poppins" panose="00000500000000000000" pitchFamily="2" charset="0"/>
                  </a:rPr>
                  <a:t>B. Find the CDF of </a:t>
                </a:r>
                <a14:m>
                  <m:oMath xmlns:m="http://schemas.openxmlformats.org/officeDocument/2006/math">
                    <m:r>
                      <a:rPr lang="en-US" sz="1600" i="1">
                        <a:solidFill>
                          <a:schemeClr val="tx2"/>
                        </a:solidFill>
                        <a:latin typeface="Cambria Math" panose="02040503050406030204" pitchFamily="18" charset="0"/>
                        <a:cs typeface="Poppins" panose="00000500000000000000" pitchFamily="2" charset="0"/>
                      </a:rPr>
                      <m:t>𝑋</m:t>
                    </m:r>
                  </m:oMath>
                </a14:m>
                <a:r>
                  <a:rPr lang="en-US" sz="1600" dirty="0">
                    <a:solidFill>
                      <a:schemeClr val="tx2"/>
                    </a:solidFill>
                    <a:latin typeface="Poppins" panose="00000500000000000000" pitchFamily="2" charset="0"/>
                    <a:cs typeface="Poppins" panose="00000500000000000000" pitchFamily="2" charset="0"/>
                  </a:rPr>
                  <a:t>. Specify ranges for </a:t>
                </a:r>
                <a14:m>
                  <m:oMath xmlns:m="http://schemas.openxmlformats.org/officeDocument/2006/math">
                    <m:r>
                      <a:rPr lang="en-US" sz="1600" i="1">
                        <a:solidFill>
                          <a:schemeClr val="tx2"/>
                        </a:solidFill>
                        <a:latin typeface="Cambria Math" panose="02040503050406030204" pitchFamily="18" charset="0"/>
                        <a:cs typeface="Poppins" panose="00000500000000000000" pitchFamily="2" charset="0"/>
                      </a:rPr>
                      <m:t>𝑋</m:t>
                    </m:r>
                  </m:oMath>
                </a14:m>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14:m>
                  <m:oMathPara xmlns:m="http://schemas.openxmlformats.org/officeDocument/2006/math">
                    <m:oMathParaPr>
                      <m:jc m:val="centerGroup"/>
                    </m:oMathParaPr>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𝐹</m:t>
                      </m:r>
                      <m:d>
                        <m:dPr>
                          <m:ctrlPr>
                            <a:rPr lang="en-US" sz="160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𝑋</m:t>
                          </m:r>
                        </m:e>
                      </m:d>
                      <m:r>
                        <a:rPr lang="en-US" sz="1600" i="1" smtClean="0">
                          <a:solidFill>
                            <a:schemeClr val="tx2"/>
                          </a:solidFill>
                          <a:latin typeface="Cambria Math" panose="02040503050406030204" pitchFamily="18" charset="0"/>
                          <a:cs typeface="Poppins" panose="00000500000000000000" pitchFamily="2" charset="0"/>
                        </a:rPr>
                        <m:t>=</m:t>
                      </m:r>
                      <m:d>
                        <m:dPr>
                          <m:begChr m:val="{"/>
                          <m:endChr m:val=""/>
                          <m:ctrlPr>
                            <a:rPr lang="en-US" sz="1600" i="1" smtClean="0">
                              <a:solidFill>
                                <a:schemeClr val="tx2"/>
                              </a:solidFill>
                              <a:latin typeface="Cambria Math" panose="02040503050406030204" pitchFamily="18" charset="0"/>
                              <a:cs typeface="Poppins" panose="00000500000000000000" pitchFamily="2" charset="0"/>
                            </a:rPr>
                          </m:ctrlPr>
                        </m:dPr>
                        <m:e>
                          <m:eqArr>
                            <m:eqArrPr>
                              <m:ctrlPr>
                                <a:rPr lang="en-US" sz="1600" b="0" i="1" smtClean="0">
                                  <a:solidFill>
                                    <a:schemeClr val="tx2"/>
                                  </a:solidFill>
                                  <a:latin typeface="Cambria Math" panose="02040503050406030204" pitchFamily="18" charset="0"/>
                                  <a:cs typeface="Poppins" panose="00000500000000000000" pitchFamily="2" charset="0"/>
                                </a:rPr>
                              </m:ctrlPr>
                            </m:eqArrPr>
                            <m:e>
                              <m:r>
                                <a:rPr lang="en-US" sz="1600" b="0" i="1" smtClean="0">
                                  <a:solidFill>
                                    <a:schemeClr val="tx2"/>
                                  </a:solidFill>
                                  <a:latin typeface="Cambria Math" panose="02040503050406030204" pitchFamily="18" charset="0"/>
                                  <a:cs typeface="Poppins" panose="00000500000000000000" pitchFamily="2" charset="0"/>
                                </a:rPr>
                                <m:t>0</m:t>
                              </m:r>
                              <m:r>
                                <a:rPr lang="en-US" sz="1600" i="1" smtClean="0">
                                  <a:solidFill>
                                    <a:schemeClr val="tx2"/>
                                  </a:solidFill>
                                  <a:latin typeface="Cambria Math" panose="02040503050406030204" pitchFamily="18" charset="0"/>
                                  <a:cs typeface="Poppins" panose="00000500000000000000" pitchFamily="2" charset="0"/>
                                </a:rPr>
                                <m:t>,  </m:t>
                              </m:r>
                              <m:r>
                                <a:rPr lang="en-US" sz="1600" i="1" smtClean="0">
                                  <a:solidFill>
                                    <a:schemeClr val="tx2"/>
                                  </a:solidFill>
                                  <a:latin typeface="Cambria Math" panose="02040503050406030204" pitchFamily="18" charset="0"/>
                                  <a:cs typeface="Poppins" panose="00000500000000000000" pitchFamily="2" charset="0"/>
                                </a:rPr>
                                <m:t>𝑥</m:t>
                              </m:r>
                              <m:r>
                                <a:rPr lang="en-US" sz="1600" i="1" smtClean="0">
                                  <a:solidFill>
                                    <a:schemeClr val="tx2"/>
                                  </a:solidFill>
                                  <a:latin typeface="Cambria Math" panose="02040503050406030204" pitchFamily="18" charset="0"/>
                                  <a:cs typeface="Poppins" panose="00000500000000000000" pitchFamily="2" charset="0"/>
                                </a:rPr>
                                <m:t>&lt;0</m:t>
                              </m:r>
                            </m:e>
                            <m:e>
                              <m:r>
                                <a:rPr lang="en-US" sz="1600" i="1" smtClean="0">
                                  <a:solidFill>
                                    <a:schemeClr val="tx2"/>
                                  </a:solidFill>
                                  <a:latin typeface="Cambria Math" panose="02040503050406030204" pitchFamily="18" charset="0"/>
                                  <a:cs typeface="Poppins" panose="00000500000000000000" pitchFamily="2" charset="0"/>
                                </a:rPr>
                                <m:t>&amp;</m:t>
                              </m:r>
                              <m:r>
                                <a:rPr lang="en-US" sz="1600" b="0" i="1" smtClean="0">
                                  <a:solidFill>
                                    <a:schemeClr val="tx2"/>
                                  </a:solidFill>
                                  <a:latin typeface="Cambria Math" panose="02040503050406030204" pitchFamily="18" charset="0"/>
                                  <a:cs typeface="Poppins" panose="00000500000000000000" pitchFamily="2" charset="0"/>
                                </a:rPr>
                                <m:t>0.039</m:t>
                              </m:r>
                              <m:r>
                                <a:rPr lang="en-US" sz="1600" i="1" smtClean="0">
                                  <a:solidFill>
                                    <a:schemeClr val="tx2"/>
                                  </a:solidFill>
                                  <a:latin typeface="Cambria Math" panose="02040503050406030204" pitchFamily="18" charset="0"/>
                                  <a:cs typeface="Poppins" panose="00000500000000000000" pitchFamily="2" charset="0"/>
                                </a:rPr>
                                <m:t>,  0</m:t>
                              </m:r>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𝑥</m:t>
                              </m:r>
                              <m:r>
                                <a:rPr lang="en-US" sz="1600" b="0" i="1" smtClean="0">
                                  <a:solidFill>
                                    <a:schemeClr val="tx2"/>
                                  </a:solidFill>
                                  <a:latin typeface="Cambria Math" panose="02040503050406030204" pitchFamily="18" charset="0"/>
                                  <a:cs typeface="Poppins" panose="00000500000000000000" pitchFamily="2" charset="0"/>
                                </a:rPr>
                                <m:t>&lt;1</m:t>
                              </m:r>
                            </m:e>
                            <m:e>
                              <m:r>
                                <a:rPr lang="en-US" sz="1600" i="1">
                                  <a:solidFill>
                                    <a:schemeClr val="tx2"/>
                                  </a:solidFill>
                                  <a:latin typeface="Cambria Math" panose="02040503050406030204" pitchFamily="18" charset="0"/>
                                  <a:cs typeface="Poppins" panose="00000500000000000000" pitchFamily="2" charset="0"/>
                                </a:rPr>
                                <m:t>0.29</m:t>
                              </m:r>
                              <m:r>
                                <a:rPr lang="en-US" sz="1600" b="0" i="1" smtClean="0">
                                  <a:solidFill>
                                    <a:schemeClr val="tx2"/>
                                  </a:solidFill>
                                  <a:latin typeface="Cambria Math" panose="02040503050406030204" pitchFamily="18" charset="0"/>
                                  <a:cs typeface="Poppins" panose="00000500000000000000" pitchFamily="2" charset="0"/>
                                </a:rPr>
                                <m:t>, </m:t>
                              </m:r>
                              <m:r>
                                <a:rPr lang="en-US" sz="1600" i="1">
                                  <a:solidFill>
                                    <a:schemeClr val="tx2"/>
                                  </a:solidFill>
                                  <a:latin typeface="Cambria Math" panose="02040503050406030204" pitchFamily="18" charset="0"/>
                                  <a:cs typeface="Poppins" panose="00000500000000000000" pitchFamily="2" charset="0"/>
                                </a:rPr>
                                <m:t> </m:t>
                              </m:r>
                              <m:r>
                                <a:rPr lang="en-US" sz="1600" b="0" i="1" smtClean="0">
                                  <a:solidFill>
                                    <a:schemeClr val="tx2"/>
                                  </a:solidFill>
                                  <a:latin typeface="Cambria Math" panose="02040503050406030204" pitchFamily="18" charset="0"/>
                                  <a:cs typeface="Poppins" panose="00000500000000000000" pitchFamily="2" charset="0"/>
                                </a:rPr>
                                <m:t>1</m:t>
                              </m:r>
                              <m:r>
                                <a:rPr lang="en-US" sz="1600" i="1">
                                  <a:solidFill>
                                    <a:schemeClr val="tx2"/>
                                  </a:solidFill>
                                  <a:latin typeface="Cambria Math" panose="02040503050406030204" pitchFamily="18" charset="0"/>
                                  <a:cs typeface="Poppins" panose="00000500000000000000" pitchFamily="2" charset="0"/>
                                </a:rPr>
                                <m:t>≤</m:t>
                              </m:r>
                              <m:r>
                                <a:rPr lang="en-US" sz="1600" i="1">
                                  <a:solidFill>
                                    <a:schemeClr val="tx2"/>
                                  </a:solidFill>
                                  <a:latin typeface="Cambria Math" panose="02040503050406030204" pitchFamily="18" charset="0"/>
                                  <a:cs typeface="Poppins" panose="00000500000000000000" pitchFamily="2" charset="0"/>
                                </a:rPr>
                                <m:t>𝑥</m:t>
                              </m:r>
                              <m:r>
                                <a:rPr lang="en-US" sz="1600" b="0" i="1" smtClean="0">
                                  <a:solidFill>
                                    <a:schemeClr val="tx2"/>
                                  </a:solidFill>
                                  <a:latin typeface="Cambria Math" panose="02040503050406030204" pitchFamily="18" charset="0"/>
                                  <a:cs typeface="Poppins" panose="00000500000000000000" pitchFamily="2" charset="0"/>
                                </a:rPr>
                                <m:t>&lt;2</m:t>
                              </m:r>
                            </m:e>
                            <m:e>
                              <m:r>
                                <a:rPr lang="en-US" sz="1600" b="0" i="1" smtClean="0">
                                  <a:solidFill>
                                    <a:schemeClr val="tx2"/>
                                  </a:solidFill>
                                  <a:latin typeface="Cambria Math" panose="02040503050406030204" pitchFamily="18" charset="0"/>
                                  <a:cs typeface="Poppins" panose="00000500000000000000" pitchFamily="2" charset="0"/>
                                </a:rPr>
                                <m:t>0.98, </m:t>
                              </m:r>
                              <m:r>
                                <a:rPr lang="en-US" sz="1600" i="1">
                                  <a:solidFill>
                                    <a:schemeClr val="tx2"/>
                                  </a:solidFill>
                                  <a:latin typeface="Cambria Math" panose="02040503050406030204" pitchFamily="18" charset="0"/>
                                  <a:cs typeface="Poppins" panose="00000500000000000000" pitchFamily="2" charset="0"/>
                                </a:rPr>
                                <m:t> </m:t>
                              </m:r>
                              <m:r>
                                <a:rPr lang="en-US" sz="1600" b="0" i="1" smtClean="0">
                                  <a:solidFill>
                                    <a:schemeClr val="tx2"/>
                                  </a:solidFill>
                                  <a:latin typeface="Cambria Math" panose="02040503050406030204" pitchFamily="18" charset="0"/>
                                  <a:cs typeface="Poppins" panose="00000500000000000000" pitchFamily="2" charset="0"/>
                                </a:rPr>
                                <m:t>2</m:t>
                              </m:r>
                              <m:r>
                                <a:rPr lang="en-US" sz="1600" i="1">
                                  <a:solidFill>
                                    <a:schemeClr val="tx2"/>
                                  </a:solidFill>
                                  <a:latin typeface="Cambria Math" panose="02040503050406030204" pitchFamily="18" charset="0"/>
                                  <a:cs typeface="Poppins" panose="00000500000000000000" pitchFamily="2" charset="0"/>
                                </a:rPr>
                                <m:t>≤</m:t>
                              </m:r>
                              <m:r>
                                <a:rPr lang="en-US" sz="1600" i="1">
                                  <a:solidFill>
                                    <a:schemeClr val="tx2"/>
                                  </a:solidFill>
                                  <a:latin typeface="Cambria Math" panose="02040503050406030204" pitchFamily="18" charset="0"/>
                                  <a:cs typeface="Poppins" panose="00000500000000000000" pitchFamily="2" charset="0"/>
                                </a:rPr>
                                <m:t>𝑥</m:t>
                              </m:r>
                              <m:r>
                                <a:rPr lang="en-US" sz="1600" b="0" i="1" smtClean="0">
                                  <a:solidFill>
                                    <a:schemeClr val="tx2"/>
                                  </a:solidFill>
                                  <a:latin typeface="Cambria Math" panose="02040503050406030204" pitchFamily="18" charset="0"/>
                                  <a:cs typeface="Poppins" panose="00000500000000000000" pitchFamily="2" charset="0"/>
                                </a:rPr>
                                <m:t>&lt;3</m:t>
                              </m:r>
                            </m:e>
                            <m:e>
                              <m:r>
                                <a:rPr lang="en-US" sz="1600" b="0" i="1" smtClean="0">
                                  <a:solidFill>
                                    <a:schemeClr val="tx2"/>
                                  </a:solidFill>
                                  <a:latin typeface="Cambria Math" panose="02040503050406030204" pitchFamily="18" charset="0"/>
                                  <a:cs typeface="Poppins" panose="00000500000000000000" pitchFamily="2" charset="0"/>
                                </a:rPr>
                                <m:t>1</m:t>
                              </m:r>
                              <m:r>
                                <a:rPr lang="en-US" sz="1600" i="1">
                                  <a:solidFill>
                                    <a:schemeClr val="tx2"/>
                                  </a:solidFill>
                                  <a:latin typeface="Cambria Math" panose="02040503050406030204" pitchFamily="18" charset="0"/>
                                  <a:cs typeface="Poppins" panose="00000500000000000000" pitchFamily="2" charset="0"/>
                                </a:rPr>
                                <m:t>,  </m:t>
                              </m:r>
                              <m:r>
                                <a:rPr lang="en-US" sz="1600" b="0" i="1" smtClean="0">
                                  <a:solidFill>
                                    <a:schemeClr val="tx2"/>
                                  </a:solidFill>
                                  <a:latin typeface="Cambria Math" panose="02040503050406030204" pitchFamily="18" charset="0"/>
                                  <a:cs typeface="Poppins" panose="00000500000000000000" pitchFamily="2" charset="0"/>
                                </a:rPr>
                                <m:t>𝑥</m:t>
                              </m:r>
                              <m:r>
                                <a:rPr lang="en-US" sz="1600" b="0" i="1" smtClean="0">
                                  <a:solidFill>
                                    <a:schemeClr val="tx2"/>
                                  </a:solidFill>
                                  <a:latin typeface="Cambria Math" panose="02040503050406030204" pitchFamily="18" charset="0"/>
                                  <a:cs typeface="Poppins" panose="00000500000000000000" pitchFamily="2" charset="0"/>
                                </a:rPr>
                                <m:t>≥3</m:t>
                              </m:r>
                            </m:e>
                          </m:eqArr>
                        </m:e>
                      </m:d>
                    </m:oMath>
                  </m:oMathPara>
                </a14:m>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 </a:t>
                </a:r>
                <a:endParaRPr lang="en-CA" sz="1600" dirty="0">
                  <a:solidFill>
                    <a:schemeClr val="tx2"/>
                  </a:solidFill>
                  <a:latin typeface="Poppins" panose="00000500000000000000" pitchFamily="2" charset="0"/>
                  <a:cs typeface="Poppins" panose="00000500000000000000" pitchFamily="2" charset="0"/>
                </a:endParaRPr>
              </a:p>
            </p:txBody>
          </p:sp>
        </mc:Choice>
        <mc:Fallback>
          <p:sp>
            <p:nvSpPr>
              <p:cNvPr id="9" name="Text Placeholder 62">
                <a:extLst>
                  <a:ext uri="{FF2B5EF4-FFF2-40B4-BE49-F238E27FC236}">
                    <a16:creationId xmlns:a16="http://schemas.microsoft.com/office/drawing/2014/main" id="{A0DB30CF-4CD5-4AAA-4F78-3D2FE51BF084}"/>
                  </a:ext>
                </a:extLst>
              </p:cNvPr>
              <p:cNvSpPr txBox="1">
                <a:spLocks noRot="1" noChangeAspect="1" noMove="1" noResize="1" noEditPoints="1" noAdjustHandles="1" noChangeArrowheads="1" noChangeShapeType="1" noTextEdit="1"/>
              </p:cNvSpPr>
              <p:nvPr/>
            </p:nvSpPr>
            <p:spPr>
              <a:xfrm>
                <a:off x="720000" y="1071267"/>
                <a:ext cx="7704000" cy="2978219"/>
              </a:xfrm>
              <a:prstGeom prst="rect">
                <a:avLst/>
              </a:prstGeom>
              <a:blipFill>
                <a:blip r:embed="rId2"/>
                <a:stretch>
                  <a:fillRect/>
                </a:stretch>
              </a:blipFill>
              <a:ln>
                <a:no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8C34B85D-F43C-714D-618F-70B659B3D67F}"/>
                  </a:ext>
                </a:extLst>
              </p:cNvPr>
              <p:cNvGraphicFramePr>
                <a:graphicFrameLocks noGrp="1"/>
              </p:cNvGraphicFramePr>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4</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0.11</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0.7</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10" name="Table 9">
                <a:extLst>
                  <a:ext uri="{FF2B5EF4-FFF2-40B4-BE49-F238E27FC236}">
                    <a16:creationId xmlns:a16="http://schemas.microsoft.com/office/drawing/2014/main" id="{8C34B85D-F43C-714D-618F-70B659B3D67F}"/>
                  </a:ext>
                </a:extLst>
              </p:cNvPr>
              <p:cNvGraphicFramePr>
                <a:graphicFrameLocks noGrp="1"/>
              </p:cNvGraphicFramePr>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4</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8B9F0465-874C-CFF8-A31A-9D560A20FAEA}"/>
                  </a:ext>
                </a:extLst>
              </p:cNvPr>
              <p:cNvGraphicFramePr>
                <a:graphicFrameLocks noGrp="1"/>
              </p:cNvGraphicFramePr>
              <p:nvPr>
                <p:extLst>
                  <p:ext uri="{D42A27DB-BD31-4B8C-83A1-F6EECF244321}">
                    <p14:modId xmlns:p14="http://schemas.microsoft.com/office/powerpoint/2010/main" val="293154030"/>
                  </p:ext>
                </p:extLst>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0.039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0.251</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2" name="Table 1">
                <a:extLst>
                  <a:ext uri="{FF2B5EF4-FFF2-40B4-BE49-F238E27FC236}">
                    <a16:creationId xmlns:a16="http://schemas.microsoft.com/office/drawing/2014/main" id="{8B9F0465-874C-CFF8-A31A-9D560A20FAEA}"/>
                  </a:ext>
                </a:extLst>
              </p:cNvPr>
              <p:cNvGraphicFramePr>
                <a:graphicFrameLocks noGrp="1"/>
              </p:cNvGraphicFramePr>
              <p:nvPr>
                <p:extLst>
                  <p:ext uri="{D42A27DB-BD31-4B8C-83A1-F6EECF244321}">
                    <p14:modId xmlns:p14="http://schemas.microsoft.com/office/powerpoint/2010/main" val="293154030"/>
                  </p:ext>
                </p:extLst>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p:spTree>
    <p:extLst>
      <p:ext uri="{BB962C8B-B14F-4D97-AF65-F5344CB8AC3E}">
        <p14:creationId xmlns:p14="http://schemas.microsoft.com/office/powerpoint/2010/main" val="259938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E23EE-E11A-0B96-AEC9-83690A3D2DF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A714E7-4280-5CF1-0457-0FCDC35C96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7" name="Title 6">
            <a:extLst>
              <a:ext uri="{FF2B5EF4-FFF2-40B4-BE49-F238E27FC236}">
                <a16:creationId xmlns:a16="http://schemas.microsoft.com/office/drawing/2014/main" id="{E9169340-E5F8-A69B-4D56-1F55E5777601}"/>
              </a:ext>
            </a:extLst>
          </p:cNvPr>
          <p:cNvSpPr>
            <a:spLocks noGrp="1"/>
          </p:cNvSpPr>
          <p:nvPr>
            <p:ph type="title"/>
          </p:nvPr>
        </p:nvSpPr>
        <p:spPr/>
        <p:txBody>
          <a:bodyPr/>
          <a:lstStyle/>
          <a:p>
            <a:pPr algn="ctr"/>
            <a:r>
              <a:rPr lang="en-US" dirty="0"/>
              <a:t>Probability Mass &amp; Distribution - Example</a:t>
            </a:r>
            <a:endParaRPr lang="en-CA" dirty="0"/>
          </a:p>
        </p:txBody>
      </p:sp>
      <mc:AlternateContent xmlns:mc="http://schemas.openxmlformats.org/markup-compatibility/2006">
        <mc:Choice xmlns:a14="http://schemas.microsoft.com/office/drawing/2010/main" Requires="a14">
          <p:sp>
            <p:nvSpPr>
              <p:cNvPr id="9" name="Text Placeholder 62">
                <a:extLst>
                  <a:ext uri="{FF2B5EF4-FFF2-40B4-BE49-F238E27FC236}">
                    <a16:creationId xmlns:a16="http://schemas.microsoft.com/office/drawing/2014/main" id="{92CBD666-327B-3567-47B1-D0627BDB004B}"/>
                  </a:ext>
                </a:extLst>
              </p:cNvPr>
              <p:cNvSpPr txBox="1">
                <a:spLocks/>
              </p:cNvSpPr>
              <p:nvPr/>
            </p:nvSpPr>
            <p:spPr>
              <a:xfrm>
                <a:off x="720000" y="1071267"/>
                <a:ext cx="7704000" cy="29782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eaLnBrk="1" hangingPunct="1">
                  <a:lnSpc>
                    <a:spcPct val="100000"/>
                  </a:lnSpc>
                  <a:spcBef>
                    <a:spcPts val="0"/>
                  </a:spcBef>
                  <a:spcAft>
                    <a:spcPts val="0"/>
                  </a:spcAft>
                  <a:buClr>
                    <a:schemeClr val="accent4"/>
                  </a:buClr>
                  <a:buSzPts val="2400"/>
                  <a:buFont typeface="Poppins"/>
                  <a:buNone/>
                  <a:defRPr sz="2400" b="0" i="0" u="none" strike="noStrike" cap="none">
                    <a:solidFill>
                      <a:schemeClr val="accent4"/>
                    </a:solidFill>
                    <a:latin typeface="Poppins ExtraBold"/>
                    <a:ea typeface="Poppins ExtraBold"/>
                    <a:cs typeface="Poppins ExtraBold"/>
                    <a:sym typeface="Poppins ExtraBold"/>
                  </a:defRPr>
                </a:lvl1pPr>
                <a:lvl2pPr marL="914400" marR="0" lvl="1"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2pPr>
                <a:lvl3pPr marL="1371600" marR="0" lvl="2"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3pPr>
                <a:lvl4pPr marL="1828800" marR="0" lvl="3"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4pPr>
                <a:lvl5pPr marL="2286000" marR="0" lvl="4"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5pPr>
                <a:lvl6pPr marL="2743200" marR="0" lvl="5"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6pPr>
                <a:lvl7pPr marL="3200400" marR="0" lvl="6"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7pPr>
                <a:lvl8pPr marL="3657600" marR="0" lvl="7"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8pPr>
                <a:lvl9pPr marL="4114800" marR="0" lvl="8" indent="-317500" algn="ctr" rtl="0" eaLnBrk="1" hangingPunct="1">
                  <a:lnSpc>
                    <a:spcPct val="100000"/>
                  </a:lnSpc>
                  <a:spcBef>
                    <a:spcPts val="0"/>
                  </a:spcBef>
                  <a:spcAft>
                    <a:spcPts val="0"/>
                  </a:spcAft>
                  <a:buClr>
                    <a:schemeClr val="accent4"/>
                  </a:buClr>
                  <a:buSzPts val="2400"/>
                  <a:buFont typeface="Poppins"/>
                  <a:buNone/>
                  <a:defRPr sz="2400" b="1" i="0" u="none" strike="noStrike" cap="none">
                    <a:solidFill>
                      <a:schemeClr val="accent4"/>
                    </a:solidFill>
                    <a:latin typeface="Poppins"/>
                    <a:ea typeface="Poppins"/>
                    <a:cs typeface="Poppins"/>
                    <a:sym typeface="Poppins"/>
                  </a:defRPr>
                </a:lvl9pPr>
              </a:lstStyle>
              <a:p>
                <a:pPr marL="152400" indent="0" algn="l"/>
                <a:r>
                  <a:rPr lang="en-US" sz="1600" dirty="0">
                    <a:solidFill>
                      <a:schemeClr val="tx2"/>
                    </a:solidFill>
                    <a:latin typeface="Poppins" panose="00000500000000000000" pitchFamily="2" charset="0"/>
                    <a:cs typeface="Poppins" panose="00000500000000000000" pitchFamily="2" charset="0"/>
                  </a:rPr>
                  <a:t>C. Find </a:t>
                </a:r>
                <a14:m>
                  <m:oMath xmlns:m="http://schemas.openxmlformats.org/officeDocument/2006/math">
                    <m:r>
                      <a:rPr lang="en-US" sz="1600" i="1">
                        <a:solidFill>
                          <a:schemeClr val="tx2"/>
                        </a:solidFill>
                        <a:latin typeface="Cambria Math" panose="02040503050406030204" pitchFamily="18" charset="0"/>
                        <a:cs typeface="Poppins" panose="00000500000000000000" pitchFamily="2" charset="0"/>
                      </a:rPr>
                      <m:t>𝑃</m:t>
                    </m:r>
                    <m:d>
                      <m:dPr>
                        <m:ctrlPr>
                          <a:rPr lang="en-US" sz="1600" i="1">
                            <a:solidFill>
                              <a:schemeClr val="tx2"/>
                            </a:solidFill>
                            <a:latin typeface="Cambria Math" panose="02040503050406030204" pitchFamily="18" charset="0"/>
                            <a:cs typeface="Poppins" panose="00000500000000000000" pitchFamily="2" charset="0"/>
                          </a:rPr>
                        </m:ctrlPr>
                      </m:dPr>
                      <m:e>
                        <m:r>
                          <a:rPr lang="en-US" sz="1600" i="1">
                            <a:solidFill>
                              <a:schemeClr val="tx2"/>
                            </a:solidFill>
                            <a:latin typeface="Cambria Math" panose="02040503050406030204" pitchFamily="18" charset="0"/>
                            <a:cs typeface="Poppins" panose="00000500000000000000" pitchFamily="2" charset="0"/>
                          </a:rPr>
                          <m:t>1≤</m:t>
                        </m:r>
                        <m:r>
                          <a:rPr lang="en-US" sz="1600" i="1">
                            <a:solidFill>
                              <a:schemeClr val="tx2"/>
                            </a:solidFill>
                            <a:latin typeface="Cambria Math" panose="02040503050406030204" pitchFamily="18" charset="0"/>
                            <a:cs typeface="Poppins" panose="00000500000000000000" pitchFamily="2" charset="0"/>
                          </a:rPr>
                          <m:t>𝑋</m:t>
                        </m:r>
                        <m:r>
                          <a:rPr lang="en-US" sz="1600" i="1">
                            <a:solidFill>
                              <a:schemeClr val="tx2"/>
                            </a:solidFill>
                            <a:latin typeface="Cambria Math" panose="02040503050406030204" pitchFamily="18" charset="0"/>
                            <a:cs typeface="Poppins" panose="00000500000000000000" pitchFamily="2" charset="0"/>
                          </a:rPr>
                          <m:t>&lt;3</m:t>
                        </m:r>
                      </m:e>
                    </m:d>
                  </m:oMath>
                </a14:m>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endParaRPr lang="en-US" sz="1600" dirty="0">
                  <a:solidFill>
                    <a:schemeClr val="tx2"/>
                  </a:solidFill>
                  <a:latin typeface="Poppins" panose="00000500000000000000" pitchFamily="2" charset="0"/>
                  <a:cs typeface="Poppins" panose="00000500000000000000" pitchFamily="2" charset="0"/>
                </a:endParaRPr>
              </a:p>
              <a:p>
                <a:pPr marL="152400" indent="0" algn="l"/>
                <a14:m>
                  <m:oMathPara xmlns:m="http://schemas.openxmlformats.org/officeDocument/2006/math">
                    <m:oMathParaPr>
                      <m:jc m:val="centerGroup"/>
                    </m:oMathParaPr>
                    <m:oMath xmlns:m="http://schemas.openxmlformats.org/officeDocument/2006/math">
                      <m:r>
                        <a:rPr lang="en-US" sz="1600" b="0" i="1" smtClean="0">
                          <a:solidFill>
                            <a:schemeClr val="tx2"/>
                          </a:solidFill>
                          <a:latin typeface="Cambria Math" panose="02040503050406030204" pitchFamily="18" charset="0"/>
                          <a:cs typeface="Poppins" panose="00000500000000000000" pitchFamily="2" charset="0"/>
                        </a:rPr>
                        <m:t>𝑃</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1≤</m:t>
                          </m:r>
                          <m:r>
                            <a:rPr lang="en-US" sz="1600" b="0" i="1" smtClean="0">
                              <a:solidFill>
                                <a:schemeClr val="tx2"/>
                              </a:solidFill>
                              <a:latin typeface="Cambria Math" panose="02040503050406030204" pitchFamily="18" charset="0"/>
                              <a:cs typeface="Poppins" panose="00000500000000000000" pitchFamily="2" charset="0"/>
                            </a:rPr>
                            <m:t>𝑋</m:t>
                          </m:r>
                          <m:r>
                            <a:rPr lang="en-US" sz="1600" b="0" i="1" smtClean="0">
                              <a:solidFill>
                                <a:schemeClr val="tx2"/>
                              </a:solidFill>
                              <a:latin typeface="Cambria Math" panose="02040503050406030204" pitchFamily="18" charset="0"/>
                              <a:cs typeface="Poppins" panose="00000500000000000000" pitchFamily="2" charset="0"/>
                            </a:rPr>
                            <m:t>&lt;3</m:t>
                          </m:r>
                        </m:e>
                      </m:d>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𝑃</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𝑋</m:t>
                          </m:r>
                          <m:r>
                            <a:rPr lang="en-US" sz="1600" b="0" i="1" smtClean="0">
                              <a:solidFill>
                                <a:schemeClr val="tx2"/>
                              </a:solidFill>
                              <a:latin typeface="Cambria Math" panose="02040503050406030204" pitchFamily="18" charset="0"/>
                              <a:cs typeface="Poppins" panose="00000500000000000000" pitchFamily="2" charset="0"/>
                            </a:rPr>
                            <m:t>=1</m:t>
                          </m:r>
                        </m:e>
                      </m:d>
                      <m:r>
                        <a:rPr lang="en-US" sz="1600" b="0" i="1" smtClean="0">
                          <a:solidFill>
                            <a:schemeClr val="tx2"/>
                          </a:solidFill>
                          <a:latin typeface="Cambria Math" panose="02040503050406030204" pitchFamily="18" charset="0"/>
                          <a:cs typeface="Poppins" panose="00000500000000000000" pitchFamily="2" charset="0"/>
                        </a:rPr>
                        <m:t>+</m:t>
                      </m:r>
                      <m:r>
                        <a:rPr lang="en-US" sz="1600" b="0" i="1" smtClean="0">
                          <a:solidFill>
                            <a:schemeClr val="tx2"/>
                          </a:solidFill>
                          <a:latin typeface="Cambria Math" panose="02040503050406030204" pitchFamily="18" charset="0"/>
                          <a:cs typeface="Poppins" panose="00000500000000000000" pitchFamily="2" charset="0"/>
                        </a:rPr>
                        <m:t>𝑃</m:t>
                      </m:r>
                      <m:d>
                        <m:dPr>
                          <m:ctrlPr>
                            <a:rPr lang="en-US" sz="1600" b="0" i="1" smtClean="0">
                              <a:solidFill>
                                <a:schemeClr val="tx2"/>
                              </a:solidFill>
                              <a:latin typeface="Cambria Math" panose="02040503050406030204" pitchFamily="18" charset="0"/>
                              <a:cs typeface="Poppins" panose="00000500000000000000" pitchFamily="2" charset="0"/>
                            </a:rPr>
                          </m:ctrlPr>
                        </m:dPr>
                        <m:e>
                          <m:r>
                            <a:rPr lang="en-US" sz="1600" b="0" i="1" smtClean="0">
                              <a:solidFill>
                                <a:schemeClr val="tx2"/>
                              </a:solidFill>
                              <a:latin typeface="Cambria Math" panose="02040503050406030204" pitchFamily="18" charset="0"/>
                              <a:cs typeface="Poppins" panose="00000500000000000000" pitchFamily="2" charset="0"/>
                            </a:rPr>
                            <m:t>𝑋</m:t>
                          </m:r>
                          <m:r>
                            <a:rPr lang="en-US" sz="1600" b="0" i="1" smtClean="0">
                              <a:solidFill>
                                <a:schemeClr val="tx2"/>
                              </a:solidFill>
                              <a:latin typeface="Cambria Math" panose="02040503050406030204" pitchFamily="18" charset="0"/>
                              <a:cs typeface="Poppins" panose="00000500000000000000" pitchFamily="2" charset="0"/>
                            </a:rPr>
                            <m:t>=2</m:t>
                          </m:r>
                        </m:e>
                      </m:d>
                      <m:r>
                        <a:rPr lang="en-US" sz="1600" b="0" i="1" smtClean="0">
                          <a:solidFill>
                            <a:schemeClr val="tx2"/>
                          </a:solidFill>
                          <a:latin typeface="Cambria Math" panose="02040503050406030204" pitchFamily="18" charset="0"/>
                          <a:cs typeface="Poppins" panose="00000500000000000000" pitchFamily="2" charset="0"/>
                        </a:rPr>
                        <m:t>=0.251+0.69=0.941</m:t>
                      </m:r>
                    </m:oMath>
                  </m:oMathPara>
                </a14:m>
                <a:endParaRPr lang="en-US" sz="1600" dirty="0">
                  <a:solidFill>
                    <a:schemeClr val="tx2"/>
                  </a:solidFill>
                  <a:latin typeface="Poppins" panose="00000500000000000000" pitchFamily="2" charset="0"/>
                  <a:cs typeface="Poppins" panose="00000500000000000000" pitchFamily="2" charset="0"/>
                </a:endParaRPr>
              </a:p>
              <a:p>
                <a:pPr marL="152400" indent="0" algn="l"/>
                <a:r>
                  <a:rPr lang="en-US" sz="1600" dirty="0">
                    <a:solidFill>
                      <a:schemeClr val="tx2"/>
                    </a:solidFill>
                    <a:latin typeface="Poppins" panose="00000500000000000000" pitchFamily="2" charset="0"/>
                    <a:cs typeface="Poppins" panose="00000500000000000000" pitchFamily="2" charset="0"/>
                  </a:rPr>
                  <a:t> </a:t>
                </a:r>
                <a:endParaRPr lang="en-CA" sz="1600" dirty="0">
                  <a:solidFill>
                    <a:schemeClr val="tx2"/>
                  </a:solidFill>
                  <a:latin typeface="Poppins" panose="00000500000000000000" pitchFamily="2" charset="0"/>
                  <a:cs typeface="Poppins" panose="00000500000000000000" pitchFamily="2" charset="0"/>
                </a:endParaRPr>
              </a:p>
            </p:txBody>
          </p:sp>
        </mc:Choice>
        <mc:Fallback>
          <p:sp>
            <p:nvSpPr>
              <p:cNvPr id="9" name="Text Placeholder 62">
                <a:extLst>
                  <a:ext uri="{FF2B5EF4-FFF2-40B4-BE49-F238E27FC236}">
                    <a16:creationId xmlns:a16="http://schemas.microsoft.com/office/drawing/2014/main" id="{92CBD666-327B-3567-47B1-D0627BDB004B}"/>
                  </a:ext>
                </a:extLst>
              </p:cNvPr>
              <p:cNvSpPr txBox="1">
                <a:spLocks noRot="1" noChangeAspect="1" noMove="1" noResize="1" noEditPoints="1" noAdjustHandles="1" noChangeArrowheads="1" noChangeShapeType="1" noTextEdit="1"/>
              </p:cNvSpPr>
              <p:nvPr/>
            </p:nvSpPr>
            <p:spPr>
              <a:xfrm>
                <a:off x="720000" y="1071267"/>
                <a:ext cx="7704000" cy="2978219"/>
              </a:xfrm>
              <a:prstGeom prst="rect">
                <a:avLst/>
              </a:prstGeom>
              <a:blipFill>
                <a:blip r:embed="rId2"/>
                <a:stretch>
                  <a:fillRect/>
                </a:stretch>
              </a:blipFill>
              <a:ln>
                <a:noFill/>
              </a:ln>
            </p:spPr>
            <p:txBody>
              <a:bodyPr/>
              <a:lstStyle/>
              <a:p>
                <a:r>
                  <a:rPr lang="en-CA">
                    <a:noFill/>
                  </a:rPr>
                  <a:t> </a:t>
                </a:r>
              </a:p>
            </p:txBody>
          </p:sp>
        </mc:Fallback>
      </mc:AlternateContent>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CC4AF479-7637-5417-6F12-E548CCA29697}"/>
                  </a:ext>
                </a:extLst>
              </p:cNvPr>
              <p:cNvGraphicFramePr>
                <a:graphicFrameLocks noGrp="1"/>
              </p:cNvGraphicFramePr>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4</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0.11</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0.7</m:t>
                                </m:r>
                                <m:r>
                                  <a:rPr lang="en-US" b="0" i="1" smtClean="0">
                                    <a:solidFill>
                                      <a:schemeClr val="tx2"/>
                                    </a:solidFill>
                                    <a:latin typeface="Cambria Math" panose="02040503050406030204" pitchFamily="18" charset="0"/>
                                    <a:cs typeface="Poppins" panose="00000500000000000000" pitchFamily="2" charset="0"/>
                                  </a:rPr>
                                  <m:t>𝑐</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10" name="Table 9">
                <a:extLst>
                  <a:ext uri="{FF2B5EF4-FFF2-40B4-BE49-F238E27FC236}">
                    <a16:creationId xmlns:a16="http://schemas.microsoft.com/office/drawing/2014/main" id="{CC4AF479-7637-5417-6F12-E548CCA29697}"/>
                  </a:ext>
                </a:extLst>
              </p:cNvPr>
              <p:cNvGraphicFramePr>
                <a:graphicFrameLocks noGrp="1"/>
              </p:cNvGraphicFramePr>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4</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F8E527B8-DB2A-10A4-DF8A-B25A5C14CCAF}"/>
                  </a:ext>
                </a:extLst>
              </p:cNvPr>
              <p:cNvGraphicFramePr>
                <a:graphicFrameLocks noGrp="1"/>
              </p:cNvGraphicFramePr>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cs typeface="Poppins" panose="00000500000000000000" pitchFamily="2" charset="0"/>
                                  </a:rPr>
                                  <m:t>𝑿</m:t>
                                </m:r>
                              </m:oMath>
                            </m:oMathPara>
                          </a14:m>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𝑓</m:t>
                                </m:r>
                                <m:r>
                                  <a:rPr lang="en-US" b="0" i="1" smtClean="0">
                                    <a:solidFill>
                                      <a:schemeClr val="tx2"/>
                                    </a:solidFill>
                                    <a:latin typeface="Cambria Math" panose="02040503050406030204" pitchFamily="18" charset="0"/>
                                    <a:cs typeface="Poppins" panose="00000500000000000000" pitchFamily="2" charset="0"/>
                                  </a:rPr>
                                  <m:t>(</m:t>
                                </m:r>
                                <m:r>
                                  <a:rPr lang="en-US" b="0" i="1" smtClean="0">
                                    <a:solidFill>
                                      <a:schemeClr val="tx2"/>
                                    </a:solidFill>
                                    <a:latin typeface="Cambria Math" panose="02040503050406030204" pitchFamily="18" charset="0"/>
                                    <a:cs typeface="Poppins" panose="00000500000000000000" pitchFamily="2" charset="0"/>
                                  </a:rPr>
                                  <m:t>𝑥</m:t>
                                </m:r>
                                <m:r>
                                  <a:rPr lang="en-US" b="0" i="1" smtClean="0">
                                    <a:solidFill>
                                      <a:schemeClr val="tx2"/>
                                    </a:solidFill>
                                    <a:latin typeface="Cambria Math" panose="02040503050406030204" pitchFamily="18" charset="0"/>
                                    <a:cs typeface="Poppins" panose="00000500000000000000" pitchFamily="2" charset="0"/>
                                  </a:rPr>
                                  <m:t>)</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0.039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0.251</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0.69</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cs typeface="Poppins" panose="00000500000000000000" pitchFamily="2" charset="0"/>
                                  </a:rPr>
                                  <m:t>0.02</m:t>
                                </m:r>
                              </m:oMath>
                            </m:oMathPara>
                          </a14:m>
                          <a:endParaRPr lang="en-CA" dirty="0">
                            <a:solidFill>
                              <a:schemeClr val="tx2"/>
                            </a:solidFill>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432806"/>
                      </a:ext>
                    </a:extLst>
                  </a:tr>
                </a:tbl>
              </a:graphicData>
            </a:graphic>
          </p:graphicFrame>
        </mc:Choice>
        <mc:Fallback>
          <p:graphicFrame>
            <p:nvGraphicFramePr>
              <p:cNvPr id="2" name="Table 1">
                <a:extLst>
                  <a:ext uri="{FF2B5EF4-FFF2-40B4-BE49-F238E27FC236}">
                    <a16:creationId xmlns:a16="http://schemas.microsoft.com/office/drawing/2014/main" id="{F8E527B8-DB2A-10A4-DF8A-B25A5C14CCAF}"/>
                  </a:ext>
                </a:extLst>
              </p:cNvPr>
              <p:cNvGraphicFramePr>
                <a:graphicFrameLocks noGrp="1"/>
              </p:cNvGraphicFramePr>
              <p:nvPr/>
            </p:nvGraphicFramePr>
            <p:xfrm>
              <a:off x="1524000" y="1509152"/>
              <a:ext cx="6096000" cy="741680"/>
            </p:xfrm>
            <a:graphic>
              <a:graphicData uri="http://schemas.openxmlformats.org/drawingml/2006/table">
                <a:tbl>
                  <a:tblPr firstRow="1" bandRow="1">
                    <a:tableStyleId>{793D81CF-94F2-401A-BA57-92F5A7B2D0C5}</a:tableStyleId>
                  </a:tblPr>
                  <a:tblGrid>
                    <a:gridCol w="1219200">
                      <a:extLst>
                        <a:ext uri="{9D8B030D-6E8A-4147-A177-3AD203B41FA5}">
                          <a16:colId xmlns:a16="http://schemas.microsoft.com/office/drawing/2014/main" val="966938822"/>
                        </a:ext>
                      </a:extLst>
                    </a:gridCol>
                    <a:gridCol w="1219200">
                      <a:extLst>
                        <a:ext uri="{9D8B030D-6E8A-4147-A177-3AD203B41FA5}">
                          <a16:colId xmlns:a16="http://schemas.microsoft.com/office/drawing/2014/main" val="3798761802"/>
                        </a:ext>
                      </a:extLst>
                    </a:gridCol>
                    <a:gridCol w="1219200">
                      <a:extLst>
                        <a:ext uri="{9D8B030D-6E8A-4147-A177-3AD203B41FA5}">
                          <a16:colId xmlns:a16="http://schemas.microsoft.com/office/drawing/2014/main" val="1391204889"/>
                        </a:ext>
                      </a:extLst>
                    </a:gridCol>
                    <a:gridCol w="1219200">
                      <a:extLst>
                        <a:ext uri="{9D8B030D-6E8A-4147-A177-3AD203B41FA5}">
                          <a16:colId xmlns:a16="http://schemas.microsoft.com/office/drawing/2014/main" val="3952663559"/>
                        </a:ext>
                      </a:extLst>
                    </a:gridCol>
                    <a:gridCol w="1219200">
                      <a:extLst>
                        <a:ext uri="{9D8B030D-6E8A-4147-A177-3AD203B41FA5}">
                          <a16:colId xmlns:a16="http://schemas.microsoft.com/office/drawing/2014/main" val="3362734313"/>
                        </a:ext>
                      </a:extLst>
                    </a:gridCol>
                  </a:tblGrid>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 t="-1613" r="-401500" b="-101613"/>
                          </a:stretch>
                        </a:blipFill>
                      </a:tcPr>
                    </a:tc>
                    <a:tc>
                      <a:txBody>
                        <a:bodyPr/>
                        <a:lstStyle/>
                        <a:p>
                          <a:pPr algn="ctr"/>
                          <a:r>
                            <a:rPr lang="en-US" dirty="0">
                              <a:latin typeface="Poppins" panose="00000500000000000000" pitchFamily="2" charset="0"/>
                              <a:cs typeface="Poppins" panose="00000500000000000000" pitchFamily="2" charset="0"/>
                            </a:rPr>
                            <a:t>0</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1</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2</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Poppins" panose="00000500000000000000" pitchFamily="2" charset="0"/>
                              <a:cs typeface="Poppins" panose="00000500000000000000" pitchFamily="2" charset="0"/>
                            </a:rPr>
                            <a:t>3</a:t>
                          </a:r>
                          <a:endParaRPr lang="en-CA" dirty="0">
                            <a:latin typeface="Poppins" panose="00000500000000000000" pitchFamily="2" charset="0"/>
                            <a:cs typeface="Poppin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37171"/>
                      </a:ext>
                    </a:extLst>
                  </a:tr>
                  <a:tr h="37084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0" t="-103279" r="-4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1000" t="-103279" r="-3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1000" t="-103279" r="-2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1000" t="-103279" r="-101500"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01000" t="-103279" r="-1500" b="-3279"/>
                          </a:stretch>
                        </a:blipFill>
                      </a:tcPr>
                    </a:tc>
                    <a:extLst>
                      <a:ext uri="{0D108BD9-81ED-4DB2-BD59-A6C34878D82A}">
                        <a16:rowId xmlns:a16="http://schemas.microsoft.com/office/drawing/2014/main" val="715432806"/>
                      </a:ext>
                    </a:extLst>
                  </a:tr>
                </a:tbl>
              </a:graphicData>
            </a:graphic>
          </p:graphicFrame>
        </mc:Fallback>
      </mc:AlternateContent>
    </p:spTree>
    <p:extLst>
      <p:ext uri="{BB962C8B-B14F-4D97-AF65-F5344CB8AC3E}">
        <p14:creationId xmlns:p14="http://schemas.microsoft.com/office/powerpoint/2010/main" val="3263290340"/>
      </p:ext>
    </p:extLst>
  </p:cSld>
  <p:clrMapOvr>
    <a:masterClrMapping/>
  </p:clrMapOvr>
</p:sld>
</file>

<file path=ppt/theme/theme1.xml><?xml version="1.0" encoding="utf-8"?>
<a:theme xmlns:a="http://schemas.openxmlformats.org/drawingml/2006/main" name="Math Subject for High School: Probability and Statistics Blue by Slidesgo">
  <a:themeElements>
    <a:clrScheme name="Simple Light">
      <a:dk1>
        <a:srgbClr val="71B2D1"/>
      </a:dk1>
      <a:lt1>
        <a:srgbClr val="FFFFFF"/>
      </a:lt1>
      <a:dk2>
        <a:srgbClr val="CCC9A6"/>
      </a:dk2>
      <a:lt2>
        <a:srgbClr val="19234F"/>
      </a:lt2>
      <a:accent1>
        <a:srgbClr val="D8F5F7"/>
      </a:accent1>
      <a:accent2>
        <a:srgbClr val="F8F6EC"/>
      </a:accent2>
      <a:accent3>
        <a:srgbClr val="6E88B9"/>
      </a:accent3>
      <a:accent4>
        <a:srgbClr val="387CE6"/>
      </a:accent4>
      <a:accent5>
        <a:srgbClr val="2B30B3"/>
      </a:accent5>
      <a:accent6>
        <a:srgbClr val="9CF0F9"/>
      </a:accent6>
      <a:hlink>
        <a:srgbClr val="192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CD03B07A29941B60855094F8320C5" ma:contentTypeVersion="6" ma:contentTypeDescription="Create a new document." ma:contentTypeScope="" ma:versionID="fc193aa1eb48283595355cf1bdc9f7bf">
  <xsd:schema xmlns:xsd="http://www.w3.org/2001/XMLSchema" xmlns:xs="http://www.w3.org/2001/XMLSchema" xmlns:p="http://schemas.microsoft.com/office/2006/metadata/properties" xmlns:ns3="826421d0-4497-493a-a753-f54c4e229517" targetNamespace="http://schemas.microsoft.com/office/2006/metadata/properties" ma:root="true" ma:fieldsID="e10dc1e8afabfaf4b7efd96c0087de42" ns3:_="">
    <xsd:import namespace="826421d0-4497-493a-a753-f54c4e22951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6421d0-4497-493a-a753-f54c4e229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26421d0-4497-493a-a753-f54c4e229517" xsi:nil="true"/>
  </documentManagement>
</p:properties>
</file>

<file path=customXml/itemProps1.xml><?xml version="1.0" encoding="utf-8"?>
<ds:datastoreItem xmlns:ds="http://schemas.openxmlformats.org/officeDocument/2006/customXml" ds:itemID="{1A8C45FA-402A-4187-83FD-431CF259C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6421d0-4497-493a-a753-f54c4e229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88A509-C2B5-4F3F-8F6B-F406317A8A7E}">
  <ds:schemaRefs>
    <ds:schemaRef ds:uri="http://schemas.microsoft.com/sharepoint/v3/contenttype/forms"/>
  </ds:schemaRefs>
</ds:datastoreItem>
</file>

<file path=customXml/itemProps3.xml><?xml version="1.0" encoding="utf-8"?>
<ds:datastoreItem xmlns:ds="http://schemas.openxmlformats.org/officeDocument/2006/customXml" ds:itemID="{4201AC38-FD91-4FD7-BEAE-FD27C134A314}">
  <ds:schemaRefs>
    <ds:schemaRef ds:uri="http://purl.org/dc/dcmitype/"/>
    <ds:schemaRef ds:uri="http://schemas.microsoft.com/office/2006/documentManagement/types"/>
    <ds:schemaRef ds:uri="http://purl.org/dc/terms/"/>
    <ds:schemaRef ds:uri="http://www.w3.org/XML/1998/namespace"/>
    <ds:schemaRef ds:uri="826421d0-4497-493a-a753-f54c4e229517"/>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723a5a87-f39a-4a22-9247-3fc240c01396}" enabled="0" method="" siteId="{723a5a87-f39a-4a22-9247-3fc240c01396}" removed="1"/>
</clbl:labelList>
</file>

<file path=docProps/app.xml><?xml version="1.0" encoding="utf-8"?>
<Properties xmlns="http://schemas.openxmlformats.org/officeDocument/2006/extended-properties" xmlns:vt="http://schemas.openxmlformats.org/officeDocument/2006/docPropsVTypes">
  <Template>Math Subject for High School_ Probability and Statistics Blue by Slidesgo</Template>
  <TotalTime>593</TotalTime>
  <Words>2388</Words>
  <Application>Microsoft Office PowerPoint</Application>
  <PresentationFormat>On-screen Show (16:9)</PresentationFormat>
  <Paragraphs>541</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Bebas Neue</vt:lpstr>
      <vt:lpstr>Arial</vt:lpstr>
      <vt:lpstr>Poppins</vt:lpstr>
      <vt:lpstr>Poppins ExtraBold</vt:lpstr>
      <vt:lpstr>Poppins Black</vt:lpstr>
      <vt:lpstr>Cambria Math</vt:lpstr>
      <vt:lpstr>Math Subject for High School: Probability and Statistics Blue by Slidesgo</vt:lpstr>
      <vt:lpstr>We will be starting shortly</vt:lpstr>
      <vt:lpstr>Welcome to STAT 230 Midterm Review</vt:lpstr>
      <vt:lpstr>Discrete Random Variables</vt:lpstr>
      <vt:lpstr>Probability Mass Function</vt:lpstr>
      <vt:lpstr>Cumulative Distribution Function</vt:lpstr>
      <vt:lpstr>Probability Mass &amp; Distribution - Example</vt:lpstr>
      <vt:lpstr>Probability Mass &amp; Distribution - Example</vt:lpstr>
      <vt:lpstr>Probability Mass &amp; Distribution - Example</vt:lpstr>
      <vt:lpstr>Probability Mass &amp; Distribution - Example</vt:lpstr>
      <vt:lpstr>Expected Value Function</vt:lpstr>
      <vt:lpstr>Expected Value Function - Theorems</vt:lpstr>
      <vt:lpstr>Expected Value Function - Example</vt:lpstr>
      <vt:lpstr>Expected Value Function - Example</vt:lpstr>
      <vt:lpstr>Expected Value Function - Example</vt:lpstr>
      <vt:lpstr>Expected Value Function - Example</vt:lpstr>
      <vt:lpstr>Variance</vt:lpstr>
      <vt:lpstr>Standard Deviation</vt:lpstr>
      <vt:lpstr>Moment Generating Function</vt:lpstr>
      <vt:lpstr>Proabability Distributions</vt:lpstr>
      <vt:lpstr>Discrete Uniform Distribution</vt:lpstr>
      <vt:lpstr>Binomial Distribution</vt:lpstr>
      <vt:lpstr>Hypergeometric Distribution</vt:lpstr>
      <vt:lpstr>Geometric Distribution</vt:lpstr>
      <vt:lpstr>Negative Binomial Distribution</vt:lpstr>
      <vt:lpstr>Poisson Distribution</vt:lpstr>
      <vt:lpstr>Multivariate Discrete Probabilities</vt:lpstr>
      <vt:lpstr>Joint Probability Mass Function </vt:lpstr>
      <vt:lpstr>Independent and Dependent Random Variables</vt:lpstr>
      <vt:lpstr>Multinomial Distribution</vt:lpstr>
      <vt:lpstr>Multivariate Discrete Probabilities - Example</vt:lpstr>
      <vt:lpstr>Multivariate Discrete Probabilities - Example</vt:lpstr>
      <vt:lpstr>Multivariate Discrete Probabilities - Example</vt:lpstr>
      <vt:lpstr>Multivariate Discrete Probabilities - Example</vt:lpstr>
      <vt:lpstr>Multivariate Discrete Probabilities - Example</vt:lpstr>
      <vt:lpstr>Multivariate Discrete Probabilities -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Rakshaa Jeyarajah</dc:creator>
  <cp:lastModifiedBy>Rakshaa Jeyarajah</cp:lastModifiedBy>
  <cp:revision>2</cp:revision>
  <dcterms:created xsi:type="dcterms:W3CDTF">2024-11-10T18:12:42Z</dcterms:created>
  <dcterms:modified xsi:type="dcterms:W3CDTF">2024-11-13T01:45:46Z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0x0101000DCCD03B07A29941B60855094F8320C5</vt:lpwstr>
  </property>
</Properties>
</file>